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605"/>
    <a:srgbClr val="FF6600"/>
    <a:srgbClr val="FF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1E1D-BCB7-4BCA-A967-45484181A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0892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EA0C0-F5E0-4533-9F59-52EEDFDCB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4941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5882E-CD81-42D2-903B-DC4623FA0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6874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BCB5-0C01-45F3-B3E7-74AABAD9C9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60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5D566-D2DD-4EBD-BDCF-58BB741213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446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EC395-9C0E-446B-88D9-93696376F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0152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6301-92C0-4FE9-99FD-CF092C198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6746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DCFCB-5DA6-46DE-B3EA-26A6C56CDB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1682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BFDB3-25ED-4846-8133-5D4A921A8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6958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FC3B6-4784-4ED5-9493-ECC3B23AE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1627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BA29D-1584-4A10-8EC0-23DFA8B21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4347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EC80FF-8C0B-4E1C-8F66-3CA921E41A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900113" y="1484313"/>
            <a:ext cx="7416800" cy="143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БЫТ  И  ОБЫЧАИ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555875" y="3644900"/>
            <a:ext cx="4319588" cy="143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XIX  </a:t>
            </a:r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  <p:bldP spid="2058" grpId="0" animBg="1"/>
      <p:bldP spid="205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Кр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0713"/>
            <a:ext cx="60325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203575" y="5516563"/>
            <a:ext cx="27368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В. Г. Перов. </a:t>
            </a:r>
          </a:p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Крестный ход на Пасху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5986462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900" b="1">
                <a:solidFill>
                  <a:srgbClr val="472901"/>
                </a:solidFill>
              </a:rPr>
              <a:t>Семья объединяла, как правило, представителей двух поколений – родителей и их детей. Такая семья обычно представляла собой многочисленный коллектив. Часто в семье насчитывалось 7-9 детей. Если среди детей было более половины мальчиков, то такие семьи не считались бедствующими. Наоборот, они были достаточно “крепкими”, так как в них имелось много работников.</a:t>
            </a:r>
          </a:p>
          <a:p>
            <a:pPr>
              <a:lnSpc>
                <a:spcPct val="80000"/>
              </a:lnSpc>
            </a:pPr>
            <a:r>
              <a:rPr lang="ru-RU" altLang="ru-RU" sz="1900" b="1">
                <a:solidFill>
                  <a:srgbClr val="472901"/>
                </a:solidFill>
              </a:rPr>
              <a:t>     Среди основных семейных обрядов можно называть крещение, свадьбу, похороны. В брак обычно вступали юноши в возрасте 24-25 лет, а девушки в возрасте 18-22 лет.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7848600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Семья и семейные обряды</a:t>
            </a:r>
          </a:p>
        </p:txBody>
      </p:sp>
      <p:sp>
        <p:nvSpPr>
          <p:cNvPr id="1229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360363" cy="360363"/>
          </a:xfrm>
          <a:prstGeom prst="actionButtonBackPrevious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5972175" cy="43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132138" y="5661025"/>
            <a:ext cx="28797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Обычная семья </a:t>
            </a:r>
            <a:r>
              <a:rPr lang="en-US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XIX </a:t>
            </a:r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45757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Спасибо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124075" y="3429000"/>
            <a:ext cx="51847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65" grpId="0" animBg="1"/>
      <p:bldP spid="1536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329237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СОДЕРЖАНИЕ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476375" y="2349500"/>
            <a:ext cx="2303463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Жилище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476375" y="2997200"/>
            <a:ext cx="2087563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Одежда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476375" y="3644900"/>
            <a:ext cx="1944688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Питание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1476375" y="4292600"/>
            <a:ext cx="3384550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Досуг и обычаи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476375" y="4941888"/>
            <a:ext cx="5761038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Семья и семейные обряды</a:t>
            </a:r>
          </a:p>
        </p:txBody>
      </p:sp>
      <p:sp>
        <p:nvSpPr>
          <p:cNvPr id="308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2349500"/>
            <a:ext cx="360362" cy="360363"/>
          </a:xfrm>
          <a:prstGeom prst="actionButtonForwardNext">
            <a:avLst/>
          </a:prstGeom>
          <a:solidFill>
            <a:srgbClr val="F996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2997200"/>
            <a:ext cx="360362" cy="360363"/>
          </a:xfrm>
          <a:prstGeom prst="actionButtonForwardNext">
            <a:avLst/>
          </a:prstGeom>
          <a:solidFill>
            <a:srgbClr val="F996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4941888"/>
            <a:ext cx="360362" cy="360362"/>
          </a:xfrm>
          <a:prstGeom prst="actionButtonForwardNext">
            <a:avLst/>
          </a:prstGeom>
          <a:solidFill>
            <a:srgbClr val="F996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4292600"/>
            <a:ext cx="360362" cy="360363"/>
          </a:xfrm>
          <a:prstGeom prst="actionButtonForwardNext">
            <a:avLst/>
          </a:prstGeom>
          <a:solidFill>
            <a:srgbClr val="F996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3644900"/>
            <a:ext cx="360362" cy="360363"/>
          </a:xfrm>
          <a:prstGeom prst="actionButtonForwardNext">
            <a:avLst/>
          </a:prstGeom>
          <a:solidFill>
            <a:srgbClr val="F996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77" grpId="0" animBg="1"/>
      <p:bldP spid="3077" grpId="1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  <p:bldP spid="3087" grpId="1" animBg="1"/>
      <p:bldP spid="3088" grpId="0" animBg="1"/>
      <p:bldP spid="3088" grpId="1" animBg="1"/>
      <p:bldP spid="3089" grpId="0" animBg="1"/>
      <p:bldP spid="308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4835525" cy="4321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900" b="1">
                <a:solidFill>
                  <a:srgbClr val="472901"/>
                </a:solidFill>
              </a:rPr>
              <a:t>Быт и жилища основной части населения России в первой половине </a:t>
            </a:r>
            <a:r>
              <a:rPr lang="en-US" altLang="ru-RU" sz="1900" b="1">
                <a:solidFill>
                  <a:srgbClr val="472901"/>
                </a:solidFill>
              </a:rPr>
              <a:t>XIX</a:t>
            </a:r>
            <a:r>
              <a:rPr lang="ru-RU" altLang="ru-RU" sz="1900" b="1">
                <a:solidFill>
                  <a:srgbClr val="472901"/>
                </a:solidFill>
              </a:rPr>
              <a:t> века сохраняли черты прошедших времён. Как в деревне, так и в большинстве городов основным строительным материалом оставалось дерево. В зависимости от достатка хозяев дома были украшены резьбой, имели водосточные трубы, ставни и т. п. </a:t>
            </a:r>
          </a:p>
          <a:p>
            <a:pPr>
              <a:lnSpc>
                <a:spcPct val="80000"/>
              </a:lnSpc>
            </a:pPr>
            <a:r>
              <a:rPr lang="en-US" altLang="ru-RU" sz="1900" b="1">
                <a:solidFill>
                  <a:srgbClr val="472901"/>
                </a:solidFill>
              </a:rPr>
              <a:t>     </a:t>
            </a:r>
            <a:r>
              <a:rPr lang="ru-RU" altLang="ru-RU" sz="1900" b="1">
                <a:solidFill>
                  <a:srgbClr val="472901"/>
                </a:solidFill>
              </a:rPr>
              <a:t>Городские дома знати и богатых купцов больше напоминали дворцы: они строились преимущественно из камня, украшались не только колоннами, но и скульптурами, лепными барельефами.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4176712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Жилище</a:t>
            </a:r>
          </a:p>
        </p:txBody>
      </p:sp>
      <p:pic>
        <p:nvPicPr>
          <p:cNvPr id="4101" name="Picture 5" descr="10848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3014662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anyatiya_i_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16338"/>
            <a:ext cx="3024187" cy="22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360363" cy="360363"/>
          </a:xfrm>
          <a:prstGeom prst="actionButtonBackPrevious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yq031dd_1204455972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343775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763713" y="5949950"/>
            <a:ext cx="56165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Площадь в русском городе первой половины XIX 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5761038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900" b="1">
                <a:solidFill>
                  <a:srgbClr val="472901"/>
                </a:solidFill>
              </a:rPr>
              <a:t>Сословные различия наиболее ярко проявлялись в одежде. Основная масса населения страны была привержена  старым образцам в одежде. В зависимости от благосостояния работные люди, мелкое и среднее мещанство носили городской костюм, являвшийся разновидностью общеевропейского с чертами русского крестьянского костюма. Основной обувью являлись сапоги.</a:t>
            </a:r>
          </a:p>
          <a:p>
            <a:pPr>
              <a:lnSpc>
                <a:spcPct val="80000"/>
              </a:lnSpc>
            </a:pPr>
            <a:r>
              <a:rPr lang="en-US" altLang="ru-RU" sz="1900" b="1">
                <a:solidFill>
                  <a:srgbClr val="472901"/>
                </a:solidFill>
              </a:rPr>
              <a:t>     </a:t>
            </a:r>
            <a:r>
              <a:rPr lang="ru-RU" altLang="ru-RU" sz="1900" b="1">
                <a:solidFill>
                  <a:srgbClr val="472901"/>
                </a:solidFill>
              </a:rPr>
              <a:t>Крестьяне в качестве и повседневной, и выходной одежды носили рубахи и штаны. Зимой носили овчинные шубы и полушубки, длинные тулупы, подпоясанные яркими кушаками. Шапки были в основном из валяной шерсти.</a:t>
            </a:r>
            <a:r>
              <a:rPr lang="ru-RU" altLang="ru-RU" sz="1200"/>
              <a:t> 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</p:txBody>
      </p:sp>
      <p:pic>
        <p:nvPicPr>
          <p:cNvPr id="5125" name="Picture 5" descr="104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6250"/>
            <a:ext cx="25558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4176712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Одежда</a:t>
            </a:r>
          </a:p>
        </p:txBody>
      </p:sp>
      <p:sp>
        <p:nvSpPr>
          <p:cNvPr id="512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360363" cy="360363"/>
          </a:xfrm>
          <a:prstGeom prst="actionButtonBackPrevious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ра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5175"/>
            <a:ext cx="5040313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059113" y="5589588"/>
            <a:ext cx="32004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Прачки. С картины художника</a:t>
            </a:r>
          </a:p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И. С. Щедровского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3960812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Питание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5113338" cy="46799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900" b="1">
                <a:solidFill>
                  <a:srgbClr val="472901"/>
                </a:solidFill>
              </a:rPr>
              <a:t>С древних времён наши предки использовали богатый набор растительной и животной пищи. Главным продуктом был ржаной хлеб. Из проса, гороха, гречки, овса варили каши и кисели. Употребляли много овощей – капусту, репу, морковь, огурцы, редьку, свёклу, лук, чеснок, все шире входил в обиход картофель. Мясо было редким продуктом на столах бедноты. Как правило, его лишь ели</a:t>
            </a:r>
            <a:r>
              <a:rPr lang="en-US" altLang="ru-RU" sz="1900" b="1">
                <a:solidFill>
                  <a:srgbClr val="472901"/>
                </a:solidFill>
              </a:rPr>
              <a:t> </a:t>
            </a:r>
            <a:r>
              <a:rPr lang="ru-RU" altLang="ru-RU" sz="1900" b="1">
                <a:solidFill>
                  <a:srgbClr val="472901"/>
                </a:solidFill>
              </a:rPr>
              <a:t>в Рождество и на пасху. Зато рыба была более доступна. Основными напитками были хлебный и свекольный квас, пиво, сбитень.</a:t>
            </a:r>
          </a:p>
          <a:p>
            <a:pPr>
              <a:lnSpc>
                <a:spcPct val="80000"/>
              </a:lnSpc>
            </a:pPr>
            <a:r>
              <a:rPr lang="ru-RU" altLang="ru-RU" sz="1900" b="1">
                <a:solidFill>
                  <a:srgbClr val="472901"/>
                </a:solidFill>
              </a:rPr>
              <a:t>     В городах в большом количестве открывались трактиры, буфеты для тех, кто не мог обедать дома.</a:t>
            </a:r>
          </a:p>
          <a:p>
            <a:pPr>
              <a:lnSpc>
                <a:spcPct val="80000"/>
              </a:lnSpc>
            </a:pPr>
            <a:endParaRPr lang="ru-RU" altLang="ru-RU" sz="1900" b="1">
              <a:solidFill>
                <a:srgbClr val="47290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pic>
        <p:nvPicPr>
          <p:cNvPr id="7174" name="Picture 6" descr="information_items_1199941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0"/>
            <a:ext cx="3173413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zhark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7713"/>
            <a:ext cx="3159125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ackPrevious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5761038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472901"/>
                </a:solidFill>
              </a:rPr>
              <a:t>Общими для всего населения являлись лишь церковные праздники с их единым для каждого обряда и традициями. К церковным праздникам обычно приурочивались ярмарки, сопровождающиеся гуляньями, увеселениями, хоровым пением и хороводами. 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472901"/>
                </a:solidFill>
              </a:rPr>
              <a:t>     Торжественно отмечались и престольные праздники в честь святого, именем которого названа местная церковь. Работные люди коротали свой непродолжительный досуг преимущественно в дешевых кабаках.</a:t>
            </a:r>
            <a:endParaRPr lang="ru-RU" altLang="ru-RU" sz="2000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6048375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0">
                  <a:gsLst>
                    <a:gs pos="0">
                      <a:srgbClr val="F99605"/>
                    </a:gs>
                    <a:gs pos="100000">
                      <a:srgbClr val="66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Досуг и обычаи</a:t>
            </a:r>
          </a:p>
        </p:txBody>
      </p:sp>
      <p:pic>
        <p:nvPicPr>
          <p:cNvPr id="8209" name="Picture 17" descr="Кр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21163"/>
            <a:ext cx="243205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5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60575"/>
            <a:ext cx="2370137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360363" cy="360363"/>
          </a:xfrm>
          <a:prstGeom prst="actionButtonBackPrevious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769100" cy="48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771775" y="5661025"/>
            <a:ext cx="388778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Бал в Москве 20-х гг.  XIX в. </a:t>
            </a:r>
          </a:p>
          <a:p>
            <a:pPr algn="ctr"/>
            <a:r>
              <a:rPr lang="ru-RU" b="1" kern="10">
                <a:ln w="9525">
                  <a:solidFill>
                    <a:srgbClr val="F99605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 картины художника Д. Н. Кардовского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513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 и обычаи</dc:title>
  <dc:subject>История 19 века</dc:subject>
  <dc:creator>Щелканов Аркадий</dc:creator>
  <cp:lastModifiedBy>admin</cp:lastModifiedBy>
  <cp:revision>3</cp:revision>
  <dcterms:created xsi:type="dcterms:W3CDTF">2009-03-27T16:01:34Z</dcterms:created>
  <dcterms:modified xsi:type="dcterms:W3CDTF">2015-04-08T15:49:12Z</dcterms:modified>
</cp:coreProperties>
</file>