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0" r:id="rId5"/>
    <p:sldId id="259" r:id="rId6"/>
    <p:sldId id="262" r:id="rId7"/>
    <p:sldId id="264" r:id="rId8"/>
    <p:sldId id="265" r:id="rId9"/>
    <p:sldId id="266" r:id="rId10"/>
    <p:sldId id="268" r:id="rId11"/>
    <p:sldId id="267" r:id="rId12"/>
  </p:sldIdLst>
  <p:sldSz cx="9144000" cy="6858000" type="screen4x3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355800"/>
    <a:srgbClr val="7DD7FF"/>
    <a:srgbClr val="57D3FF"/>
    <a:srgbClr val="FF3399"/>
    <a:srgbClr val="6699FF"/>
    <a:srgbClr val="33CC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283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283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692395D-7792-472F-B526-CAA7F52DDF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2102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284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4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Click to edit Master text styles</a:t>
            </a:r>
          </a:p>
          <a:p>
            <a:pPr lvl="1"/>
            <a:r>
              <a:rPr lang="ru-RU" altLang="ru-RU" smtClean="0"/>
              <a:t>Second level</a:t>
            </a:r>
          </a:p>
          <a:p>
            <a:pPr lvl="2"/>
            <a:r>
              <a:rPr lang="ru-RU" altLang="ru-RU" smtClean="0"/>
              <a:t>Third level</a:t>
            </a:r>
          </a:p>
          <a:p>
            <a:pPr lvl="3"/>
            <a:r>
              <a:rPr lang="ru-RU" altLang="ru-RU" smtClean="0"/>
              <a:t>Fourth level</a:t>
            </a:r>
          </a:p>
          <a:p>
            <a:pPr lvl="4"/>
            <a:r>
              <a:rPr lang="ru-RU" altLang="ru-RU" smtClean="0"/>
              <a:t>Fifth level</a:t>
            </a:r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22C61D0A-5E9C-4882-A61B-90BA58547B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5270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F240-16FC-4FBB-ACB0-A7DBB90A4C33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285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10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895600"/>
            <a:ext cx="7391400" cy="914400"/>
          </a:xfrm>
        </p:spPr>
        <p:txBody>
          <a:bodyPr anchor="b"/>
          <a:lstStyle>
            <a:lvl1pPr algn="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733800"/>
            <a:ext cx="7391400" cy="7493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785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78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F4A5A4C-A84A-4191-BEC7-26FCD87C8D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CE4EC-5720-4A9F-9B76-FD6A8AB84C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120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2750" y="152400"/>
            <a:ext cx="1847850" cy="6248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152400"/>
            <a:ext cx="5391150" cy="6248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765BB-A30D-4894-8D50-3307DB9CE9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128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AB557-D14F-484D-AA58-3D2C69E9E5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7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96E6C-A801-4870-9EA0-1D5F9A650F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165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676400"/>
            <a:ext cx="36195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91100" y="1676400"/>
            <a:ext cx="3619500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49C20-5BBF-4A09-8136-E062316D06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330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7A910-4B85-42AD-BDD8-A86BC1F429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557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6DDE3-2CD9-4705-87C5-8A9F2C1C15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233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D7E50-3D61-489D-AB92-4F56347E79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435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B9C5E-48F4-4F6E-9DB1-FEA2919DC1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814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F8612-6A70-49CA-9974-0B3F49A176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49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52400"/>
            <a:ext cx="739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Заголовок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76400"/>
            <a:ext cx="7391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ru-RU" altLang="ru-RU"/>
          </a:p>
        </p:txBody>
      </p:sp>
      <p:sp>
        <p:nvSpPr>
          <p:cNvPr id="2775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ru-RU" altLang="ru-RU"/>
          </a:p>
        </p:txBody>
      </p:sp>
      <p:sp>
        <p:nvSpPr>
          <p:cNvPr id="2775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A29E9F0D-8F7D-43E5-A580-DA6C66D7780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852738"/>
            <a:ext cx="7391400" cy="1728787"/>
          </a:xfrm>
        </p:spPr>
        <p:txBody>
          <a:bodyPr/>
          <a:lstStyle/>
          <a:p>
            <a:r>
              <a:rPr lang="ru-RU" altLang="ru-RU">
                <a:solidFill>
                  <a:srgbClr val="0099FF"/>
                </a:solidFill>
              </a:rPr>
              <a:t>Обязательное медицинское страхование</a:t>
            </a:r>
            <a:endParaRPr lang="nl-NL" altLang="ru-RU">
              <a:solidFill>
                <a:srgbClr val="0099FF"/>
              </a:solidFill>
            </a:endParaRP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5589588"/>
            <a:ext cx="7391400" cy="749300"/>
          </a:xfrm>
        </p:spPr>
        <p:txBody>
          <a:bodyPr/>
          <a:lstStyle/>
          <a:p>
            <a:endParaRPr lang="nl-NL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391400" cy="684213"/>
          </a:xfrm>
        </p:spPr>
        <p:txBody>
          <a:bodyPr/>
          <a:lstStyle/>
          <a:p>
            <a:endParaRPr lang="ru-RU" altLang="ru-RU" sz="4000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125538"/>
            <a:ext cx="7391400" cy="5275262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ru-RU" altLang="ru-RU"/>
              <a:t>         Для пациента это означает, что страховая компании экономически заинтересована в том, чтобы выбрать для него лучшее лечебное учреждение, для медиков - что они перестают получать деньги "по потребности", их приходится зарабатывать.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391400" cy="647700"/>
          </a:xfrm>
        </p:spPr>
        <p:txBody>
          <a:bodyPr/>
          <a:lstStyle/>
          <a:p>
            <a:r>
              <a:rPr lang="ru-RU" altLang="ru-RU" sz="4000">
                <a:solidFill>
                  <a:srgbClr val="0099FF"/>
                </a:solidFill>
              </a:rPr>
              <a:t>Вывод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125538"/>
            <a:ext cx="7391400" cy="52562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Система медицинского страхования, как один из секторов рыночной экономики, формирует собственную структуру финансовых ресурсов и затрат.  Задачей любой страховой организации является придание медицинскому страхованию более гибкой, удобной формы.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4" grpId="0"/>
      <p:bldP spid="300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0099FF"/>
                </a:solidFill>
              </a:rPr>
              <a:t>Актуальность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926387" cy="47720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Обязательное медицинское страхование – это форма социальной защиты интересов населения в охране здоровья, имеющее своей целью гарантировать гражданам при возникновении страхового случая получение бесплатной медицинской помощи.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87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0099FF"/>
                </a:solidFill>
              </a:rPr>
              <a:t>Цель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Анализ развития обязательного медицинского страхования граждан в России, а так же выявление проблем медицинского страхования и путей их решения.</a:t>
            </a:r>
          </a:p>
        </p:txBody>
      </p:sp>
      <p:pic>
        <p:nvPicPr>
          <p:cNvPr id="288774" name="Picture 6" descr="thumb_18519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581525"/>
            <a:ext cx="29464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8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8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Закон РСФСР «О медицинском страховании граждан в РСФСР» принят28 июня 1991г.</a:t>
            </a:r>
          </a:p>
        </p:txBody>
      </p:sp>
      <p:pic>
        <p:nvPicPr>
          <p:cNvPr id="292869" name="Picture 5" descr="ebb6f617d60e04cad6d81e17f527e5d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221163"/>
            <a:ext cx="3168650" cy="201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92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2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2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2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692150"/>
            <a:ext cx="7391400" cy="47244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Медико-социальное страхование распространяется на всех лиц наемного труда, занятых в государственных, общественных, кооперативных или частных предприятиях.</a:t>
            </a:r>
          </a:p>
        </p:txBody>
      </p:sp>
      <p:pic>
        <p:nvPicPr>
          <p:cNvPr id="290820" name="Picture 4" descr="969f167f169f95cf2f32b49eaf43d6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933825"/>
            <a:ext cx="2881313" cy="251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90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Субъектами ОМС являются: застрахованный, страхователь, страховая медицинская организация, медицинское учреждение.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/>
          </a:p>
        </p:txBody>
      </p:sp>
      <p:pic>
        <p:nvPicPr>
          <p:cNvPr id="294916" name="Picture 4" descr="517f88691b59c0a863970fc280c0e0e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005263"/>
            <a:ext cx="3513137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49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4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     Финансовое обеспечение медицинской помощи, оказываемой населению в рамках ОМС, производится за счет страховых взносов работодателей в размере 3,6% от фонда оплаты труда и страховых платежей из местных бюджетов на неработающее население.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0099FF"/>
                </a:solidFill>
              </a:rPr>
              <a:t>Проблемы ОМС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/>
              <a:t>Проблема управления, обеспечения и экспертизы качества медицинской помощи;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/>
              <a:t>Проблема достоверности информации о поступлении и расходовании государственных средств;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/>
              <a:t>Модель ОМС является дорогостоящей.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7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7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7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7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391400" cy="684213"/>
          </a:xfrm>
        </p:spPr>
        <p:txBody>
          <a:bodyPr/>
          <a:lstStyle/>
          <a:p>
            <a:endParaRPr lang="ru-RU" altLang="ru-RU" sz="4000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125538"/>
            <a:ext cx="7391400" cy="505936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Для их решения необходимо: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/>
              <a:t> Исполнение закона РФ «О медицинском страховании граждан»;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2"/>
            </a:pPr>
            <a:r>
              <a:rPr lang="ru-RU" altLang="ru-RU" sz="2800"/>
              <a:t>Совместно с Федеральным фондом ОМС и фармацевтическими предприятиями  РФ осуществлять государственное регулирование цен на медикаменты и изделия медицинского назначения;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2"/>
            </a:pPr>
            <a:r>
              <a:rPr lang="ru-RU" altLang="ru-RU" sz="2800"/>
              <a:t>Воплотить в жизнь основной принцип страхования: " Деньги идут за пациентом".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блон оформления 'Медицина'">
  <a:themeElements>
    <a:clrScheme name="">
      <a:dk1>
        <a:srgbClr val="003366"/>
      </a:dk1>
      <a:lt1>
        <a:srgbClr val="FFFFFF"/>
      </a:lt1>
      <a:dk2>
        <a:srgbClr val="FFFFFF"/>
      </a:dk2>
      <a:lt2>
        <a:srgbClr val="000000"/>
      </a:lt2>
      <a:accent1>
        <a:srgbClr val="8EB3C8"/>
      </a:accent1>
      <a:accent2>
        <a:srgbClr val="6F97B3"/>
      </a:accent2>
      <a:accent3>
        <a:srgbClr val="FFFFFF"/>
      </a:accent3>
      <a:accent4>
        <a:srgbClr val="002A56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Шаблон оформления 'Медицина'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Шаблон оформления 'Медицина'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'Медицина'</Template>
  <TotalTime>140</TotalTime>
  <Words>294</Words>
  <Application>Microsoft Office PowerPoint</Application>
  <PresentationFormat>Экран (4:3)</PresentationFormat>
  <Paragraphs>21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Tahoma</vt:lpstr>
      <vt:lpstr>Wingdings</vt:lpstr>
      <vt:lpstr>Шаблон оформления 'Медицина'</vt:lpstr>
      <vt:lpstr>Обязательное медицинское страхование</vt:lpstr>
      <vt:lpstr>Актуальность</vt:lpstr>
      <vt:lpstr>Цель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Проблемы ОМС</vt:lpstr>
      <vt:lpstr>Презентация PowerPoint</vt:lpstr>
      <vt:lpstr>Презентация PowerPoint</vt:lpstr>
      <vt:lpstr>Вывод</vt:lpstr>
    </vt:vector>
  </TitlesOfParts>
  <Manager/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Надежда</dc:creator>
  <cp:keywords/>
  <dc:description/>
  <cp:lastModifiedBy>admin</cp:lastModifiedBy>
  <cp:revision>9</cp:revision>
  <dcterms:created xsi:type="dcterms:W3CDTF">2008-06-07T13:45:15Z</dcterms:created>
  <dcterms:modified xsi:type="dcterms:W3CDTF">2015-04-08T14:52:51Z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TC011408271049</vt:lpwstr>
  </property>
</Properties>
</file>