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03CD"/>
    <a:srgbClr val="01000C"/>
    <a:srgbClr val="0906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138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138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9E55D-1A8F-42A9-AEB7-9FD5B718DD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297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4F6B37-9838-426E-877E-36C0BA8D5C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353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0BF42C-55EC-482E-801A-739E1AAFC4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1685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7DA93-2970-4831-A260-05098D868A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7646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513A54-0DD1-4CA3-B3E5-4A123B06B5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871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88569-580A-4254-846D-7B6CEE0B35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389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9D7A7-68A1-46D6-BF22-16B8B2AC05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793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6C456-5BDA-4DF9-B999-E7291A085C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599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52281-C46D-4991-B12A-D6B842E04C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297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430E3F-2035-4AE2-9258-1B9A890E6A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263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873C63-E298-4C5C-8CC4-25956B3989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943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964B1-30E6-4EE8-8C4E-01E1968962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041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0A727-F43E-4D1C-A49D-FE6455495B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080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035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356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03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6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6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5D0F3D0E-63A9-4C19-A0B8-E833F5AEBD9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9" r:id="rId3"/>
    <p:sldLayoutId id="2147483758" r:id="rId4"/>
    <p:sldLayoutId id="2147483757" r:id="rId5"/>
    <p:sldLayoutId id="2147483756" r:id="rId6"/>
    <p:sldLayoutId id="2147483755" r:id="rId7"/>
    <p:sldLayoutId id="2147483754" r:id="rId8"/>
    <p:sldLayoutId id="2147483753" r:id="rId9"/>
    <p:sldLayoutId id="2147483752" r:id="rId10"/>
    <p:sldLayoutId id="2147483751" r:id="rId11"/>
    <p:sldLayoutId id="2147483750" r:id="rId12"/>
    <p:sldLayoutId id="214748374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752600"/>
            <a:ext cx="84582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smtClean="0">
                <a:solidFill>
                  <a:schemeClr val="tx1"/>
                </a:solidFill>
              </a:rPr>
              <a:t>Устройства отображения информации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Монитор, видеокарта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5410200"/>
            <a:ext cx="6019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ru-RU" altLang="ru-RU" b="1"/>
              <a:t>Работу выполнил:   учитель информатики  Шампарова О.Х.</a:t>
            </a:r>
          </a:p>
          <a:p>
            <a:pPr algn="r" eaLnBrk="1" hangingPunct="1">
              <a:spcBef>
                <a:spcPct val="50000"/>
              </a:spcBef>
            </a:pPr>
            <a:r>
              <a:rPr lang="ru-RU" altLang="ru-RU" b="1"/>
              <a:t>МОУ СОШ №3 г. Нарткалы </a:t>
            </a:r>
          </a:p>
          <a:p>
            <a:pPr algn="r" eaLnBrk="1" hangingPunct="1">
              <a:spcBef>
                <a:spcPct val="50000"/>
              </a:spcBef>
            </a:pPr>
            <a:endParaRPr lang="ru-RU" altLang="ru-RU" b="1"/>
          </a:p>
        </p:txBody>
      </p:sp>
      <p:pic>
        <p:nvPicPr>
          <p:cNvPr id="3077" name="Picture 5" descr="BD19582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495800"/>
            <a:ext cx="11620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i="1" smtClean="0">
                <a:solidFill>
                  <a:srgbClr val="2003C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Преимущества:</a:t>
            </a:r>
            <a:r>
              <a:rPr lang="ru-RU" smtClean="0"/>
              <a:t> жидкокристаллические дисплеи не создают вредного для здоровья пользователя излучения, наиболее экономичны в потреблении энергии, обеспечивают хорошее качество изображения, занимают мало места на рабочем столе.</a:t>
            </a:r>
            <a:endParaRPr lang="ru-RU" i="1" smtClean="0"/>
          </a:p>
          <a:p>
            <a:pPr eaLnBrk="1" hangingPunct="1">
              <a:defRPr/>
            </a:pPr>
            <a:r>
              <a:rPr lang="ru-RU" i="1" smtClean="0">
                <a:solidFill>
                  <a:srgbClr val="2003C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Недостатки:</a:t>
            </a:r>
            <a:r>
              <a:rPr lang="ru-RU" smtClean="0"/>
              <a:t> такие дисплеи достаточно дороги, небольшие (14") размеры экрана; если смотреть на экран сбоку, то почти ничего нельзя разглядеть.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Газо-плазменные дисплеи (</a:t>
            </a:r>
            <a:r>
              <a:rPr lang="en-US" sz="4000" smtClean="0"/>
              <a:t>plasma displays</a:t>
            </a:r>
            <a:r>
              <a:rPr lang="ru-RU" sz="4000" smtClean="0"/>
              <a:t>).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smtClean="0">
                <a:effectLst/>
              </a:rPr>
              <a:t>	Действие основано на свечении газа при пропускании через него электрического тока. Схема такова: имеются два листа, между ними инертный газ; один из листов прозрачный, а на втором расположены электроды, на которые подаётся напряжение. Обычно газо-плазменные индикаторы состоят из нескольких подобных элементарных ячеек, число точек в каждой из ко­торых подобрано наиболее оптимальным образом для отображения одиночных символов. (Выглядит это примерно так же, как часы в метро.)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	На протяжении многих лет механизмы (способы) связи между компьютером и дисплеем непрерывно видоизменя­лись, всё более совершенствуясь. Для подключения дисплея к компьютеру необходима соответствующая карта — </a:t>
            </a:r>
            <a:r>
              <a:rPr lang="ru-RU" b="1" smtClean="0"/>
              <a:t>видеоадаптер.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effectLst/>
              </a:rPr>
              <a:t>Основные пользовательские характеристики:</a:t>
            </a:r>
            <a:br>
              <a:rPr lang="ru-RU" altLang="ru-RU" sz="4000" smtClean="0">
                <a:effectLst/>
              </a:rPr>
            </a:br>
            <a:endParaRPr lang="ru-RU" altLang="ru-RU" sz="4000" smtClean="0">
              <a:effectLst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200" b="1" smtClean="0">
                <a:effectLst/>
              </a:rPr>
              <a:t>Размер экрана по диагонали.</a:t>
            </a:r>
            <a:r>
              <a:rPr lang="ru-RU" altLang="ru-RU" sz="2200" smtClean="0">
                <a:effectLst/>
              </a:rPr>
              <a:t> Измеряется в дюймах. Имеются 14", 15", 17", 21" и др. мониторы.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 b="1" smtClean="0">
                <a:effectLst/>
              </a:rPr>
              <a:t>Размер зерна экрана </a:t>
            </a:r>
            <a:r>
              <a:rPr lang="ru-RU" altLang="ru-RU" sz="2200" smtClean="0">
                <a:effectLst/>
              </a:rPr>
              <a:t>— расстояние в миллиметрах между двумя соседними люминофорами одного цвета. Меньший размер зерна соответствует более резкой и контрастной картинке, создавая общее впечатление чистоты цвета и чёткого контура изображения. У мониторов разного типа размер зерна экрана может находиться в пределах от 0,18 до 0,50 мм. Наиболее оптимальными для восприятия считаются мониторы с зерном экрана от 0,24 до 0,28 мм.</a:t>
            </a:r>
            <a:endParaRPr lang="ru-RU" altLang="ru-RU" sz="2200" b="1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2200" b="1" smtClean="0">
                <a:effectLst/>
              </a:rPr>
              <a:t>Разрешающая способность</a:t>
            </a:r>
            <a:r>
              <a:rPr lang="ru-RU" altLang="ru-RU" sz="2200" smtClean="0">
                <a:effectLst/>
              </a:rPr>
              <a:t> — число пикселей (точек экрана) по горизонтали и вертикали. Эта характеристика определяет контрастность изображения. Она зависит от размера экрана и размера зерна экрана, но может изменяться (в определённых пределах) с помощью программной настройки.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829" name="Group 189"/>
          <p:cNvGraphicFramePr>
            <a:graphicFrameLocks noGrp="1"/>
          </p:cNvGraphicFramePr>
          <p:nvPr/>
        </p:nvGraphicFramePr>
        <p:xfrm>
          <a:off x="609600" y="1447800"/>
          <a:ext cx="7924800" cy="4662488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  <a:gridCol w="1371600"/>
                <a:gridCol w="1295400"/>
                <a:gridCol w="1524000"/>
                <a:gridCol w="1371600"/>
              </a:tblGrid>
              <a:tr h="8937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Размер экрана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Размер зерна экрана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7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640x480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800x600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1024x768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1280x1024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1600x1200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14"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17"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21"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30" name="Rectangle 19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/>
              <a:t>Взаимосвязь размера экрана, размера экрана и разрешения экрана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smtClean="0">
                <a:effectLst/>
              </a:rPr>
              <a:t>Основные пользовательские характеристики:</a:t>
            </a:r>
            <a:br>
              <a:rPr lang="ru-RU" altLang="ru-RU" sz="4000" smtClean="0">
                <a:effectLst/>
              </a:rPr>
            </a:br>
            <a:endParaRPr lang="ru-RU" altLang="ru-RU" sz="4000" smtClean="0">
              <a:effectLst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effectLst/>
              </a:rPr>
              <a:t>Число передаваемых цветов.</a:t>
            </a:r>
            <a:r>
              <a:rPr lang="ru-RU" sz="1800" smtClean="0">
                <a:effectLst/>
              </a:rPr>
              <a:t> Начиная со стандарта </a:t>
            </a:r>
            <a:r>
              <a:rPr lang="en-US" sz="1800" smtClean="0">
                <a:effectLst/>
              </a:rPr>
              <a:t>VGA</a:t>
            </a:r>
            <a:r>
              <a:rPr lang="ru-RU" sz="1800" smtClean="0">
                <a:effectLst/>
              </a:rPr>
              <a:t>, любой монитор способен отображать столько цветов, ско­лько обеспечивает видеокарта, вернее, объём памяти видеокарты.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effectLst/>
              </a:rPr>
              <a:t>Частота кадровой развёртки</a:t>
            </a:r>
            <a:r>
              <a:rPr lang="ru-RU" sz="1800" smtClean="0">
                <a:effectLst/>
              </a:rPr>
              <a:t> (скорость регенерации эк­рана, частота синхронизации) — это число изображений на экране монитора, перерисовываемых лучом электронной трубки за единицу времени. Данный параметр показывает, с какой скоростью обновляется изображение на экране. Измеряется в герцах.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effectLst/>
              </a:rPr>
              <a:t>Соответствие стандартам безопасности.</a:t>
            </a:r>
            <a:r>
              <a:rPr lang="ru-RU" sz="1800" smtClean="0">
                <a:effectLst/>
              </a:rPr>
              <a:t> Поскольку при работе за компьютером наибольшее внимание уделя­ется пользователем именно изображению на экране дисп­лея, а ЭЛТ-монитор, как любой телевизор, излучает электромагнитные волны во всех диапазонах — от частоты развёртки кадров (50-100 Гц) до рентгеновского, то здоро­вья это не добавляет. И если от телевизора можно отодвинуться, то при работе с компьютером возникают проблемы. Поэтому были разработаны мониторы с внутренним экранированием и пониженным уровнем излучения (</a:t>
            </a:r>
            <a:r>
              <a:rPr lang="en-US" sz="1800" smtClean="0">
                <a:effectLst/>
              </a:rPr>
              <a:t>LR </a:t>
            </a:r>
            <a:r>
              <a:rPr lang="ru-RU" sz="1800" smtClean="0">
                <a:effectLst/>
              </a:rPr>
              <a:t>— </a:t>
            </a:r>
            <a:r>
              <a:rPr lang="en-US" sz="1800" smtClean="0">
                <a:effectLst/>
              </a:rPr>
              <a:t>Low Radiation</a:t>
            </a:r>
            <a:r>
              <a:rPr lang="ru-RU" sz="1800" smtClean="0">
                <a:effectLst/>
              </a:rPr>
              <a:t>). Позже были приняты стандарты на допустимый уровень излучения монитора — </a:t>
            </a:r>
            <a:r>
              <a:rPr lang="en-US" sz="1800" smtClean="0">
                <a:effectLst/>
              </a:rPr>
              <a:t>MPR II </a:t>
            </a:r>
            <a:r>
              <a:rPr lang="ru-RU" sz="1800" smtClean="0">
                <a:effectLst/>
              </a:rPr>
              <a:t>и ТСО'92. Глазу вредят и блики — отражение от экрана посторонне­го света. Специальное антибликовое покрытие хороших мониторов поглощает отражённый свет. Снизить излучение и отражение можно, навесив на монитор специальный экран.</a:t>
            </a:r>
            <a:r>
              <a:rPr lang="ru-RU" sz="1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-3983038" y="130175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990600" y="1371600"/>
            <a:ext cx="7315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Если на вашем мониторе есть такой значок TCO95, ТСО99, ТС</a:t>
            </a:r>
            <a:r>
              <a:rPr lang="en-US" altLang="ru-RU" sz="2000" b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O’03</a:t>
            </a:r>
            <a:r>
              <a:rPr lang="ru-RU" altLang="ru-RU" sz="2000" b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это значит что монитор поддерживает в своем стандартном разрешении не менее 75 Герц, что тоже вполне приемлемо для работы за компьютером.</a:t>
            </a:r>
            <a:endParaRPr lang="ru-RU" altLang="ru-RU" sz="2000" b="1">
              <a:solidFill>
                <a:srgbClr val="000000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endParaRPr lang="ru-RU" altLang="ru-RU" sz="2000" b="1">
              <a:latin typeface="Arial" panose="020B060402020202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115720" name="Picture 8" descr="clip_image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86200"/>
            <a:ext cx="26670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21" name="Picture 9" descr="clip_image2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8000"/>
            <a:ext cx="240030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8458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Видеокарта</a:t>
            </a:r>
            <a:r>
              <a:rPr lang="ru-RU" sz="2400" b="1"/>
              <a:t> — это устройство, управляющее дисплеем и обеспечивающее вывод изображений на экран. Она определяет разрешающую способность дисплея и коли­чество отображаемых цветов.</a:t>
            </a:r>
          </a:p>
          <a:p>
            <a:pPr>
              <a:defRPr/>
            </a:pPr>
            <a:r>
              <a:rPr lang="ru-RU" sz="2400" b="1"/>
              <a:t>Сигналы, которые получает дисплей (числа, символы, изображения и сигналы синхронизации) формируются именно видеокартой.</a:t>
            </a:r>
          </a:p>
        </p:txBody>
      </p:sp>
      <p:pic>
        <p:nvPicPr>
          <p:cNvPr id="19459" name="Picture 3" descr="VCB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86200"/>
            <a:ext cx="3581400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 descr="GV-NX66T128V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3810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Принцип работы: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mtClean="0"/>
              <a:t>Видеокарта состоит из: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• набора микросхем (или одной интегрированной микро­схемы — видеоакселератора);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• цифроаналогового преобразователя данных, находящих­ся в видеопамяти, в видеосигнал;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• видеопамяти;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• самой платы с разъёмами.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effectLst/>
              </a:rPr>
              <a:t>Основные пользовательские характеристики:</a:t>
            </a:r>
            <a:br>
              <a:rPr lang="ru-RU" altLang="ru-RU" sz="4000" smtClean="0">
                <a:effectLst/>
              </a:rPr>
            </a:br>
            <a:endParaRPr lang="ru-RU" altLang="ru-RU" sz="4000" smtClean="0">
              <a:effectLst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8077200" cy="1295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1800" b="1" smtClean="0">
                <a:effectLst/>
              </a:rPr>
              <a:t>В настоящее время насчитывается более 30 модификаций видеокарт, различающихся конструкцией, параметрами и стандартами. Классификация видеокарт по принятым стандартам приведена в таблице.</a:t>
            </a:r>
          </a:p>
        </p:txBody>
      </p:sp>
      <p:graphicFrame>
        <p:nvGraphicFramePr>
          <p:cNvPr id="120086" name="Group 278"/>
          <p:cNvGraphicFramePr>
            <a:graphicFrameLocks noGrp="1"/>
          </p:cNvGraphicFramePr>
          <p:nvPr>
            <p:ph sz="half" idx="2"/>
          </p:nvPr>
        </p:nvGraphicFramePr>
        <p:xfrm>
          <a:off x="304800" y="228600"/>
          <a:ext cx="8610600" cy="6303963"/>
        </p:xfrm>
        <a:graphic>
          <a:graphicData uri="http://schemas.openxmlformats.org/drawingml/2006/table">
            <a:tbl>
              <a:tblPr/>
              <a:tblGrid>
                <a:gridCol w="2036763"/>
                <a:gridCol w="1287462"/>
                <a:gridCol w="1773238"/>
                <a:gridCol w="1773237"/>
                <a:gridCol w="1739900"/>
              </a:tblGrid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видеокарты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монитора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Разрешение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Объём видеопамяти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9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отображае­мых цветов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MDA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Monochrome Display Adapter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720x350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бита-128 Кб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CGA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Color Grap­hics Adapter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640x200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128Кб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HGC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Hercules Graphics Card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MD +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720x348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128Кб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19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EGA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(1984)-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Enhanced Graphics Adapter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640x350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б - 512Кб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16-64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19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VGA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(1987) 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Video Graphics Array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BCD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640x480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256-512 Кб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SVGA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Super VGA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BCD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800x600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 Кб-1Мб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256-16 млн.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XGA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extended Graphics Array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1600x1200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 Мб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млн.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>
                <a:solidFill>
                  <a:schemeClr val="tx1"/>
                </a:solidFill>
              </a:rPr>
              <a:t>Изучив эту тему, вы узнаете: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Что такое дисплей, его назначение и виды;</a:t>
            </a:r>
          </a:p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Принципы работы дисплеев разных видов;</a:t>
            </a:r>
          </a:p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Основные пользовательские характеристики дисплеев;</a:t>
            </a:r>
          </a:p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Что такое видеокарта, видеоадаптер;</a:t>
            </a:r>
          </a:p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Принципы работы видеокарт;</a:t>
            </a:r>
          </a:p>
          <a:p>
            <a:pPr eaLnBrk="1" hangingPunct="1">
              <a:buClr>
                <a:schemeClr val="folHlink"/>
              </a:buClr>
              <a:defRPr/>
            </a:pPr>
            <a:r>
              <a:rPr lang="ru-RU" sz="2800" smtClean="0"/>
              <a:t>Основные пользовательские характеристики видеокарт.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WordArt 4"/>
          <p:cNvSpPr>
            <a:spLocks noChangeArrowheads="1" noChangeShapeType="1" noTextEdit="1"/>
          </p:cNvSpPr>
          <p:nvPr/>
        </p:nvSpPr>
        <p:spPr bwMode="auto">
          <a:xfrm>
            <a:off x="990600" y="2286000"/>
            <a:ext cx="7315200" cy="1497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81000" y="381000"/>
            <a:ext cx="84582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Дисплей</a:t>
            </a:r>
            <a:r>
              <a:rPr lang="ru-RU" sz="2400" b="1"/>
              <a:t> (англ. </a:t>
            </a:r>
            <a:r>
              <a:rPr lang="en-US" sz="2400" b="1"/>
              <a:t>Display – </a:t>
            </a:r>
            <a:r>
              <a:rPr lang="ru-RU" sz="2400" b="1"/>
              <a:t>показывать) – устройство визуального отображения информации.</a:t>
            </a:r>
          </a:p>
          <a:p>
            <a:pPr>
              <a:spcBef>
                <a:spcPct val="50000"/>
              </a:spcBef>
              <a:defRPr/>
            </a:pPr>
            <a:r>
              <a:rPr lang="ru-RU" sz="2400" b="1"/>
              <a:t>Дисплей </a:t>
            </a: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относится</a:t>
            </a:r>
            <a:r>
              <a:rPr lang="ru-RU" sz="2400" b="1"/>
              <a:t> к основным устройствам персонального компьютера, является основным компонентом пользовательского интерфейса.</a:t>
            </a:r>
          </a:p>
        </p:txBody>
      </p:sp>
      <p:pic>
        <p:nvPicPr>
          <p:cNvPr id="5123" name="Picture 6" descr="gk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52800"/>
            <a:ext cx="2336800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8" descr="notes_413_scree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41910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accent1"/>
              </a:buClr>
              <a:defRPr/>
            </a:pPr>
            <a:r>
              <a:rPr lang="ru-RU" smtClean="0"/>
              <a:t>Монитор – специализированный дисплей, контролирующий процесс отображения информации;</a:t>
            </a:r>
          </a:p>
          <a:p>
            <a:pPr eaLnBrk="1" hangingPunct="1">
              <a:buClr>
                <a:schemeClr val="accent1"/>
              </a:buClr>
              <a:defRPr/>
            </a:pPr>
            <a:r>
              <a:rPr lang="ru-RU" smtClean="0"/>
              <a:t>Терминал – связанные вместе клавиатура и монитор, используются в системах коллективного пользования. Работа в режиме удаленного доступа.</a:t>
            </a:r>
          </a:p>
        </p:txBody>
      </p:sp>
      <p:pic>
        <p:nvPicPr>
          <p:cNvPr id="6147" name="Picture 4" descr="Img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" descr="MCj0398507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257800"/>
            <a:ext cx="181292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Классификация видов дисплеев по принципу работы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609600" y="1981200"/>
            <a:ext cx="8229600" cy="4276725"/>
            <a:chOff x="384" y="1248"/>
            <a:chExt cx="5184" cy="2694"/>
          </a:xfrm>
        </p:grpSpPr>
        <p:sp>
          <p:nvSpPr>
            <p:cNvPr id="7172" name="AutoShape 6"/>
            <p:cNvSpPr>
              <a:spLocks noChangeArrowheads="1"/>
            </p:cNvSpPr>
            <p:nvPr/>
          </p:nvSpPr>
          <p:spPr bwMode="auto">
            <a:xfrm>
              <a:off x="2304" y="1248"/>
              <a:ext cx="1181" cy="26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818181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600" b="1">
                  <a:solidFill>
                    <a:srgbClr val="090603"/>
                  </a:solidFill>
                </a:rPr>
                <a:t>Виды дисплеев</a:t>
              </a:r>
              <a:endParaRPr lang="ru-RU" altLang="ru-RU" sz="2800" b="1">
                <a:solidFill>
                  <a:srgbClr val="090603"/>
                </a:solidFill>
              </a:endParaRPr>
            </a:p>
          </p:txBody>
        </p:sp>
        <p:sp>
          <p:nvSpPr>
            <p:cNvPr id="7173" name="AutoShape 7"/>
            <p:cNvSpPr>
              <a:spLocks noChangeArrowheads="1"/>
            </p:cNvSpPr>
            <p:nvPr/>
          </p:nvSpPr>
          <p:spPr bwMode="auto">
            <a:xfrm>
              <a:off x="450" y="1902"/>
              <a:ext cx="1443" cy="33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По функциональному назначению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4" name="AutoShape 8"/>
            <p:cNvSpPr>
              <a:spLocks noChangeArrowheads="1"/>
            </p:cNvSpPr>
            <p:nvPr/>
          </p:nvSpPr>
          <p:spPr bwMode="auto">
            <a:xfrm>
              <a:off x="2090" y="1902"/>
              <a:ext cx="1444" cy="33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По количеству воспроизводимых цветов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5" name="AutoShape 9"/>
            <p:cNvSpPr>
              <a:spLocks noChangeArrowheads="1"/>
            </p:cNvSpPr>
            <p:nvPr/>
          </p:nvSpPr>
          <p:spPr bwMode="auto">
            <a:xfrm>
              <a:off x="3731" y="1902"/>
              <a:ext cx="1837" cy="33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По физическим принципам формирования изображения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6" name="Rectangle 10"/>
            <p:cNvSpPr>
              <a:spLocks noChangeArrowheads="1"/>
            </p:cNvSpPr>
            <p:nvPr/>
          </p:nvSpPr>
          <p:spPr bwMode="auto">
            <a:xfrm>
              <a:off x="576" y="2430"/>
              <a:ext cx="1186" cy="30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Алфавитно-цифровые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7" name="Rectangle 11"/>
            <p:cNvSpPr>
              <a:spLocks noChangeArrowheads="1"/>
            </p:cNvSpPr>
            <p:nvPr/>
          </p:nvSpPr>
          <p:spPr bwMode="auto">
            <a:xfrm>
              <a:off x="581" y="3013"/>
              <a:ext cx="1181" cy="198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Графические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8" name="Rectangle 12"/>
            <p:cNvSpPr>
              <a:spLocks noChangeArrowheads="1"/>
            </p:cNvSpPr>
            <p:nvPr/>
          </p:nvSpPr>
          <p:spPr bwMode="auto">
            <a:xfrm>
              <a:off x="2287" y="2430"/>
              <a:ext cx="1181" cy="198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Монохромные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79" name="Rectangle 13"/>
            <p:cNvSpPr>
              <a:spLocks noChangeArrowheads="1"/>
            </p:cNvSpPr>
            <p:nvPr/>
          </p:nvSpPr>
          <p:spPr bwMode="auto">
            <a:xfrm>
              <a:off x="2287" y="3013"/>
              <a:ext cx="1181" cy="198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Цветные 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80" name="Rectangle 14"/>
            <p:cNvSpPr>
              <a:spLocks noChangeArrowheads="1"/>
            </p:cNvSpPr>
            <p:nvPr/>
          </p:nvSpPr>
          <p:spPr bwMode="auto">
            <a:xfrm>
              <a:off x="3796" y="2364"/>
              <a:ext cx="1641" cy="330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Дисплеи на базе электронно-лучевой трубки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81" name="Rectangle 15"/>
            <p:cNvSpPr>
              <a:spLocks noChangeArrowheads="1"/>
            </p:cNvSpPr>
            <p:nvPr/>
          </p:nvSpPr>
          <p:spPr bwMode="auto">
            <a:xfrm>
              <a:off x="3796" y="2826"/>
              <a:ext cx="1641" cy="330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Жидкокристаллические </a:t>
              </a:r>
              <a:br>
                <a:rPr lang="ru-RU" altLang="ru-RU" sz="1200" b="1">
                  <a:solidFill>
                    <a:srgbClr val="090603"/>
                  </a:solidFill>
                </a:rPr>
              </a:br>
              <a:r>
                <a:rPr lang="ru-RU" altLang="ru-RU" sz="1200" b="1">
                  <a:solidFill>
                    <a:srgbClr val="090603"/>
                  </a:solidFill>
                </a:rPr>
                <a:t>панели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82" name="Rectangle 16"/>
            <p:cNvSpPr>
              <a:spLocks noChangeArrowheads="1"/>
            </p:cNvSpPr>
            <p:nvPr/>
          </p:nvSpPr>
          <p:spPr bwMode="auto">
            <a:xfrm>
              <a:off x="3796" y="3288"/>
              <a:ext cx="1641" cy="330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Дисплеи на плазменных (газоразрядных) панелях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83" name="Rectangle 17"/>
            <p:cNvSpPr>
              <a:spLocks noChangeArrowheads="1"/>
            </p:cNvSpPr>
            <p:nvPr/>
          </p:nvSpPr>
          <p:spPr bwMode="auto">
            <a:xfrm>
              <a:off x="3792" y="3744"/>
              <a:ext cx="1641" cy="198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767676"/>
                </a:gs>
              </a:gsLst>
              <a:path path="rect">
                <a:fillToRect r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rgbClr val="090603"/>
                  </a:solidFill>
                </a:rPr>
                <a:t>Светодиодные матрицы</a:t>
              </a:r>
              <a:endParaRPr lang="ru-RU" altLang="ru-RU" sz="2400" b="1">
                <a:solidFill>
                  <a:srgbClr val="090603"/>
                </a:solidFill>
              </a:endParaRPr>
            </a:p>
          </p:txBody>
        </p:sp>
        <p:sp>
          <p:nvSpPr>
            <p:cNvPr id="7184" name="Line 18"/>
            <p:cNvSpPr>
              <a:spLocks noChangeShapeType="1"/>
            </p:cNvSpPr>
            <p:nvPr/>
          </p:nvSpPr>
          <p:spPr bwMode="auto">
            <a:xfrm flipH="1">
              <a:off x="1303" y="1536"/>
              <a:ext cx="1577" cy="3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5" name="Line 19"/>
            <p:cNvSpPr>
              <a:spLocks noChangeShapeType="1"/>
            </p:cNvSpPr>
            <p:nvPr/>
          </p:nvSpPr>
          <p:spPr bwMode="auto">
            <a:xfrm flipH="1">
              <a:off x="2878" y="1536"/>
              <a:ext cx="2" cy="3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Line 20"/>
            <p:cNvSpPr>
              <a:spLocks noChangeShapeType="1"/>
            </p:cNvSpPr>
            <p:nvPr/>
          </p:nvSpPr>
          <p:spPr bwMode="auto">
            <a:xfrm>
              <a:off x="2880" y="1536"/>
              <a:ext cx="1572" cy="3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Line 21"/>
            <p:cNvSpPr>
              <a:spLocks noChangeShapeType="1"/>
            </p:cNvSpPr>
            <p:nvPr/>
          </p:nvSpPr>
          <p:spPr bwMode="auto">
            <a:xfrm>
              <a:off x="1106" y="2232"/>
              <a:ext cx="0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8" name="Line 22"/>
            <p:cNvSpPr>
              <a:spLocks noChangeShapeType="1"/>
            </p:cNvSpPr>
            <p:nvPr/>
          </p:nvSpPr>
          <p:spPr bwMode="auto">
            <a:xfrm flipH="1">
              <a:off x="384" y="2298"/>
              <a:ext cx="7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Line 23"/>
            <p:cNvSpPr>
              <a:spLocks noChangeShapeType="1"/>
            </p:cNvSpPr>
            <p:nvPr/>
          </p:nvSpPr>
          <p:spPr bwMode="auto">
            <a:xfrm>
              <a:off x="384" y="2298"/>
              <a:ext cx="0" cy="7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0" name="Line 24"/>
            <p:cNvSpPr>
              <a:spLocks noChangeShapeType="1"/>
            </p:cNvSpPr>
            <p:nvPr/>
          </p:nvSpPr>
          <p:spPr bwMode="auto">
            <a:xfrm>
              <a:off x="384" y="3090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Line 25"/>
            <p:cNvSpPr>
              <a:spLocks noChangeShapeType="1"/>
            </p:cNvSpPr>
            <p:nvPr/>
          </p:nvSpPr>
          <p:spPr bwMode="auto">
            <a:xfrm flipV="1">
              <a:off x="384" y="2496"/>
              <a:ext cx="0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Line 26"/>
            <p:cNvSpPr>
              <a:spLocks noChangeShapeType="1"/>
            </p:cNvSpPr>
            <p:nvPr/>
          </p:nvSpPr>
          <p:spPr bwMode="auto">
            <a:xfrm>
              <a:off x="384" y="2592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3" name="Line 27"/>
            <p:cNvSpPr>
              <a:spLocks noChangeShapeType="1"/>
            </p:cNvSpPr>
            <p:nvPr/>
          </p:nvSpPr>
          <p:spPr bwMode="auto">
            <a:xfrm>
              <a:off x="2812" y="2232"/>
              <a:ext cx="0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4" name="Line 28"/>
            <p:cNvSpPr>
              <a:spLocks noChangeShapeType="1"/>
            </p:cNvSpPr>
            <p:nvPr/>
          </p:nvSpPr>
          <p:spPr bwMode="auto">
            <a:xfrm flipH="1">
              <a:off x="2090" y="2298"/>
              <a:ext cx="7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5" name="Line 29"/>
            <p:cNvSpPr>
              <a:spLocks noChangeShapeType="1"/>
            </p:cNvSpPr>
            <p:nvPr/>
          </p:nvSpPr>
          <p:spPr bwMode="auto">
            <a:xfrm>
              <a:off x="2090" y="2298"/>
              <a:ext cx="0" cy="7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6" name="Line 30"/>
            <p:cNvSpPr>
              <a:spLocks noChangeShapeType="1"/>
            </p:cNvSpPr>
            <p:nvPr/>
          </p:nvSpPr>
          <p:spPr bwMode="auto">
            <a:xfrm>
              <a:off x="2090" y="3090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7" name="Line 31"/>
            <p:cNvSpPr>
              <a:spLocks noChangeShapeType="1"/>
            </p:cNvSpPr>
            <p:nvPr/>
          </p:nvSpPr>
          <p:spPr bwMode="auto">
            <a:xfrm>
              <a:off x="2090" y="2496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8" name="Line 32"/>
            <p:cNvSpPr>
              <a:spLocks noChangeShapeType="1"/>
            </p:cNvSpPr>
            <p:nvPr/>
          </p:nvSpPr>
          <p:spPr bwMode="auto">
            <a:xfrm>
              <a:off x="4584" y="2232"/>
              <a:ext cx="0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9" name="Line 33"/>
            <p:cNvSpPr>
              <a:spLocks noChangeShapeType="1"/>
            </p:cNvSpPr>
            <p:nvPr/>
          </p:nvSpPr>
          <p:spPr bwMode="auto">
            <a:xfrm flipH="1">
              <a:off x="3665" y="2298"/>
              <a:ext cx="9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0" name="Line 34"/>
            <p:cNvSpPr>
              <a:spLocks noChangeShapeType="1"/>
            </p:cNvSpPr>
            <p:nvPr/>
          </p:nvSpPr>
          <p:spPr bwMode="auto">
            <a:xfrm flipH="1">
              <a:off x="3648" y="2298"/>
              <a:ext cx="17" cy="15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1" name="Line 35"/>
            <p:cNvSpPr>
              <a:spLocks noChangeShapeType="1"/>
            </p:cNvSpPr>
            <p:nvPr/>
          </p:nvSpPr>
          <p:spPr bwMode="auto">
            <a:xfrm>
              <a:off x="3665" y="2496"/>
              <a:ext cx="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2" name="Line 36"/>
            <p:cNvSpPr>
              <a:spLocks noChangeShapeType="1"/>
            </p:cNvSpPr>
            <p:nvPr/>
          </p:nvSpPr>
          <p:spPr bwMode="auto">
            <a:xfrm>
              <a:off x="3665" y="2958"/>
              <a:ext cx="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3" name="Line 37"/>
            <p:cNvSpPr>
              <a:spLocks noChangeShapeType="1"/>
            </p:cNvSpPr>
            <p:nvPr/>
          </p:nvSpPr>
          <p:spPr bwMode="auto">
            <a:xfrm>
              <a:off x="3665" y="3420"/>
              <a:ext cx="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4" name="Line 38"/>
            <p:cNvSpPr>
              <a:spLocks noChangeShapeType="1"/>
            </p:cNvSpPr>
            <p:nvPr/>
          </p:nvSpPr>
          <p:spPr bwMode="auto">
            <a:xfrm>
              <a:off x="3648" y="3840"/>
              <a:ext cx="13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Как образуются цвета современного дисплея?</a:t>
            </a:r>
          </a:p>
        </p:txBody>
      </p:sp>
      <p:pic>
        <p:nvPicPr>
          <p:cNvPr id="102404" name="Picture 4" descr="Цветовая модель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317182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3168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ru-RU" altLang="ru-RU" sz="2000" b="1">
                <a:latin typeface="Times New Roman" panose="02020603050405020304" pitchFamily="18" charset="0"/>
              </a:rPr>
              <a:t>Аддитивная модель </a:t>
            </a:r>
            <a:r>
              <a:rPr kumimoji="1" lang="en-US" altLang="ru-RU" sz="2000" b="1">
                <a:latin typeface="Times New Roman" panose="02020603050405020304" pitchFamily="18" charset="0"/>
              </a:rPr>
              <a:t>RGB </a:t>
            </a:r>
            <a:r>
              <a:rPr kumimoji="1" lang="ru-RU" altLang="ru-RU" sz="2000" b="1">
                <a:latin typeface="Times New Roman" panose="02020603050405020304" pitchFamily="18" charset="0"/>
              </a:rPr>
              <a:t>(сложение цветов)</a:t>
            </a:r>
          </a:p>
        </p:txBody>
      </p:sp>
      <p:graphicFrame>
        <p:nvGraphicFramePr>
          <p:cNvPr id="102486" name="Group 86"/>
          <p:cNvGraphicFramePr>
            <a:graphicFrameLocks noGrp="1"/>
          </p:cNvGraphicFramePr>
          <p:nvPr>
            <p:ph idx="1"/>
          </p:nvPr>
        </p:nvGraphicFramePr>
        <p:xfrm>
          <a:off x="3657600" y="1828800"/>
          <a:ext cx="4724400" cy="4419600"/>
        </p:xfrm>
        <a:graphic>
          <a:graphicData uri="http://schemas.openxmlformats.org/drawingml/2006/table">
            <a:tbl>
              <a:tblPr/>
              <a:tblGrid>
                <a:gridCol w="987425"/>
                <a:gridCol w="1069975"/>
                <a:gridCol w="914400"/>
                <a:gridCol w="175260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(red)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(green)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(blue)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Цвет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черный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синий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зеленый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голубой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красный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розовый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желтый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белый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Дисплеи на основе электронно-лучевой трубки (ЭЛТ)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	</a:t>
            </a:r>
            <a:r>
              <a:rPr lang="ru-RU" sz="2400" smtClean="0">
                <a:effectLst/>
              </a:rPr>
              <a:t>Под воздействием электрических полей в «электронной пушке» разгоняется поток электронов. Далее при помощи электромагнитных полей пучок отклоняется в нужную сторону. Затем, проходя через апертурную решётку, этот поток фокусируется, доходит до экрана и заставляет светиться маленькое пятнышко люминофора (зерно экрана) с яркостью, пропорциональной интенсивности пучка. Так работают монохромные устройства. В цветных мониторах зерно экрана составляют три пятнышка люминофора разного цвета (красного, зелёного и синего) и потоки электронов посылаются тремя «пушками», причём электронный луч для каждого цвета должен попадать на свой люминофор</a:t>
            </a:r>
            <a:r>
              <a:rPr lang="ru-RU" sz="2400" smtClean="0"/>
              <a:t>.</a:t>
            </a:r>
            <a:endParaRPr lang="ru-RU" sz="24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229600" cy="58674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i="1" smtClean="0">
                <a:solidFill>
                  <a:srgbClr val="2003C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Преимущества:</a:t>
            </a:r>
            <a:r>
              <a:rPr lang="ru-RU" sz="3600" smtClean="0"/>
              <a:t> современные ЭЛТ-дисплеи имеют высокое качество изображения, достаточно дёшевы и надёжны.</a:t>
            </a:r>
            <a:endParaRPr lang="ru-RU" sz="3600" i="1" smtClean="0"/>
          </a:p>
          <a:p>
            <a:pPr eaLnBrk="1" hangingPunct="1">
              <a:defRPr/>
            </a:pPr>
            <a:r>
              <a:rPr lang="ru-RU" sz="3600" i="1" smtClean="0">
                <a:solidFill>
                  <a:srgbClr val="2003C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Недостатки:</a:t>
            </a:r>
            <a:r>
              <a:rPr lang="ru-RU" sz="3600" smtClean="0"/>
              <a:t> такие дисплеи достаточно громоздки, потребляют много энергии, имеют более высокий уровень излучения, чем дисплеи других типов.</a:t>
            </a:r>
          </a:p>
          <a:p>
            <a:pPr eaLnBrk="1" hangingPunct="1">
              <a:defRPr/>
            </a:pP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Жидкокристаллические дисплеи (</a:t>
            </a:r>
            <a:r>
              <a:rPr lang="en-US" sz="4000" smtClean="0"/>
              <a:t>Liquid</a:t>
            </a:r>
            <a:r>
              <a:rPr lang="ru-RU" sz="4000" smtClean="0"/>
              <a:t>-</a:t>
            </a:r>
            <a:r>
              <a:rPr lang="en-US" sz="4000" smtClean="0"/>
              <a:t>Crystal Display</a:t>
            </a:r>
            <a:r>
              <a:rPr lang="ru-RU" sz="4000" smtClean="0"/>
              <a:t>), или </a:t>
            </a:r>
            <a:r>
              <a:rPr lang="en-US" sz="4000" smtClean="0"/>
              <a:t>LCD</a:t>
            </a:r>
            <a:r>
              <a:rPr lang="ru-RU" sz="4000" smtClean="0"/>
              <a:t>-дисплеи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2971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>
                <a:effectLst/>
              </a:rPr>
              <a:t>	Их действие основано на эффекте потери жидкими кристаллами своей прозрачности при пропускании через них электрического тока. </a:t>
            </a:r>
          </a:p>
        </p:txBody>
      </p:sp>
      <p:pic>
        <p:nvPicPr>
          <p:cNvPr id="11268" name="Picture 4" descr="asus24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8">
      <a:dk1>
        <a:srgbClr val="000000"/>
      </a:dk1>
      <a:lt1>
        <a:srgbClr val="D0DAE2"/>
      </a:lt1>
      <a:dk2>
        <a:srgbClr val="000000"/>
      </a:dk2>
      <a:lt2>
        <a:srgbClr val="E7EDF1"/>
      </a:lt2>
      <a:accent1>
        <a:srgbClr val="33CCCC"/>
      </a:accent1>
      <a:accent2>
        <a:srgbClr val="0099CC"/>
      </a:accent2>
      <a:accent3>
        <a:srgbClr val="E4EAEE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808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126</TotalTime>
  <Words>952</Words>
  <Application>Microsoft Office PowerPoint</Application>
  <PresentationFormat>Экран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Tahoma</vt:lpstr>
      <vt:lpstr>Arial</vt:lpstr>
      <vt:lpstr>Wingdings</vt:lpstr>
      <vt:lpstr>Calibri</vt:lpstr>
      <vt:lpstr>Times New Roman</vt:lpstr>
      <vt:lpstr>Arial Unicode MS</vt:lpstr>
      <vt:lpstr>Разрез</vt:lpstr>
      <vt:lpstr>Устройства отображения информации</vt:lpstr>
      <vt:lpstr>Изучив эту тему, вы узнаете:</vt:lpstr>
      <vt:lpstr>Презентация PowerPoint</vt:lpstr>
      <vt:lpstr>Презентация PowerPoint</vt:lpstr>
      <vt:lpstr>Классификация видов дисплеев по принципу работы</vt:lpstr>
      <vt:lpstr>Как образуются цвета современного дисплея?</vt:lpstr>
      <vt:lpstr>Дисплеи на основе электронно-лучевой трубки (ЭЛТ)</vt:lpstr>
      <vt:lpstr>Презентация PowerPoint</vt:lpstr>
      <vt:lpstr>Жидкокристаллические дисплеи (Liquid-Crystal Display), или LCD-дисплеи</vt:lpstr>
      <vt:lpstr>Презентация PowerPoint</vt:lpstr>
      <vt:lpstr>Газо-плазменные дисплеи (plasma displays). </vt:lpstr>
      <vt:lpstr>Презентация PowerPoint</vt:lpstr>
      <vt:lpstr>Основные пользовательские характеристики: </vt:lpstr>
      <vt:lpstr>Взаимосвязь размера экрана, размера экрана и разрешения экрана</vt:lpstr>
      <vt:lpstr>Основные пользовательские характеристики: </vt:lpstr>
      <vt:lpstr>Презентация PowerPoint</vt:lpstr>
      <vt:lpstr>Презентация PowerPoint</vt:lpstr>
      <vt:lpstr>Принцип работы:</vt:lpstr>
      <vt:lpstr>Основные пользовательские характеристики: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38</cp:revision>
  <cp:lastPrinted>1601-01-01T00:00:00Z</cp:lastPrinted>
  <dcterms:created xsi:type="dcterms:W3CDTF">1601-01-01T00:00:00Z</dcterms:created>
  <dcterms:modified xsi:type="dcterms:W3CDTF">2015-04-08T14:28:32Z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