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CCFFFF"/>
    <a:srgbClr val="66FFFF"/>
    <a:srgbClr val="00CC00"/>
    <a:srgbClr val="CCFFCC"/>
    <a:srgbClr val="00CC66"/>
    <a:srgbClr val="99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58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452909-5A94-46E9-B078-DEEA952EA1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148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321519-4A04-4FB4-AF31-05DAF400E53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35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4FD5D5-821B-49EB-B57B-5E631DBF117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9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743E4-FAB4-45F7-807A-712BEEF087B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09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6A4BB-AFAA-4BC9-B5F0-1F9800D721D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5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CB697-D16F-4B05-9E53-BE16F6C9515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9AEEC-3F9C-4FE1-946A-09136B3C59C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5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BFE9F-60B3-4C40-A9A0-6389496E1B5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12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B0C60-209C-4AD2-886F-BE1EB9655A2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401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E66CCF-5EB0-4602-977B-FC5C66C7400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42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06612-53D2-4A8E-9F40-D943AFF5D69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14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46CC761D-747D-495A-B5A1-5D31709FCF80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482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3482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3482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3482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3482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3482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3482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483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1116013" y="4221163"/>
            <a:ext cx="7416800" cy="2016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Вирусы и антивирусные программы</a:t>
            </a:r>
          </a:p>
        </p:txBody>
      </p:sp>
      <p:pic>
        <p:nvPicPr>
          <p:cNvPr id="2058" name="Picture 10" descr="вирус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916113"/>
            <a:ext cx="16573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25000">
              <a:srgbClr val="9CB86E"/>
            </a:gs>
            <a:gs pos="50000">
              <a:srgbClr val="DDEBCF"/>
            </a:gs>
            <a:gs pos="75000">
              <a:srgbClr val="9CB86E"/>
            </a:gs>
            <a:gs pos="100000">
              <a:srgbClr val="156B1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44675"/>
            <a:ext cx="8229600" cy="4471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Принцип работы основан на проверке файлов, секторов и системной памяти и поиске в них известных и новых вирусов.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Для поиска известных вирусов используются маски вирусов (некоторая постоянная последовательность программного кода, специфическая для каждого конкретного вируса)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Используются также алгоритмы эвристического сканирования, то есть анализ последовательности команд в проверяемом объекте</a:t>
            </a:r>
          </a:p>
        </p:txBody>
      </p:sp>
      <p:sp>
        <p:nvSpPr>
          <p:cNvPr id="46084" name="WordArt 4"/>
          <p:cNvSpPr>
            <a:spLocks noChangeArrowheads="1" noChangeShapeType="1" noTextEdit="1"/>
          </p:cNvSpPr>
          <p:nvPr/>
        </p:nvSpPr>
        <p:spPr bwMode="auto">
          <a:xfrm>
            <a:off x="2339975" y="333375"/>
            <a:ext cx="4029075" cy="15303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Impact" panose="020B0806030902050204" pitchFamily="34" charset="0"/>
              </a:rPr>
              <a:t>Полифаги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460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CC"/>
            </a:gs>
            <a:gs pos="100000">
              <a:srgbClr val="5E765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altLang="ru-RU" sz="4000" smtClean="0">
                <a:solidFill>
                  <a:srgbClr val="9933FF"/>
                </a:solidFill>
              </a:rPr>
              <a:t>Классификация вирусов</a:t>
            </a:r>
            <a:br>
              <a:rPr lang="ru-RU" altLang="ru-RU" sz="4000" smtClean="0">
                <a:solidFill>
                  <a:srgbClr val="9933FF"/>
                </a:solidFill>
              </a:rPr>
            </a:br>
            <a:r>
              <a:rPr lang="ru-RU" altLang="ru-RU" sz="2400" smtClean="0">
                <a:solidFill>
                  <a:schemeClr val="accent1"/>
                </a:solidFill>
              </a:rPr>
              <a:t>Существуют различные типы компьютерных вирусов</a:t>
            </a:r>
            <a:r>
              <a:rPr lang="ru-RU" altLang="ru-RU" sz="4000" smtClean="0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solidFill>
                  <a:srgbClr val="00CC00"/>
                </a:solidFill>
              </a:rPr>
              <a:t>Загрузочные</a:t>
            </a:r>
          </a:p>
          <a:p>
            <a:pPr eaLnBrk="1" hangingPunct="1"/>
            <a:r>
              <a:rPr lang="ru-RU" altLang="ru-RU" smtClean="0">
                <a:solidFill>
                  <a:srgbClr val="00CC00"/>
                </a:solidFill>
              </a:rPr>
              <a:t>Файловые</a:t>
            </a:r>
          </a:p>
          <a:p>
            <a:pPr eaLnBrk="1" hangingPunct="1"/>
            <a:r>
              <a:rPr lang="ru-RU" altLang="ru-RU" smtClean="0">
                <a:solidFill>
                  <a:srgbClr val="00CC00"/>
                </a:solidFill>
              </a:rPr>
              <a:t>Макро-вирусы</a:t>
            </a:r>
          </a:p>
          <a:p>
            <a:pPr eaLnBrk="1" hangingPunct="1"/>
            <a:r>
              <a:rPr lang="ru-RU" altLang="ru-RU" smtClean="0">
                <a:solidFill>
                  <a:srgbClr val="00CC00"/>
                </a:solidFill>
              </a:rPr>
              <a:t>Сетевые</a:t>
            </a:r>
          </a:p>
        </p:txBody>
      </p:sp>
      <p:pic>
        <p:nvPicPr>
          <p:cNvPr id="37892" name="Picture 4" descr="вирус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133600"/>
            <a:ext cx="3262312" cy="326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BFA"/>
            </a:gs>
            <a:gs pos="30000">
              <a:srgbClr val="C4D6EB"/>
            </a:gs>
            <a:gs pos="60001">
              <a:srgbClr val="85C2FF"/>
            </a:gs>
            <a:gs pos="100000">
              <a:srgbClr val="5E9E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059488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Заражают загрузочный сектор гибкого диска или винчестера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При заражении дисков загрузочный вирус «заставляет» систему при её перезапуске считать в память и отдать управление не программному коду загрузчика операционной системы, а коду вируса</a:t>
            </a:r>
          </a:p>
        </p:txBody>
      </p:sp>
      <p:sp>
        <p:nvSpPr>
          <p:cNvPr id="38916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547813" y="0"/>
            <a:ext cx="5153025" cy="180022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Загрузочные вирусы</a:t>
            </a:r>
          </a:p>
        </p:txBody>
      </p:sp>
      <p:pic>
        <p:nvPicPr>
          <p:cNvPr id="38918" name="Picture 6" descr="виру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349500"/>
            <a:ext cx="255587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6E6E6"/>
            </a:gs>
            <a:gs pos="14999">
              <a:srgbClr val="7D8496"/>
            </a:gs>
            <a:gs pos="53000">
              <a:srgbClr val="E6E6E6"/>
            </a:gs>
            <a:gs pos="67999">
              <a:srgbClr val="7D8496"/>
            </a:gs>
            <a:gs pos="92999">
              <a:srgbClr val="E6E6E6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5122863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Используют файловую систему операционной системы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Могут поражать исполнимые файлы различных типов (</a:t>
            </a:r>
            <a:r>
              <a:rPr lang="en-US" altLang="ru-RU" sz="2800" smtClean="0"/>
              <a:t>EXE, COM, BAT, SYS, </a:t>
            </a:r>
            <a:r>
              <a:rPr lang="ru-RU" altLang="ru-RU" sz="2800" smtClean="0"/>
              <a:t>и др.)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Практически все загрузочные и файловые вирусы резидентные</a:t>
            </a:r>
          </a:p>
        </p:txBody>
      </p:sp>
      <p:sp>
        <p:nvSpPr>
          <p:cNvPr id="39940" name="WordArt 4"/>
          <p:cNvSpPr>
            <a:spLocks noChangeArrowheads="1" noChangeShapeType="1" noTextEdit="1"/>
          </p:cNvSpPr>
          <p:nvPr/>
        </p:nvSpPr>
        <p:spPr bwMode="auto">
          <a:xfrm>
            <a:off x="1619250" y="404813"/>
            <a:ext cx="4489450" cy="15033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Файловые вирусы</a:t>
            </a:r>
          </a:p>
        </p:txBody>
      </p:sp>
      <p:pic>
        <p:nvPicPr>
          <p:cNvPr id="39941" name="Picture 5" descr="вирус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916113"/>
            <a:ext cx="3548063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3012"/>
            </a:gs>
            <a:gs pos="14999">
              <a:srgbClr val="A65528"/>
            </a:gs>
            <a:gs pos="35001">
              <a:srgbClr val="D49E6C"/>
            </a:gs>
            <a:gs pos="50000">
              <a:srgbClr val="D6B19C"/>
            </a:gs>
            <a:gs pos="64999">
              <a:srgbClr val="D49E6C"/>
            </a:gs>
            <a:gs pos="85001">
              <a:srgbClr val="A65528"/>
            </a:gs>
            <a:gs pos="100000">
              <a:srgbClr val="66301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pPr algn="ctr" eaLnBrk="1" hangingPunct="1"/>
            <a:r>
              <a:rPr lang="ru-RU" altLang="ru-RU" smtClean="0">
                <a:solidFill>
                  <a:srgbClr val="9933FF"/>
                </a:solidFill>
              </a:rPr>
              <a:t>Макро-вирусы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6635750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rgbClr val="0066FF"/>
                </a:solidFill>
              </a:rPr>
              <a:t>Являются программами на языках встроенных в некоторые системы обработки данных (текстовые редакторы, электронные таблицы и т.д.)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rgbClr val="0066FF"/>
                </a:solidFill>
              </a:rPr>
              <a:t>Для своего размножения такие вирусы используют возможности макро-языков и при их помощи переносят себя из одного зараженного файла в другие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rgbClr val="0066FF"/>
                </a:solidFill>
              </a:rPr>
              <a:t>Являются ограниченно резидентными, то есть они находятся в оперативной памяти и заражают документы до тех пор, пока открыто приложение</a:t>
            </a:r>
          </a:p>
        </p:txBody>
      </p:sp>
      <p:pic>
        <p:nvPicPr>
          <p:cNvPr id="40964" name="Picture 4" descr="вирус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1484313"/>
            <a:ext cx="205105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2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419850" cy="454342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Для своего распространения используют протоколы и возможности локальных и глобальных компьютерных сетей</a:t>
            </a:r>
          </a:p>
          <a:p>
            <a:pPr eaLnBrk="1" hangingPunct="1"/>
            <a:r>
              <a:rPr lang="ru-RU" altLang="ru-RU" sz="2800" smtClean="0"/>
              <a:t>Основным принципом работы сетевых вирусов является возможность передать и запустить свой код на удалённом компьютере </a:t>
            </a:r>
          </a:p>
        </p:txBody>
      </p:sp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2195513" y="404813"/>
            <a:ext cx="4138612" cy="14414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Сетевые вирусы</a:t>
            </a:r>
          </a:p>
        </p:txBody>
      </p:sp>
      <p:pic>
        <p:nvPicPr>
          <p:cNvPr id="41989" name="Picture 5" descr="1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205038"/>
            <a:ext cx="2339975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5CBF"/>
            </a:gs>
            <a:gs pos="12500">
              <a:srgbClr val="0087E6"/>
            </a:gs>
            <a:gs pos="37500">
              <a:srgbClr val="21D6E0"/>
            </a:gs>
            <a:gs pos="50000">
              <a:srgbClr val="03D4A8"/>
            </a:gs>
            <a:gs pos="62500">
              <a:srgbClr val="21D6E0"/>
            </a:gs>
            <a:gs pos="87500">
              <a:srgbClr val="0087E6"/>
            </a:gs>
            <a:gs pos="100000">
              <a:srgbClr val="005CB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130925" cy="38862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800" smtClean="0"/>
              <a:t>   Для защиты от вирусов и лечения зараженного компьютера используются антивирусные программы, которые по принципу действия можно разделить на: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 smtClean="0"/>
              <a:t>блокировщики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 smtClean="0"/>
              <a:t>ревизоры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 smtClean="0"/>
              <a:t>полифаги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 smtClean="0"/>
          </a:p>
        </p:txBody>
      </p:sp>
      <p:sp>
        <p:nvSpPr>
          <p:cNvPr id="43012" name="WordArt 4"/>
          <p:cNvSpPr>
            <a:spLocks noChangeArrowheads="1" noChangeShapeType="1" noTextEdit="1"/>
          </p:cNvSpPr>
          <p:nvPr/>
        </p:nvSpPr>
        <p:spPr bwMode="auto">
          <a:xfrm>
            <a:off x="1547813" y="549275"/>
            <a:ext cx="5973762" cy="1195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Антивирусные программы</a:t>
            </a:r>
          </a:p>
        </p:txBody>
      </p:sp>
      <p:pic>
        <p:nvPicPr>
          <p:cNvPr id="43013" name="Picture 5" descr="1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076700"/>
            <a:ext cx="10795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6" descr="3c6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2060575"/>
            <a:ext cx="20161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6851650" cy="41767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Резидентные программы, перехватывающие вирусные ситуации и сообщающие об этом пользователю.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Например, «вирусоопасной» является запись в загрузочные сектора дисков, которую можно запретить с помощью программы </a:t>
            </a:r>
            <a:r>
              <a:rPr lang="en-US" altLang="ru-RU" smtClean="0"/>
              <a:t>BIOS Setup</a:t>
            </a:r>
            <a:endParaRPr lang="ru-RU" altLang="ru-RU" smtClean="0"/>
          </a:p>
        </p:txBody>
      </p:sp>
      <p:sp>
        <p:nvSpPr>
          <p:cNvPr id="44037" name="WordArt 5"/>
          <p:cNvSpPr>
            <a:spLocks noChangeArrowheads="1" noChangeShapeType="1" noTextEdit="1"/>
          </p:cNvSpPr>
          <p:nvPr/>
        </p:nvSpPr>
        <p:spPr bwMode="auto">
          <a:xfrm>
            <a:off x="1476375" y="549275"/>
            <a:ext cx="6288088" cy="1146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Антивирусные блокировщики</a:t>
            </a:r>
          </a:p>
        </p:txBody>
      </p:sp>
      <p:pic>
        <p:nvPicPr>
          <p:cNvPr id="44039" name="Picture 7" descr="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852738"/>
            <a:ext cx="16319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6AB94"/>
            </a:gs>
            <a:gs pos="17000">
              <a:srgbClr val="D4DEFF"/>
            </a:gs>
            <a:gs pos="47000">
              <a:srgbClr val="D4DEFF"/>
            </a:gs>
            <a:gs pos="100000">
              <a:srgbClr val="8488C4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994525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Принцип работы ревизоров основан на подсчете контрольных сумм для хранящихся на диске файлов. Эти суммы сохраняются в базе данных антивируса. При последующем запуске сверяются данные. Если информация о фале, записанная в базе данных, не совпадает с реальными значениями, то ревизоры сигнализируют о том, что файл был изменен или заражен вирусом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2555875" y="620713"/>
            <a:ext cx="3144838" cy="1195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Ревизоры</a:t>
            </a:r>
          </a:p>
        </p:txBody>
      </p:sp>
      <p:pic>
        <p:nvPicPr>
          <p:cNvPr id="45061" name="Picture 5" descr="2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852738"/>
            <a:ext cx="19050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060" grpId="0" animBg="1"/>
    </p:bld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342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Wingdings</vt:lpstr>
      <vt:lpstr>Calibri</vt:lpstr>
      <vt:lpstr>Arial Black</vt:lpstr>
      <vt:lpstr>Times New Roman</vt:lpstr>
      <vt:lpstr>Пиксел</vt:lpstr>
      <vt:lpstr>Презентация PowerPoint</vt:lpstr>
      <vt:lpstr>Классификация вирусов Существуют различные типы компьютерных вирусов </vt:lpstr>
      <vt:lpstr>Презентация PowerPoint</vt:lpstr>
      <vt:lpstr>Презентация PowerPoint</vt:lpstr>
      <vt:lpstr>Макро-вирусы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Root</dc:creator>
  <cp:lastModifiedBy>admin</cp:lastModifiedBy>
  <cp:revision>5</cp:revision>
  <dcterms:created xsi:type="dcterms:W3CDTF">2007-01-15T14:55:36Z</dcterms:created>
  <dcterms:modified xsi:type="dcterms:W3CDTF">2015-04-08T15:10:10Z</dcterms:modified>
</cp:coreProperties>
</file>