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1" r:id="rId2"/>
    <p:sldId id="257" r:id="rId3"/>
    <p:sldId id="258" r:id="rId4"/>
    <p:sldId id="259" r:id="rId5"/>
    <p:sldId id="262" r:id="rId6"/>
    <p:sldId id="260" r:id="rId7"/>
    <p:sldId id="264" r:id="rId8"/>
    <p:sldId id="266" r:id="rId9"/>
    <p:sldId id="268" r:id="rId10"/>
    <p:sldId id="263" r:id="rId11"/>
    <p:sldId id="261" r:id="rId12"/>
    <p:sldId id="265" r:id="rId13"/>
    <p:sldId id="269" r:id="rId14"/>
    <p:sldId id="267" r:id="rId15"/>
    <p:sldId id="270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A5002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FFFFFF"/>
    <a:srgbClr val="D60093"/>
    <a:srgbClr val="FF6699"/>
    <a:srgbClr val="A50021"/>
    <a:srgbClr val="990099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93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5B0E69-B75E-4154-8840-04FF7801575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618C6-039B-4E1B-B9DC-B6AA5E1238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017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81BDC-8C43-45C1-BB05-64D648C501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159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041C7-2C77-4824-99B0-937EAD56BE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542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16A89-D46E-42A1-8622-CCA8A16877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5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5856F-FA15-45C0-B8C0-DE714F12BE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39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2952E-CEEC-41F1-9976-32879440B0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376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68CE3-E130-4BF3-BD1E-1FFC0C4F54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888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2BBE8-5F35-4865-A016-C1A4E0D8B6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850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FC4EA-C7CC-4539-8096-6423F2CE9D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598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E99D2-7213-4BFF-ADC9-43D3F78B6B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59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60093">
                <a:gamma/>
                <a:shade val="46275"/>
                <a:invGamma/>
              </a:srgbClr>
            </a:gs>
            <a:gs pos="50000">
              <a:srgbClr val="D60093"/>
            </a:gs>
            <a:gs pos="100000">
              <a:srgbClr val="D60093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983805F8-26A1-44FA-976F-66138874FFC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08700"/>
          </a:xfrm>
        </p:spPr>
        <p:txBody>
          <a:bodyPr/>
          <a:lstStyle/>
          <a:p>
            <a:r>
              <a:rPr lang="ru-RU" altLang="ru-RU" sz="4000">
                <a:solidFill>
                  <a:srgbClr val="FFFF99"/>
                </a:solidFill>
              </a:rPr>
              <a:t>Изучение токсического влияния кадмия на активность аминотрансфераз у потомства белых крыс.</a:t>
            </a:r>
            <a:br>
              <a:rPr lang="ru-RU" altLang="ru-RU" sz="4000">
                <a:solidFill>
                  <a:srgbClr val="FFFF99"/>
                </a:solidFill>
              </a:rPr>
            </a:br>
            <a:r>
              <a:rPr lang="ru-RU" altLang="ru-RU">
                <a:solidFill>
                  <a:srgbClr val="FFFF99"/>
                </a:solidFill>
              </a:rPr>
              <a:t/>
            </a:r>
            <a:br>
              <a:rPr lang="ru-RU" altLang="ru-RU">
                <a:solidFill>
                  <a:srgbClr val="FFFF99"/>
                </a:solidFill>
              </a:rPr>
            </a:br>
            <a:r>
              <a:rPr lang="ru-RU" altLang="ru-RU" sz="2800">
                <a:solidFill>
                  <a:schemeClr val="accent2"/>
                </a:solidFill>
              </a:rPr>
              <a:t>Выполнила</a:t>
            </a:r>
            <a:r>
              <a:rPr lang="ru-RU" altLang="ru-RU" sz="2800">
                <a:solidFill>
                  <a:srgbClr val="FFFF99"/>
                </a:solidFill>
              </a:rPr>
              <a:t>: Дорошенко Любовь Владимировна</a:t>
            </a:r>
            <a:br>
              <a:rPr lang="ru-RU" altLang="ru-RU" sz="2800">
                <a:solidFill>
                  <a:srgbClr val="FFFF99"/>
                </a:solidFill>
              </a:rPr>
            </a:br>
            <a:r>
              <a:rPr lang="ru-RU" altLang="ru-RU" sz="2800">
                <a:solidFill>
                  <a:srgbClr val="FFFF99"/>
                </a:solidFill>
              </a:rPr>
              <a:t/>
            </a:r>
            <a:br>
              <a:rPr lang="ru-RU" altLang="ru-RU" sz="2800">
                <a:solidFill>
                  <a:srgbClr val="FFFF99"/>
                </a:solidFill>
              </a:rPr>
            </a:br>
            <a:r>
              <a:rPr lang="ru-RU" altLang="ru-RU" sz="2800">
                <a:solidFill>
                  <a:schemeClr val="accent2"/>
                </a:solidFill>
              </a:rPr>
              <a:t>Научный руководитель</a:t>
            </a:r>
            <a:r>
              <a:rPr lang="ru-RU" altLang="ru-RU" sz="2800">
                <a:solidFill>
                  <a:srgbClr val="FFFF99"/>
                </a:solidFill>
              </a:rPr>
              <a:t>:</a:t>
            </a:r>
            <a:r>
              <a:rPr lang="ru-RU" altLang="ru-RU">
                <a:solidFill>
                  <a:srgbClr val="FFFF99"/>
                </a:solidFill>
              </a:rPr>
              <a:t/>
            </a:r>
            <a:br>
              <a:rPr lang="ru-RU" altLang="ru-RU">
                <a:solidFill>
                  <a:srgbClr val="FFFF99"/>
                </a:solidFill>
              </a:rPr>
            </a:br>
            <a:r>
              <a:rPr lang="ru-RU" altLang="ru-RU" sz="2800">
                <a:solidFill>
                  <a:srgbClr val="FFFF99"/>
                </a:solidFill>
              </a:rPr>
              <a:t>ассистент кафедры биохимии и биофизики</a:t>
            </a:r>
            <a:br>
              <a:rPr lang="ru-RU" altLang="ru-RU" sz="2800">
                <a:solidFill>
                  <a:srgbClr val="FFFF99"/>
                </a:solidFill>
              </a:rPr>
            </a:br>
            <a:r>
              <a:rPr lang="ru-RU" altLang="ru-RU" sz="2800">
                <a:solidFill>
                  <a:srgbClr val="FFFF99"/>
                </a:solidFill>
              </a:rPr>
              <a:t>Галицкая А.А.</a:t>
            </a:r>
            <a:endParaRPr lang="ru-RU" altLang="ru-RU">
              <a:solidFill>
                <a:srgbClr val="FFFF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аспартатаминотрансферазы в печени самок 4-х месячных  крыс подвергавшихся хроническому  воздействию ионами кадмия в неонатальный период.</a:t>
            </a:r>
          </a:p>
        </p:txBody>
      </p:sp>
      <p:graphicFrame>
        <p:nvGraphicFramePr>
          <p:cNvPr id="80899" name="Object 1027"/>
          <p:cNvGraphicFramePr>
            <a:graphicFrameLocks noChangeAspect="1"/>
          </p:cNvGraphicFramePr>
          <p:nvPr/>
        </p:nvGraphicFramePr>
        <p:xfrm>
          <a:off x="0" y="1447800"/>
          <a:ext cx="9144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76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9144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аспартатаминотрансферазы в сыворотке 4-х месячных самок белых крыс подвергшихся хроническому воздействию ионами кадмия в неонатальный период.</a:t>
            </a:r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228600" y="1533525"/>
          <a:ext cx="8915400" cy="509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0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33525"/>
                        <a:ext cx="8915400" cy="509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аспартатаминотрансферазы в мозге 4-х месячных самок белых крыс подвергавшихся хроническому  воздействию ионами кадмия в неонатальный период.</a:t>
            </a:r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0" y="1447800"/>
          <a:ext cx="9144000" cy="517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4" name="Диаграмма" r:id="rId3" imgW="9601505" imgH="5258105" progId="Excel.Chart.8">
                  <p:embed/>
                </p:oleObj>
              </mc:Choice>
              <mc:Fallback>
                <p:oleObj name="Диаграмма" r:id="rId3" imgW="9601505" imgH="5258105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9144000" cy="517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аспартатаминотрансферазы в почках самок 4-х месячных крыс подвергавшихся  хроническому воздействию ионами кадмия в неонатальный период.</a:t>
            </a:r>
          </a:p>
        </p:txBody>
      </p:sp>
      <p:graphicFrame>
        <p:nvGraphicFramePr>
          <p:cNvPr id="87044" name="Object 1028"/>
          <p:cNvGraphicFramePr>
            <a:graphicFrameLocks noChangeAspect="1"/>
          </p:cNvGraphicFramePr>
          <p:nvPr/>
        </p:nvGraphicFramePr>
        <p:xfrm>
          <a:off x="0" y="1371600"/>
          <a:ext cx="9080500" cy="497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48" name="Диаграмма" r:id="rId3" imgW="9592056" imgH="5258105" progId="Excel.Chart.8">
                  <p:embed/>
                </p:oleObj>
              </mc:Choice>
              <mc:Fallback>
                <p:oleObj name="Диаграмма" r:id="rId3" imgW="9592056" imgH="5258105" progId="Excel.Chart.8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71600"/>
                        <a:ext cx="9080500" cy="4978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аспартатаминотрансферазы в сердце 4-х месячных самок крыс подвергшихся хроническому воздействию ионами кадмия в неонатальный период.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0" y="1414463"/>
          <a:ext cx="9144000" cy="529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2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14463"/>
                        <a:ext cx="9144000" cy="529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534400" cy="838200"/>
          </a:xfrm>
        </p:spPr>
        <p:txBody>
          <a:bodyPr/>
          <a:lstStyle/>
          <a:p>
            <a:r>
              <a:rPr lang="ru-RU" altLang="ru-RU">
                <a:solidFill>
                  <a:srgbClr val="FFFF99"/>
                </a:solidFill>
              </a:rPr>
              <a:t>Выводы: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305800" cy="5105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altLang="ru-RU" sz="2000">
                <a:solidFill>
                  <a:srgbClr val="FFFF99"/>
                </a:solidFill>
              </a:rPr>
              <a:t>Показано, что введение лактирующим самкам азотнокислого кадмия в дозе 0,5 мг/кг вызывает повышение активности аланинаминотрансферазы в сыворотке крови, понижение активности - в гомогенатах печени и почек.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000">
                <a:solidFill>
                  <a:srgbClr val="FFFF99"/>
                </a:solidFill>
              </a:rPr>
              <a:t>Установлено, что в дозе 2 мг/кг увеличения активности аланинаминотрансферазы не наблюдалось, тогда как в гомогенатах печени и почек она уменьшалась.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000">
                <a:solidFill>
                  <a:srgbClr val="FFFF99"/>
                </a:solidFill>
              </a:rPr>
              <a:t>Выявлено повышение активности аспартатаминотрансферазы при введении экспериментальным животным азотнокислого кадмия в дозе 0,5 мг/кг в гомогенате сердца.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sz="2000">
                <a:solidFill>
                  <a:srgbClr val="FFFF99"/>
                </a:solidFill>
              </a:rPr>
              <a:t>Установлено повышение активности аспартатаминотрансферазы при дозе 2 мг/кг в гомогенатах печени, головного мозга, почек и уменьшение в сыворотке крови.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000">
                <a:solidFill>
                  <a:srgbClr val="FFFF99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7772400" cy="1219200"/>
          </a:xfrm>
        </p:spPr>
        <p:txBody>
          <a:bodyPr/>
          <a:lstStyle/>
          <a:p>
            <a:r>
              <a:rPr lang="ru-RU" altLang="ru-RU">
                <a:solidFill>
                  <a:srgbClr val="FFFF99"/>
                </a:solidFill>
              </a:rPr>
              <a:t>Реакции катализируемые аминотрансферазами.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752600"/>
            <a:ext cx="8153400" cy="4572000"/>
          </a:xfrm>
        </p:spPr>
        <p:txBody>
          <a:bodyPr/>
          <a:lstStyle/>
          <a:p>
            <a:pPr algn="l"/>
            <a:r>
              <a:rPr lang="ru-RU" altLang="ru-RU" sz="2400" b="1">
                <a:cs typeface="Times New Roman" panose="02020603050405020304" pitchFamily="18" charset="0"/>
              </a:rPr>
              <a:t>Аспарагиновая кислота</a:t>
            </a:r>
            <a:r>
              <a:rPr lang="ru-RU" altLang="ru-RU" sz="2000" b="1">
                <a:cs typeface="Times New Roman" panose="02020603050405020304" pitchFamily="18" charset="0"/>
              </a:rPr>
              <a:t> </a:t>
            </a:r>
            <a:r>
              <a:rPr lang="ru-RU" altLang="ru-RU" sz="2000" b="1"/>
              <a:t>          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О</a:t>
            </a:r>
            <a:r>
              <a:rPr lang="ru-RU" altLang="ru-RU" sz="2400" b="1">
                <a:cs typeface="Times New Roman" panose="02020603050405020304" pitchFamily="18" charset="0"/>
              </a:rPr>
              <a:t>ксалоацетат</a:t>
            </a:r>
            <a:r>
              <a:rPr lang="ru-RU" altLang="ru-RU" sz="2400" b="1"/>
              <a:t> </a:t>
            </a:r>
          </a:p>
          <a:p>
            <a:pPr algn="l"/>
            <a:r>
              <a:rPr lang="ru-RU" altLang="ru-RU" sz="2000" b="1"/>
              <a:t>                     +                                                       +</a:t>
            </a:r>
          </a:p>
          <a:p>
            <a:pPr algn="l"/>
            <a:r>
              <a:rPr lang="ru-RU" altLang="ru-RU" sz="2000" b="1"/>
              <a:t>        </a:t>
            </a:r>
            <a:r>
              <a:rPr lang="ru-RU" altLang="ru-RU" sz="2400" b="1">
                <a:cs typeface="Times New Roman" panose="02020603050405020304" pitchFamily="18" charset="0"/>
              </a:rPr>
              <a:t>β </a:t>
            </a:r>
            <a:r>
              <a:rPr lang="ru-RU" altLang="ru-RU" sz="2400" b="1"/>
              <a:t>– </a:t>
            </a:r>
            <a:r>
              <a:rPr lang="ru-RU" altLang="ru-RU" sz="2400" b="1">
                <a:cs typeface="Times New Roman" panose="02020603050405020304" pitchFamily="18" charset="0"/>
              </a:rPr>
              <a:t>кетоглута</a:t>
            </a:r>
            <a:r>
              <a:rPr lang="ru-RU" altLang="ru-RU" sz="2400" b="1">
                <a:latin typeface="Times New Roman" panose="02020603050405020304" pitchFamily="18" charset="0"/>
              </a:rPr>
              <a:t>ра</a:t>
            </a:r>
            <a:r>
              <a:rPr lang="ru-RU" altLang="ru-RU" sz="2400" b="1">
                <a:cs typeface="Times New Roman" panose="02020603050405020304" pitchFamily="18" charset="0"/>
              </a:rPr>
              <a:t>т</a:t>
            </a:r>
            <a:r>
              <a:rPr lang="ru-RU" altLang="ru-RU" sz="2000" b="1">
                <a:cs typeface="Times New Roman" panose="02020603050405020304" pitchFamily="18" charset="0"/>
              </a:rPr>
              <a:t> </a:t>
            </a:r>
            <a:r>
              <a:rPr lang="ru-RU" altLang="ru-RU" sz="2000">
                <a:cs typeface="Times New Roman" panose="02020603050405020304" pitchFamily="18" charset="0"/>
              </a:rPr>
              <a:t>	</a:t>
            </a:r>
            <a:r>
              <a:rPr lang="ru-RU" altLang="ru-RU" sz="2800"/>
              <a:t>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Г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лутамат</a:t>
            </a:r>
            <a:endParaRPr lang="ru-RU" altLang="ru-RU" sz="2400" b="1">
              <a:latin typeface="Times New Roman" panose="02020603050405020304" pitchFamily="18" charset="0"/>
            </a:endParaRPr>
          </a:p>
          <a:p>
            <a:pPr algn="l"/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altLang="ru-RU" sz="2000" b="1">
                <a:cs typeface="Times New Roman" panose="02020603050405020304" pitchFamily="18" charset="0"/>
              </a:rPr>
              <a:t> </a:t>
            </a:r>
          </a:p>
          <a:p>
            <a:pPr algn="l"/>
            <a:r>
              <a:rPr lang="ru-RU" altLang="ru-RU" sz="2800" b="1"/>
              <a:t>          </a:t>
            </a:r>
            <a:r>
              <a:rPr lang="ru-RU" altLang="ru-RU" sz="2800" b="1">
                <a:cs typeface="Times New Roman" panose="02020603050405020304" pitchFamily="18" charset="0"/>
              </a:rPr>
              <a:t>Аланин</a:t>
            </a:r>
            <a:r>
              <a:rPr lang="ru-RU" altLang="ru-RU" sz="2800" b="1"/>
              <a:t>                             </a:t>
            </a:r>
            <a:r>
              <a:rPr lang="ru-RU" altLang="ru-RU" sz="2800" b="1"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latin typeface="Times New Roman" panose="02020603050405020304" pitchFamily="18" charset="0"/>
              </a:rPr>
              <a:t>П</a:t>
            </a:r>
            <a:r>
              <a:rPr lang="ru-RU" altLang="ru-RU" sz="2800" b="1">
                <a:cs typeface="Times New Roman" panose="02020603050405020304" pitchFamily="18" charset="0"/>
              </a:rPr>
              <a:t>ируват</a:t>
            </a:r>
            <a:endParaRPr lang="ru-RU" altLang="ru-RU" sz="2800" b="1"/>
          </a:p>
          <a:p>
            <a:pPr algn="l"/>
            <a:r>
              <a:rPr lang="ru-RU" altLang="ru-RU" sz="2800" b="1"/>
              <a:t>               </a:t>
            </a:r>
            <a:r>
              <a:rPr lang="ru-RU" altLang="ru-RU" sz="2800" b="1">
                <a:cs typeface="Times New Roman" panose="02020603050405020304" pitchFamily="18" charset="0"/>
              </a:rPr>
              <a:t>+ </a:t>
            </a:r>
            <a:r>
              <a:rPr lang="ru-RU" altLang="ru-RU" sz="2800" b="1">
                <a:latin typeface="Times New Roman" panose="02020603050405020304" pitchFamily="18" charset="0"/>
              </a:rPr>
              <a:t>                                              +</a:t>
            </a:r>
            <a:endParaRPr lang="ru-RU" altLang="ru-RU" sz="2800" b="1"/>
          </a:p>
          <a:p>
            <a:pPr algn="l"/>
            <a:r>
              <a:rPr lang="ru-RU" altLang="ru-RU" sz="2800" b="1"/>
              <a:t>        </a:t>
            </a:r>
            <a:r>
              <a:rPr lang="ru-RU" altLang="ru-RU" sz="2800" b="1">
                <a:cs typeface="Times New Roman" panose="02020603050405020304" pitchFamily="18" charset="0"/>
              </a:rPr>
              <a:t>β кетоглута</a:t>
            </a:r>
            <a:r>
              <a:rPr lang="ru-RU" altLang="ru-RU" sz="2800" b="1">
                <a:latin typeface="Times New Roman" panose="02020603050405020304" pitchFamily="18" charset="0"/>
              </a:rPr>
              <a:t>рат</a:t>
            </a:r>
            <a:r>
              <a:rPr lang="ru-RU" altLang="ru-RU" sz="2800" b="1">
                <a:cs typeface="Times New Roman" panose="02020603050405020304" pitchFamily="18" charset="0"/>
              </a:rPr>
              <a:t>	</a:t>
            </a:r>
            <a:r>
              <a:rPr lang="ru-RU" altLang="ru-RU" sz="2800" b="1"/>
              <a:t>   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Г</a:t>
            </a:r>
            <a:r>
              <a:rPr lang="ru-RU" altLang="ru-RU" sz="2800" b="1">
                <a:cs typeface="Times New Roman" panose="02020603050405020304" pitchFamily="18" charset="0"/>
              </a:rPr>
              <a:t>лутамат</a:t>
            </a:r>
          </a:p>
          <a:p>
            <a:pPr algn="l"/>
            <a:endParaRPr lang="ru-RU" altLang="ru-RU" sz="2400" b="1"/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>
            <a:off x="4038600" y="4648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>
            <a:off x="7391400" y="2057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19" name="Line 11"/>
          <p:cNvSpPr>
            <a:spLocks noChangeShapeType="1"/>
          </p:cNvSpPr>
          <p:nvPr/>
        </p:nvSpPr>
        <p:spPr bwMode="auto">
          <a:xfrm>
            <a:off x="4038600" y="2514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/>
            </a:r>
            <a:br>
              <a:rPr lang="ru-RU" altLang="ru-RU"/>
            </a:br>
            <a:r>
              <a:rPr lang="ru-RU" altLang="ru-RU" u="sng">
                <a:solidFill>
                  <a:srgbClr val="CCFF99"/>
                </a:solidFill>
              </a:rPr>
              <a:t>Цель исследования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altLang="ru-RU" sz="2800">
                <a:solidFill>
                  <a:srgbClr val="FFFF99"/>
                </a:solidFill>
              </a:rPr>
              <a:t>Изучить влияние азотнокислого кадмия на активность аланинаминотрансферазы и аспартатаминотрансферазы в сыворотке крови и тканях органов у потомства белых крыс, подвергшихся токсическому действию в неонатальный период.</a:t>
            </a:r>
          </a:p>
          <a:p>
            <a:pPr algn="just">
              <a:buFontTx/>
              <a:buNone/>
            </a:pPr>
            <a:endParaRPr lang="ru-RU" altLang="ru-RU">
              <a:solidFill>
                <a:srgbClr val="FFFF99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FF99"/>
                </a:solidFill>
              </a:rPr>
              <a:t>Задачи исследования: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altLang="ru-RU" sz="2800">
                <a:solidFill>
                  <a:srgbClr val="FFFF99"/>
                </a:solidFill>
              </a:rPr>
              <a:t>Определить активность АЛТ и АСТ в сыворотке крови, тканях печени,головного мозга, сердца,почек потомства крыс подвергшихся хроническому действию ионами кадмия в неонатальный период.</a:t>
            </a:r>
          </a:p>
          <a:p>
            <a:pPr algn="just">
              <a:buFontTx/>
              <a:buNone/>
            </a:pPr>
            <a:endParaRPr lang="ru-RU" altLang="ru-RU" sz="2800">
              <a:solidFill>
                <a:srgbClr val="FFFF99"/>
              </a:solidFill>
            </a:endParaRPr>
          </a:p>
          <a:p>
            <a:pPr algn="just"/>
            <a:r>
              <a:rPr lang="ru-RU" altLang="ru-RU" sz="2800">
                <a:solidFill>
                  <a:srgbClr val="FFFF99"/>
                </a:solidFill>
              </a:rPr>
              <a:t>Изучить влияние различных доз токсиканта на активность АЛТ и АСТ в сыворотке крови и тканях.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990600" y="152400"/>
            <a:ext cx="7010400" cy="762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/>
              <a:t>СТРУКТУРА ЭКСПЕРИМЕНТА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457200" y="1143000"/>
            <a:ext cx="22098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/>
              <a:t>Контрольная группа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581400" y="1143000"/>
            <a:ext cx="2057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/>
              <a:t>Опытная группа 1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6629400" y="1143000"/>
            <a:ext cx="2057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1800"/>
              <a:t>Опытная группа 2</a:t>
            </a:r>
          </a:p>
        </p:txBody>
      </p:sp>
      <p:pic>
        <p:nvPicPr>
          <p:cNvPr id="74759" name="Picture 7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208915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60" name="Picture 8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828800"/>
            <a:ext cx="208915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61" name="Picture 9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828800"/>
            <a:ext cx="208915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533400" y="3124200"/>
            <a:ext cx="2209800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NaCl 0,9% </a:t>
            </a:r>
            <a:r>
              <a:rPr lang="ru-RU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с 0 по 10 день</a:t>
            </a:r>
            <a:r>
              <a:rPr lang="es-E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ru-RU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лактации</a:t>
            </a:r>
          </a:p>
        </p:txBody>
      </p:sp>
      <p:sp>
        <p:nvSpPr>
          <p:cNvPr id="74763" name="Rectangle 11"/>
          <p:cNvSpPr>
            <a:spLocks noChangeArrowheads="1"/>
          </p:cNvSpPr>
          <p:nvPr/>
        </p:nvSpPr>
        <p:spPr bwMode="auto">
          <a:xfrm>
            <a:off x="3581400" y="3200400"/>
            <a:ext cx="2362200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Cd(NO</a:t>
            </a:r>
            <a:r>
              <a:rPr lang="en-US" altLang="ru-RU" sz="1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ru-RU" sz="1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ru-RU" altLang="ru-RU" sz="1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ru-RU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0,5мг</a:t>
            </a:r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ru-RU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кг  с 0 по 10 день лактации</a:t>
            </a:r>
            <a:endParaRPr lang="es-ES" altLang="ru-RU" sz="1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6705600" y="3200400"/>
            <a:ext cx="2209800" cy="581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Cd(NO</a:t>
            </a:r>
            <a:r>
              <a:rPr lang="en-US" altLang="ru-RU" sz="1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ru-RU" sz="1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ru-RU" altLang="ru-RU" sz="1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ru-RU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2мг</a:t>
            </a:r>
            <a:r>
              <a:rPr lang="en-US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/</a:t>
            </a:r>
            <a:r>
              <a:rPr lang="ru-RU" altLang="ru-RU" sz="1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кг  с 0 по 10 день лактации</a:t>
            </a:r>
            <a:endParaRPr lang="es-ES" altLang="ru-RU" sz="1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4765" name="AutoShape 13"/>
          <p:cNvSpPr>
            <a:spLocks noChangeArrowheads="1"/>
          </p:cNvSpPr>
          <p:nvPr/>
        </p:nvSpPr>
        <p:spPr bwMode="auto">
          <a:xfrm>
            <a:off x="990600" y="3810000"/>
            <a:ext cx="1066800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4766" name="AutoShape 14"/>
          <p:cNvSpPr>
            <a:spLocks noChangeArrowheads="1"/>
          </p:cNvSpPr>
          <p:nvPr/>
        </p:nvSpPr>
        <p:spPr bwMode="auto">
          <a:xfrm>
            <a:off x="7315200" y="3810000"/>
            <a:ext cx="1066800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4767" name="AutoShape 15"/>
          <p:cNvSpPr>
            <a:spLocks noChangeArrowheads="1"/>
          </p:cNvSpPr>
          <p:nvPr/>
        </p:nvSpPr>
        <p:spPr bwMode="auto">
          <a:xfrm>
            <a:off x="4191000" y="3810000"/>
            <a:ext cx="1066800" cy="6826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74768" name="Picture 16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69" name="Picture 17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6482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0" name="Picture 18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5720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1" name="Picture 19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5720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2" name="Picture 20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3" name="Picture 21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45720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4" name="Picture 22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3340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5" name="Picture 23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2578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76" name="Picture 24" descr="крыс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257800"/>
            <a:ext cx="83661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77" name="Rectangle 25"/>
          <p:cNvSpPr>
            <a:spLocks noChangeArrowheads="1"/>
          </p:cNvSpPr>
          <p:nvPr/>
        </p:nvSpPr>
        <p:spPr bwMode="auto">
          <a:xfrm>
            <a:off x="533400" y="6096000"/>
            <a:ext cx="2128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8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4-х месячные самки</a:t>
            </a:r>
          </a:p>
        </p:txBody>
      </p:sp>
      <p:sp>
        <p:nvSpPr>
          <p:cNvPr id="74778" name="Rectangle 26"/>
          <p:cNvSpPr>
            <a:spLocks noChangeArrowheads="1"/>
          </p:cNvSpPr>
          <p:nvPr/>
        </p:nvSpPr>
        <p:spPr bwMode="auto">
          <a:xfrm>
            <a:off x="3886200" y="6096000"/>
            <a:ext cx="21288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8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4-х месячные самки</a:t>
            </a:r>
          </a:p>
        </p:txBody>
      </p:sp>
      <p:sp>
        <p:nvSpPr>
          <p:cNvPr id="74779" name="Rectangle 27"/>
          <p:cNvSpPr>
            <a:spLocks noChangeArrowheads="1"/>
          </p:cNvSpPr>
          <p:nvPr/>
        </p:nvSpPr>
        <p:spPr bwMode="auto">
          <a:xfrm>
            <a:off x="7015163" y="6096000"/>
            <a:ext cx="2128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18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4-х месячные самки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аланинтрансаминазы в печени 4-х месячных самок белых  крыс подвергавшихся хроническому воздействию ионами кадмия в неонатальный период.</a:t>
            </a:r>
          </a:p>
        </p:txBody>
      </p:sp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152400" y="1447800"/>
          <a:ext cx="9144000" cy="525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56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447800"/>
                        <a:ext cx="9144000" cy="525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74700"/>
          </a:xfrm>
        </p:spPr>
        <p:txBody>
          <a:bodyPr/>
          <a:lstStyle/>
          <a:p>
            <a:pPr algn="just"/>
            <a:r>
              <a:rPr lang="ru-RU" altLang="ru-RU" sz="1600" b="1">
                <a:solidFill>
                  <a:srgbClr val="FFFF99"/>
                </a:solidFill>
              </a:rPr>
              <a:t>Активность аланинтрансаминазы в сыворотке 4-х месячных самок белых крыс подвергавшихся хроническому воздействию ионами кадмия в неонатальный период.</a:t>
            </a:r>
          </a:p>
        </p:txBody>
      </p:sp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152400" y="1066800"/>
          <a:ext cx="9550400" cy="564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0" name="Диаграмма" r:id="rId3" imgW="9553956" imgH="5648554" progId="Excel.Chart.8">
                  <p:embed/>
                </p:oleObj>
              </mc:Choice>
              <mc:Fallback>
                <p:oleObj name="Диаграмма" r:id="rId3" imgW="9553956" imgH="5648554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66800"/>
                        <a:ext cx="9550400" cy="564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аланинаминотрансферазы в мозге 4-х месячных самок белых крыс подвергавшихся  хроническому воздействию ионами кадмия в неонатальный период.</a:t>
            </a:r>
          </a:p>
        </p:txBody>
      </p:sp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0" y="1447800"/>
          <a:ext cx="9144000" cy="525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4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9144000" cy="525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аланинаминотрансферазы в сердце 4-х месячных самок подвергавшихся  хроническому воздействию ионами кадмия в неонатальный период.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0" y="1447800"/>
          <a:ext cx="9144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28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9144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>
                <a:solidFill>
                  <a:srgbClr val="FFFF99"/>
                </a:solidFill>
              </a:rPr>
              <a:t>Активность аланинаминотрансферазы в почках самок 4-х месячных крыс подвергавшихся  хроническому воздействию ионами кадмия в неонатальный период.</a:t>
            </a:r>
          </a:p>
        </p:txBody>
      </p:sp>
      <p:graphicFrame>
        <p:nvGraphicFramePr>
          <p:cNvPr id="86019" name="Object 1027"/>
          <p:cNvGraphicFramePr>
            <a:graphicFrameLocks noChangeAspect="1"/>
          </p:cNvGraphicFramePr>
          <p:nvPr/>
        </p:nvGraphicFramePr>
        <p:xfrm>
          <a:off x="0" y="1447800"/>
          <a:ext cx="9144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2" name="Диаграмма" r:id="rId3" imgW="9715805" imgH="5620207" progId="Excel.Chart.8">
                  <p:embed/>
                </p:oleObj>
              </mc:Choice>
              <mc:Fallback>
                <p:oleObj name="Диаграмма" r:id="rId3" imgW="9715805" imgH="5620207" progId="Excel.Chart.8">
                  <p:embed/>
                  <p:pic>
                    <p:nvPicPr>
                      <p:cNvPr id="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9144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rgbClr val="A5002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rgbClr val="A5002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312</TotalTime>
  <Words>414</Words>
  <Application>Microsoft Office PowerPoint</Application>
  <PresentationFormat>Экран (4:3)</PresentationFormat>
  <Paragraphs>42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Tahoma</vt:lpstr>
      <vt:lpstr>Wingdings</vt:lpstr>
      <vt:lpstr>Times New Roman</vt:lpstr>
      <vt:lpstr>Symbol</vt:lpstr>
      <vt:lpstr>Океан</vt:lpstr>
      <vt:lpstr>Диаграмма Microsoft Excel</vt:lpstr>
      <vt:lpstr>Изучение токсического влияния кадмия на активность аминотрансфераз у потомства белых крыс.  Выполнила: Дорошенко Любовь Владимировна  Научный руководитель: ассистент кафедры биохимии и биофизики Галицкая А.А.</vt:lpstr>
      <vt:lpstr> Цель исследования   </vt:lpstr>
      <vt:lpstr>Задачи исследования:</vt:lpstr>
      <vt:lpstr>Презентация PowerPoint</vt:lpstr>
      <vt:lpstr>Активность аланинтрансаминазы в печени 4-х месячных самок белых  крыс подвергавшихся хроническому воздействию ионами кадмия в неонатальный период.</vt:lpstr>
      <vt:lpstr>Активность аланинтрансаминазы в сыворотке 4-х месячных самок белых крыс подвергавшихся хроническому воздействию ионами кадмия в неонатальный период.</vt:lpstr>
      <vt:lpstr>Активность аланинаминотрансферазы в мозге 4-х месячных самок белых крыс подвергавшихся  хроническому воздействию ионами кадмия в неонатальный период.</vt:lpstr>
      <vt:lpstr>Активность аланинаминотрансферазы в сердце 4-х месячных самок подвергавшихся  хроническому воздействию ионами кадмия в неонатальный период.</vt:lpstr>
      <vt:lpstr>Активность аланинаминотрансферазы в почках самок 4-х месячных крыс подвергавшихся  хроническому воздействию ионами кадмия в неонатальный период.</vt:lpstr>
      <vt:lpstr>Активность аспартатаминотрансферазы в печени самок 4-х месячных  крыс подвергавшихся хроническому  воздействию ионами кадмия в неонатальный период.</vt:lpstr>
      <vt:lpstr>Активность аспартатаминотрансферазы в сыворотке 4-х месячных самок белых крыс подвергшихся хроническому воздействию ионами кадмия в неонатальный период.</vt:lpstr>
      <vt:lpstr>Активность аспартатаминотрансферазы в мозге 4-х месячных самок белых крыс подвергавшихся хроническому  воздействию ионами кадмия в неонатальный период.</vt:lpstr>
      <vt:lpstr>Активность аспартатаминотрансферазы в почках самок 4-х месячных крыс подвергавшихся  хроническому воздействию ионами кадмия в неонатальный период.</vt:lpstr>
      <vt:lpstr>Активность аспартатаминотрансферазы в сердце 4-х месячных самок крыс подвергшихся хроническому воздействию ионами кадмия в неонатальный период.</vt:lpstr>
      <vt:lpstr>Выводы:</vt:lpstr>
      <vt:lpstr>Реакции катализируемые аминотрансферазами.</vt:lpstr>
    </vt:vector>
  </TitlesOfParts>
  <Company>Lifestrite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Alexcom</dc:creator>
  <cp:lastModifiedBy>admin</cp:lastModifiedBy>
  <cp:revision>33</cp:revision>
  <dcterms:created xsi:type="dcterms:W3CDTF">2006-05-28T19:26:54Z</dcterms:created>
  <dcterms:modified xsi:type="dcterms:W3CDTF">2015-04-08T14:49:10Z</dcterms:modified>
</cp:coreProperties>
</file>