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  <p:sldMasterId id="2147483721" r:id="rId2"/>
    <p:sldMasterId id="2147483726" r:id="rId3"/>
    <p:sldMasterId id="2147483730" r:id="rId4"/>
    <p:sldMasterId id="2147483732" r:id="rId5"/>
    <p:sldMasterId id="2147483734" r:id="rId6"/>
    <p:sldMasterId id="2147483740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FFFF66"/>
    <a:srgbClr val="66FF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4" autoAdjust="0"/>
    <p:restoredTop sz="94660"/>
  </p:normalViewPr>
  <p:slideViewPr>
    <p:cSldViewPr>
      <p:cViewPr varScale="1">
        <p:scale>
          <a:sx n="43" d="100"/>
          <a:sy n="43" d="100"/>
        </p:scale>
        <p:origin x="143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91146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1147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1B913-4E78-4BC9-AA83-5E1B969A77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771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51AE7-2D0F-4950-AC4F-3485A83082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987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4C9719-5C16-4353-8AF9-37B0269F4A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1369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1268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8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19EE20-9D02-41D3-BB59-F827E01B8D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6251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03C93-EBD8-4629-A50C-6F058A3EF3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9628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C8988-B883-48BC-8A45-F4EA8B0BAE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9078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FC260-0AB8-434E-8689-FA5ED09430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925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B82615-1671-48C2-B894-AF8B313F16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8617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E0052D-3E88-4FB7-975E-7A68EF0461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291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94102-DB05-4F6A-B71A-C9669DD963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4571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E4676-D315-48EE-AA64-2352B64A797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213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DE2FCB-C3E3-4072-8696-24B5FD7E46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6149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698629-4410-476A-A2A0-B00AAB2B38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53816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1AF9DD-BD73-4228-B93C-CC12672C90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32666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EB1D8-828B-4F34-BD42-F2C6059B7E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94141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</p:grpSp>
      <p:sp>
        <p:nvSpPr>
          <p:cNvPr id="12088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089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61262-4388-4833-9186-60C47F83C2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98246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B7A770-639B-4476-94ED-24C2BC6577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83989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7A3E16-9DBE-4109-9931-551887750F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2154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13FCC6-6C5B-4265-B97E-495CEFE941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6206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6A8957-E5C4-4ACC-B4C1-4FEC2A2D67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21326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D1300-4EB6-49AB-9070-BDB33D4031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60088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8803DC-F193-4134-8AB2-CAEBE43051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860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809594-04BA-488A-BCB6-D54EAB7AA9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12625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22FEC-1860-4795-915E-226321FAAC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67947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1CAC3D-8960-42C7-B489-8CE846B9DF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83337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039C5B-060F-4FAD-84C9-0D57423C3CB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3732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DC5FF-4812-4F6F-8D23-75631DB3B1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0409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2699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699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709FE-49A8-446B-8838-58DB85FD63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5651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7E257-FF77-45AA-B188-155D856602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92705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5C8126-532F-4C0F-ACEA-CF9B434004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45910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153722-0691-4F85-87CE-EA6C28EABD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91380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FAE0C2-1C31-46F2-B2EE-7B88E2D4E7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78008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F08610-7EBD-472D-91D7-85FD3F39BB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365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3B56F-00DC-439E-A24A-0D34A4EE63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1393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CDEA4-27AF-467F-AE7A-FFA603460D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73016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32354-3B7E-448C-AC62-01D97A8B14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09225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5ADD6-673C-4029-BEBB-120EB9882D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91539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8A902-9BED-495F-AD4D-8DD7719BCB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77589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5979D-8270-4875-890B-673CB54548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14483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3005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005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F2D0EB-E406-4532-9A4D-1784343384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64325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35439-4659-4684-8A86-90267CC8F7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22041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316B53-63C3-4FC7-AEE1-0AC6A3F508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69829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3A1478-AB9F-413B-A970-1BEF164F8B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64833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44AAA-DF2D-44A8-9E84-59B2A68FCE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39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F3D85-AFAF-4E7B-BC6D-08D147D1D5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59813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5BD615-982D-4ADF-9AA0-7F2A645263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55046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46E90B-6AF3-43CC-AC63-685CDFCA8A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03861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29493-4755-4A0D-A23B-569F4D0770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5047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47920F-4773-47DB-954B-CB8E446F87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4694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16939B-6045-4B97-89F5-DECF2A35A4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0849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B416C-FB03-4D90-97BD-7DEBCEA7CE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891282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3315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316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DA38E-979D-4FCD-8F77-14447803FF2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789043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A21CBB-7A5F-4A4D-965B-91517DF445C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1430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AE15B5-441A-4E74-B1B8-D0643A125E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504872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EDD54-70AD-4084-BB33-DF53DA81DD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272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00BEB-3D4B-4B10-B1AC-58899B70E5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481123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78AC3-A26A-436E-9955-F610D37E8A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738771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3F7EB8-049B-462C-ABCA-58B88DC0A8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96091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205215-6FB1-4345-8143-0B6237FB05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813559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C135-A18E-4E34-958A-9C9B350B7DD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071519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A00B32-9628-4598-8B26-B055B99A5B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83981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BE479-11F2-4D8C-A071-11E01EF8B5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878591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7520CB-8799-47DA-AF5A-256961FCD67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361091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4044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044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7046D83C-C87F-4BB6-98DF-195831D73F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941134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BCCDC-EF26-4147-8EBF-425CAEFCBF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983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5FDD7-744A-4F77-8659-D2480C6433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85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01BFD9-4921-4E4A-879B-C59CEDC228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626074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ED2182-9156-4FD4-93B8-72C3DFFB7A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577586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98BD9-0711-4F67-9207-25E6406748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245714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F7CE3E-2AB8-44A7-8CBF-2F0C4F1839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224546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CADFA1-0C60-4709-9D06-FF01CA7FEA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634559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ED6BC-6A25-4DD0-9EE6-BD729EE067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607940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7CFB3-861A-4A5C-A370-5424775BE7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651094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AFC346-F850-4A75-B8EC-EBA800C75E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296381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574DD2-5C8E-4DF4-A140-59D06E0B36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115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3FC0E-B192-4483-9AE3-DF3818BB41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746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0CDB40-7D8C-4C43-BD32-69C7811F2D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363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9011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011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011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011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011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012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012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9012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012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012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2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2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DDA14689-6E4D-4AE7-982D-4FBF85D73E7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9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1161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2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163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grpSp>
          <p:nvGrpSpPr>
            <p:cNvPr id="2068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1163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3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4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1165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1165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5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165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166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166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619097C5-2249-425E-8DD5-868022F9465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0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19811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119812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11981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grpSp>
          <p:nvGrpSpPr>
            <p:cNvPr id="3083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3095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116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312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19818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  <p:sp>
                  <p:nvSpPr>
                    <p:cNvPr id="119819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11982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119821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119822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119823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119824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  <p:sp>
                <p:nvSpPr>
                  <p:cNvPr id="11982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>
                      <a:latin typeface="Arial" charset="0"/>
                    </a:endParaRPr>
                  </a:p>
                </p:txBody>
              </p:sp>
            </p:grpSp>
            <p:pic>
              <p:nvPicPr>
                <p:cNvPr id="3117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8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9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0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1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2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3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24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309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309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9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9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0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1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9854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5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5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57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58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59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60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6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62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  <p:sp>
          <p:nvSpPr>
            <p:cNvPr id="11986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9864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>
                <a:latin typeface="Arial" charset="0"/>
              </a:endParaRPr>
            </a:p>
          </p:txBody>
        </p:sp>
      </p:grpSp>
      <p:sp>
        <p:nvSpPr>
          <p:cNvPr id="3075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1986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86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86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71B6000-8A09-4783-8CDD-3033ABEF1A3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2595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5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5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5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5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596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2597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597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597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597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8067555D-3544-4397-A9F8-ECF6743411A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2597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29027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28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29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3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3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3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3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903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29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9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9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48645E-E567-43C4-A89F-51205B16147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2903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903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3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3209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0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1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2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3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3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213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3213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213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213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213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213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8BE4A698-B643-488F-AE0E-E1C7E46AE10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4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2546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7176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39268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69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0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1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2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3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4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5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6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7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8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79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0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717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39282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3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4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5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6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7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8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89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0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1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2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3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4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5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6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7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8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299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0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1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2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3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4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5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6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7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8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09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0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1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2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3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4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5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6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7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8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19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0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1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2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3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4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5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6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7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8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29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0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1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2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3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4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5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6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7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8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39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0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1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2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3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4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5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6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7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8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49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0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1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2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3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4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5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6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7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8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59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0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1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2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3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4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5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6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7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8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69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0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1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2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3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4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5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6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7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8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79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0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1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2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3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4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5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6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7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8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89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0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1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2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3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4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5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6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7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8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399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0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1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2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3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4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5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6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7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8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09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0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1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2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3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4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5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39416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13941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9418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419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420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9DFBDFC-CE61-4B29-AF03-915F8200A89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3942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1&amp;text=%D0%BB%D0%B5%D0%B3%D0%BA%D0%B8%D0%B5&amp;img_url=http%3A%2F%2Fwww.aptechka.rhema.ru%2Fsport%2Fpic%2Flegkie.jpg&amp;rpt=simage" TargetMode="External"/><Relationship Id="rId2" Type="http://schemas.openxmlformats.org/officeDocument/2006/relationships/slideLayout" Target="../slideLayouts/slideLayout46.xml"/><Relationship Id="rId1" Type="http://schemas.openxmlformats.org/officeDocument/2006/relationships/tags" Target="../tags/tag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7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836613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Органы дыхания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908175" y="2924175"/>
            <a:ext cx="6553200" cy="411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800">
                <a:solidFill>
                  <a:schemeClr val="hlink"/>
                </a:solidFill>
                <a:latin typeface="Garamond" panose="02020404030301010803" pitchFamily="18" charset="0"/>
              </a:rPr>
              <a:t>Работу выполнил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4800">
                <a:solidFill>
                  <a:schemeClr val="hlink"/>
                </a:solidFill>
                <a:latin typeface="Garamond" panose="02020404030301010803" pitchFamily="18" charset="0"/>
              </a:rPr>
              <a:t>ученик 8б класса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4800">
                <a:solidFill>
                  <a:schemeClr val="hlink"/>
                </a:solidFill>
                <a:latin typeface="Garamond" panose="02020404030301010803" pitchFamily="18" charset="0"/>
              </a:rPr>
              <a:t>Артемьев Артём</a:t>
            </a:r>
          </a:p>
          <a:p>
            <a:pPr eaLnBrk="1" hangingPunct="1">
              <a:spcBef>
                <a:spcPct val="50000"/>
              </a:spcBef>
            </a:pPr>
            <a:endParaRPr lang="ru-RU" altLang="ru-RU" sz="4800">
              <a:solidFill>
                <a:schemeClr val="hlink"/>
              </a:solidFill>
              <a:latin typeface="Garamond" panose="02020404030301010803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95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Газообмен в тканях</a:t>
            </a:r>
          </a:p>
        </p:txBody>
      </p:sp>
      <p:sp>
        <p:nvSpPr>
          <p:cNvPr id="624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ru-RU" smtClean="0">
                <a:solidFill>
                  <a:srgbClr val="FFFF66"/>
                </a:solidFill>
                <a:cs typeface="Tahoma" pitchFamily="34" charset="0"/>
              </a:rPr>
              <a:t>Далее уже артериальная кровь по сосудам большого круга кровообращения движется по направлению к органам тела и обогащает их ткани кислородом. </a:t>
            </a:r>
            <a:endParaRPr lang="ru-RU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ru-RU" smtClean="0">
                <a:solidFill>
                  <a:srgbClr val="FFFF66"/>
                </a:solidFill>
                <a:cs typeface="Tahoma" pitchFamily="34" charset="0"/>
              </a:rPr>
              <a:t>Кислород необходим для процессов жизнедеятельности клетки. При этом образуется углекислый газ, поступающий из клеток тканей в кровь, в результате чего кровь из артериальной становится венозной</a:t>
            </a:r>
            <a:r>
              <a:rPr lang="ru-RU" sz="2400" smtClean="0">
                <a:solidFill>
                  <a:srgbClr val="172C07"/>
                </a:solidFill>
                <a:cs typeface="Tahoma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endParaRPr lang="ru-RU" sz="2400" smtClean="0"/>
          </a:p>
        </p:txBody>
      </p:sp>
    </p:spTree>
  </p:cSld>
  <p:clrMapOvr>
    <a:masterClrMapping/>
  </p:clrMapOvr>
  <p:transition advTm="183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Вдох и выдох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Поступление воздуха в лёгкие происходит автоматически под влиянием нервной системы в результате дыхательных движений – вдоха и выдоха, которые осуществляются с помощью межрёберных мышц и диафрагмы (мышечной перегородки, разделяющей грудную и брюшную полости).</a:t>
            </a:r>
          </a:p>
          <a:p>
            <a:pPr eaLnBrk="1" hangingPunct="1">
              <a:defRPr/>
            </a:pPr>
            <a:endParaRPr lang="ru-RU" sz="3600" smtClean="0">
              <a:solidFill>
                <a:srgbClr val="CC33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endParaRPr lang="ru-RU" sz="3600" smtClean="0">
              <a:solidFill>
                <a:srgbClr val="CC33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16796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Дыхание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Человек, как и все живые организмы на Земле, в процессе своей жизнедеятельности потребляет кислород и выделяет углекислый газ. </a:t>
            </a:r>
            <a:endParaRPr lang="ru-RU" sz="3600" smtClean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defRPr/>
            </a:pPr>
            <a:r>
              <a:rPr lang="ru-RU" sz="360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Без кислорода человек не в состоянии прожить и несколько минут.</a:t>
            </a:r>
            <a:endParaRPr lang="ru-RU" sz="3600" smtClean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defRPr/>
            </a:pPr>
            <a:r>
              <a:rPr lang="ru-RU" sz="360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Организм получает кислород в процессе </a:t>
            </a:r>
            <a:r>
              <a:rPr lang="ru-RU" sz="36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дыхания</a:t>
            </a:r>
            <a:r>
              <a:rPr lang="ru-RU" sz="360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3600" smtClean="0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defRPr/>
            </a:pPr>
            <a:endParaRPr lang="ru-RU" sz="3600" smtClean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ru-RU" sz="3600" smtClean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74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Органы дыхания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465513" cy="45307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 органам дыхания относятся носовая полость, гортань, трахея, бронхи, лёгкие. </a:t>
            </a:r>
          </a:p>
          <a:p>
            <a:pPr eaLnBrk="1" hangingPunct="1">
              <a:defRPr/>
            </a:pPr>
            <a:endParaRPr lang="ru-RU" smtClean="0">
              <a:solidFill>
                <a:srgbClr val="CC33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7412" name="Picture 5" descr="070205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487488"/>
            <a:ext cx="4932362" cy="525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advTm="23954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30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Носовая полость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b="1" smtClean="0">
                <a:solidFill>
                  <a:srgbClr val="66FF3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Носовая полость</a:t>
            </a:r>
            <a:r>
              <a:rPr lang="ru-RU" altLang="ru-RU" smtClean="0">
                <a:solidFill>
                  <a:srgbClr val="66FF3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образованная костями лицевой части черепа и хрящами, выстлана слизистой оболочкой, которую образуют многочисленные волоски и клетки, покрывающие полость носа. </a:t>
            </a:r>
            <a:endParaRPr lang="ru-RU" altLang="ru-RU" smtClean="0">
              <a:solidFill>
                <a:srgbClr val="66FF33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66FF3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Волоски задерживают частички пыли из воздуха, а слизь предотвращает проникновение микробов. </a:t>
            </a:r>
            <a:endParaRPr lang="ru-RU" altLang="ru-RU" smtClean="0">
              <a:solidFill>
                <a:srgbClr val="66FF33"/>
              </a:solidFill>
              <a:latin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mtClean="0">
                <a:solidFill>
                  <a:srgbClr val="66FF3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Благодаря кровеносным сосудам, пронизывающим слизистую оболочку, воздух, проходя через носовую полость, очищается, увлажняется и согревается.</a:t>
            </a:r>
          </a:p>
          <a:p>
            <a:pPr eaLnBrk="1" hangingPunct="1">
              <a:lnSpc>
                <a:spcPct val="80000"/>
              </a:lnSpc>
            </a:pPr>
            <a:endParaRPr lang="ru-RU" altLang="ru-RU" smtClean="0">
              <a:solidFill>
                <a:srgbClr val="66FF33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mtClean="0">
              <a:solidFill>
                <a:srgbClr val="66FF33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3171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Гортань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66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Через носоглотку воздух поступает в </a:t>
            </a:r>
            <a:r>
              <a:rPr lang="ru-RU" b="1" smtClean="0">
                <a:solidFill>
                  <a:srgbClr val="FF66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гортань</a:t>
            </a:r>
            <a:r>
              <a:rPr lang="ru-RU" smtClean="0">
                <a:solidFill>
                  <a:srgbClr val="FF66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, образованную хрящами, которые соединены между собой связками и мышцами. </a:t>
            </a:r>
            <a:endParaRPr lang="ru-RU" smtClean="0">
              <a:solidFill>
                <a:srgbClr val="FF66C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  <a:p>
            <a:pPr eaLnBrk="1" hangingPunct="1">
              <a:defRPr/>
            </a:pPr>
            <a:r>
              <a:rPr lang="ru-RU" smtClean="0">
                <a:solidFill>
                  <a:srgbClr val="FF66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Здесь расположены </a:t>
            </a:r>
            <a:r>
              <a:rPr lang="ru-RU" b="1" smtClean="0">
                <a:solidFill>
                  <a:srgbClr val="FF66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голосовые связки</a:t>
            </a:r>
            <a:r>
              <a:rPr lang="ru-RU" smtClean="0">
                <a:solidFill>
                  <a:srgbClr val="FF66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, вибрация которых при прохождении воздуха вызывает образование звуков.</a:t>
            </a:r>
          </a:p>
          <a:p>
            <a:pPr eaLnBrk="1" hangingPunct="1">
              <a:defRPr/>
            </a:pPr>
            <a:endParaRPr lang="ru-RU" smtClean="0">
              <a:solidFill>
                <a:srgbClr val="FF66CC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endParaRPr lang="ru-RU" smtClean="0">
              <a:solidFill>
                <a:srgbClr val="FF66CC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ransition advTm="1590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Трахея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172C07"/>
                </a:solidFill>
                <a:latin typeface="Tahoma" pitchFamily="34" charset="0"/>
                <a:cs typeface="Tahoma" pitchFamily="34" charset="0"/>
              </a:rPr>
              <a:t>Далее воздух поступает в </a:t>
            </a:r>
            <a:r>
              <a:rPr lang="ru-RU" sz="40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трахею</a:t>
            </a:r>
            <a:r>
              <a:rPr lang="ru-RU" sz="4000" smtClean="0">
                <a:solidFill>
                  <a:srgbClr val="172C07"/>
                </a:solidFill>
                <a:latin typeface="Tahoma" pitchFamily="34" charset="0"/>
                <a:cs typeface="Tahoma" pitchFamily="34" charset="0"/>
              </a:rPr>
              <a:t>, имеющую форму трубки длиной 10–14 см. Хрящевые кольца, составляющие её стенки, не позволяют задерживаться воздуху при любых движениях шеи. </a:t>
            </a:r>
          </a:p>
          <a:p>
            <a:pPr eaLnBrk="1" hangingPunct="1">
              <a:defRPr/>
            </a:pPr>
            <a:endParaRPr lang="ru-RU" sz="4000" smtClean="0"/>
          </a:p>
        </p:txBody>
      </p:sp>
    </p:spTree>
    <p:custDataLst>
      <p:tags r:id="rId1"/>
    </p:custDataLst>
  </p:cSld>
  <p:clrMapOvr>
    <a:masterClrMapping/>
  </p:clrMapOvr>
  <p:transition advTm="1275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Бронхи и легкие</a:t>
            </a:r>
          </a:p>
        </p:txBody>
      </p:sp>
      <p:sp>
        <p:nvSpPr>
          <p:cNvPr id="593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905000"/>
            <a:ext cx="4354513" cy="25098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Внизу трахея разделяется на два </a:t>
            </a:r>
            <a:r>
              <a:rPr lang="ru-RU" b="1" smtClean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бронха</a:t>
            </a:r>
            <a:r>
              <a:rPr lang="ru-RU" smtClean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, которые входят в правое и левое </a:t>
            </a:r>
            <a:r>
              <a:rPr lang="ru-RU" b="1" smtClean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лёгкие</a:t>
            </a:r>
            <a:r>
              <a:rPr lang="ru-RU" smtClean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solidFill>
                <a:srgbClr val="FFFF66"/>
              </a:solidFill>
            </a:endParaRPr>
          </a:p>
        </p:txBody>
      </p:sp>
      <p:pic>
        <p:nvPicPr>
          <p:cNvPr id="21508" name="Picture 4" descr="i?id=27282782&amp;tov=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76475"/>
            <a:ext cx="2743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advTm="8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172C07"/>
                </a:solidFill>
                <a:latin typeface="Tahoma" pitchFamily="34" charset="0"/>
                <a:cs typeface="Tahoma" pitchFamily="34" charset="0"/>
              </a:rPr>
              <a:t>Бронхиолы и альвеолы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83063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Здесь они ветвятся на </a:t>
            </a:r>
            <a:r>
              <a:rPr lang="ru-RU" sz="2800" b="1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бронхиолы</a:t>
            </a:r>
            <a:r>
              <a:rPr lang="ru-RU" sz="2800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 и заканчиваются лёгочными пузырьками (</a:t>
            </a:r>
            <a:r>
              <a:rPr lang="ru-RU" sz="2800" b="1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альвеолами</a:t>
            </a:r>
            <a:r>
              <a:rPr lang="ru-RU" sz="2800" smtClean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ahoma" pitchFamily="34" charset="0"/>
              </a:rPr>
              <a:t>). Бронхиолы и альвеолы образуют два лёгких. В лёгких насчитывается более 300 миллионов альвеол.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CC33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2532" name="Picture 4" descr="070205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412875"/>
            <a:ext cx="4465637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advTm="272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Газообмен в легких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172C07"/>
                </a:solidFill>
                <a:cs typeface="Tahoma" pitchFamily="34" charset="0"/>
              </a:rPr>
              <a:t>По артериям малого круга кровообращения в лёгкие поступает венозная кровь, которая обогащается здесь кислородом и становится артериальной. </a:t>
            </a:r>
            <a:endParaRPr lang="ru-RU" sz="2800" smtClean="0">
              <a:solidFill>
                <a:srgbClr val="172C07"/>
              </a:solidFill>
            </a:endParaRPr>
          </a:p>
          <a:p>
            <a:pPr eaLnBrk="1" hangingPunct="1">
              <a:defRPr/>
            </a:pPr>
            <a:r>
              <a:rPr lang="ru-RU" sz="2800" smtClean="0">
                <a:solidFill>
                  <a:srgbClr val="172C07"/>
                </a:solidFill>
                <a:cs typeface="Tahoma" pitchFamily="34" charset="0"/>
              </a:rPr>
              <a:t>Одновременно венозная кровь освобождается от углекислого газа, который проникает в лёгочные пузырьки и во время выдоха выводится из организма.</a:t>
            </a:r>
          </a:p>
          <a:p>
            <a:pPr eaLnBrk="1" hangingPunct="1">
              <a:defRPr/>
            </a:pPr>
            <a:endParaRPr lang="ru-RU" sz="2800" smtClean="0"/>
          </a:p>
          <a:p>
            <a:pPr eaLnBrk="1" hangingPunct="1">
              <a:defRPr/>
            </a:pPr>
            <a:endParaRPr lang="ru-RU" sz="2800" smtClean="0"/>
          </a:p>
        </p:txBody>
      </p:sp>
    </p:spTree>
    <p:custDataLst>
      <p:tags r:id="rId1"/>
    </p:custDataLst>
  </p:cSld>
  <p:clrMapOvr>
    <a:masterClrMapping/>
  </p:clrMapOvr>
  <p:transition advTm="20766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11|5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8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9.3"/>
</p:tagLst>
</file>

<file path=ppt/theme/theme1.xml><?xml version="1.0" encoding="utf-8"?>
<a:theme xmlns:a="http://schemas.openxmlformats.org/drawingml/2006/main" name="Орбита">
  <a:themeElements>
    <a:clrScheme name="Орбита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Орбит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рбита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рбита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оревнование">
  <a:themeElements>
    <a:clrScheme name="Соревнование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Сотрудничество">
  <a:themeElements>
    <a:clrScheme name="Сотрудничество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Сотрудничество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трудничество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Равновесие">
  <a:themeElements>
    <a:clrScheme name="Равновесие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Равновесие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вновесие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вновесие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вновесие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42</TotalTime>
  <Words>375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11</vt:i4>
      </vt:variant>
    </vt:vector>
  </HeadingPairs>
  <TitlesOfParts>
    <vt:vector size="26" baseType="lpstr">
      <vt:lpstr>Arial</vt:lpstr>
      <vt:lpstr>Wingdings</vt:lpstr>
      <vt:lpstr>Calibri</vt:lpstr>
      <vt:lpstr>Verdana</vt:lpstr>
      <vt:lpstr>Times New Roman</vt:lpstr>
      <vt:lpstr>Garamond</vt:lpstr>
      <vt:lpstr>Arial Black</vt:lpstr>
      <vt:lpstr>Tahoma</vt:lpstr>
      <vt:lpstr>Орбита</vt:lpstr>
      <vt:lpstr>Соревнование</vt:lpstr>
      <vt:lpstr>Кимоно</vt:lpstr>
      <vt:lpstr>Сотрудничество</vt:lpstr>
      <vt:lpstr>Трава</vt:lpstr>
      <vt:lpstr>Равновесие</vt:lpstr>
      <vt:lpstr>Граница</vt:lpstr>
      <vt:lpstr>Презентация PowerPoint</vt:lpstr>
      <vt:lpstr>Дыхание</vt:lpstr>
      <vt:lpstr>Органы дыхания</vt:lpstr>
      <vt:lpstr>Носовая полость</vt:lpstr>
      <vt:lpstr>Гортань</vt:lpstr>
      <vt:lpstr>Трахея</vt:lpstr>
      <vt:lpstr>Бронхи и легкие</vt:lpstr>
      <vt:lpstr>Бронхиолы и альвеолы</vt:lpstr>
      <vt:lpstr>Газообмен в легких</vt:lpstr>
      <vt:lpstr>Газообмен в тканях</vt:lpstr>
      <vt:lpstr>Вдох и выдох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человека</dc:title>
  <dc:creator>Artem</dc:creator>
  <cp:lastModifiedBy>admin</cp:lastModifiedBy>
  <cp:revision>3</cp:revision>
  <dcterms:created xsi:type="dcterms:W3CDTF">2009-12-27T09:22:17Z</dcterms:created>
  <dcterms:modified xsi:type="dcterms:W3CDTF">2015-04-08T14:47:51Z</dcterms:modified>
</cp:coreProperties>
</file>