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bg-BG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000000"/>
    <a:srgbClr val="6600CC"/>
    <a:srgbClr val="009900"/>
    <a:srgbClr val="FF3300"/>
    <a:srgbClr val="33CC33"/>
    <a:srgbClr val="9973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0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28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29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30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9" name="Group 57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31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32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33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34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35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15" name="Group 59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37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38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39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9" name="Group 58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40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Freeform 41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Freeform 42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43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44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5" name="Freeform 45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6" name="Freeform 4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bg-BG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bg-BG"/>
              <a:t>Click to edit Master subtitle style</a:t>
            </a:r>
          </a:p>
        </p:txBody>
      </p:sp>
      <p:sp>
        <p:nvSpPr>
          <p:cNvPr id="2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2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2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C57711E-B286-4F62-A9E3-3A6AF141BEFF}" type="slidenum">
              <a:rPr lang="bg-BG" altLang="ru-RU"/>
              <a:pPr/>
              <a:t>‹#›</a:t>
            </a:fld>
            <a:endParaRPr lang="bg-BG" altLang="ru-RU"/>
          </a:p>
        </p:txBody>
      </p:sp>
    </p:spTree>
    <p:extLst>
      <p:ext uri="{BB962C8B-B14F-4D97-AF65-F5344CB8AC3E}">
        <p14:creationId xmlns:p14="http://schemas.microsoft.com/office/powerpoint/2010/main" val="3066467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FD6538-E640-47C5-89FB-F01484A4B3F9}" type="slidenum">
              <a:rPr lang="bg-BG" altLang="ru-RU"/>
              <a:pPr/>
              <a:t>‹#›</a:t>
            </a:fld>
            <a:endParaRPr lang="bg-BG" altLang="ru-RU"/>
          </a:p>
        </p:txBody>
      </p:sp>
    </p:spTree>
    <p:extLst>
      <p:ext uri="{BB962C8B-B14F-4D97-AF65-F5344CB8AC3E}">
        <p14:creationId xmlns:p14="http://schemas.microsoft.com/office/powerpoint/2010/main" val="1660407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AD4B06-F405-43F3-8114-C69E8ACA9DA4}" type="slidenum">
              <a:rPr lang="bg-BG" altLang="ru-RU"/>
              <a:pPr/>
              <a:t>‹#›</a:t>
            </a:fld>
            <a:endParaRPr lang="bg-BG" altLang="ru-RU"/>
          </a:p>
        </p:txBody>
      </p:sp>
    </p:spTree>
    <p:extLst>
      <p:ext uri="{BB962C8B-B14F-4D97-AF65-F5344CB8AC3E}">
        <p14:creationId xmlns:p14="http://schemas.microsoft.com/office/powerpoint/2010/main" val="1465659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9A601A-678C-4EA4-8873-302710659E67}" type="slidenum">
              <a:rPr lang="bg-BG" altLang="ru-RU"/>
              <a:pPr/>
              <a:t>‹#›</a:t>
            </a:fld>
            <a:endParaRPr lang="bg-BG" altLang="ru-RU"/>
          </a:p>
        </p:txBody>
      </p:sp>
    </p:spTree>
    <p:extLst>
      <p:ext uri="{BB962C8B-B14F-4D97-AF65-F5344CB8AC3E}">
        <p14:creationId xmlns:p14="http://schemas.microsoft.com/office/powerpoint/2010/main" val="31689990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EEA343-46BF-4A11-A3BC-F7D83E57B7E1}" type="slidenum">
              <a:rPr lang="bg-BG" altLang="ru-RU"/>
              <a:pPr/>
              <a:t>‹#›</a:t>
            </a:fld>
            <a:endParaRPr lang="bg-BG" altLang="ru-RU"/>
          </a:p>
        </p:txBody>
      </p:sp>
    </p:spTree>
    <p:extLst>
      <p:ext uri="{BB962C8B-B14F-4D97-AF65-F5344CB8AC3E}">
        <p14:creationId xmlns:p14="http://schemas.microsoft.com/office/powerpoint/2010/main" val="869262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929045-B143-478C-ACF3-22CE7AA1BD0D}" type="slidenum">
              <a:rPr lang="bg-BG" altLang="ru-RU"/>
              <a:pPr/>
              <a:t>‹#›</a:t>
            </a:fld>
            <a:endParaRPr lang="bg-BG" altLang="ru-RU"/>
          </a:p>
        </p:txBody>
      </p:sp>
    </p:spTree>
    <p:extLst>
      <p:ext uri="{BB962C8B-B14F-4D97-AF65-F5344CB8AC3E}">
        <p14:creationId xmlns:p14="http://schemas.microsoft.com/office/powerpoint/2010/main" val="256337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7F8E3D-436D-4C67-BA6A-D4BA6282EB43}" type="slidenum">
              <a:rPr lang="bg-BG" altLang="ru-RU"/>
              <a:pPr/>
              <a:t>‹#›</a:t>
            </a:fld>
            <a:endParaRPr lang="bg-BG" altLang="ru-RU"/>
          </a:p>
        </p:txBody>
      </p:sp>
    </p:spTree>
    <p:extLst>
      <p:ext uri="{BB962C8B-B14F-4D97-AF65-F5344CB8AC3E}">
        <p14:creationId xmlns:p14="http://schemas.microsoft.com/office/powerpoint/2010/main" val="170773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C77E3E-E9AE-440C-A099-905A62386309}" type="slidenum">
              <a:rPr lang="bg-BG" altLang="ru-RU"/>
              <a:pPr/>
              <a:t>‹#›</a:t>
            </a:fld>
            <a:endParaRPr lang="bg-BG" altLang="ru-RU"/>
          </a:p>
        </p:txBody>
      </p:sp>
    </p:spTree>
    <p:extLst>
      <p:ext uri="{BB962C8B-B14F-4D97-AF65-F5344CB8AC3E}">
        <p14:creationId xmlns:p14="http://schemas.microsoft.com/office/powerpoint/2010/main" val="3448012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969C2D-14FD-4C63-84E2-97D3843098C2}" type="slidenum">
              <a:rPr lang="bg-BG" altLang="ru-RU"/>
              <a:pPr/>
              <a:t>‹#›</a:t>
            </a:fld>
            <a:endParaRPr lang="bg-BG" altLang="ru-RU"/>
          </a:p>
        </p:txBody>
      </p:sp>
    </p:spTree>
    <p:extLst>
      <p:ext uri="{BB962C8B-B14F-4D97-AF65-F5344CB8AC3E}">
        <p14:creationId xmlns:p14="http://schemas.microsoft.com/office/powerpoint/2010/main" val="2793658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BD0B9F-30A0-4C11-AE0B-3CB13529153D}" type="slidenum">
              <a:rPr lang="bg-BG" altLang="ru-RU"/>
              <a:pPr/>
              <a:t>‹#›</a:t>
            </a:fld>
            <a:endParaRPr lang="bg-BG" altLang="ru-RU"/>
          </a:p>
        </p:txBody>
      </p:sp>
    </p:spTree>
    <p:extLst>
      <p:ext uri="{BB962C8B-B14F-4D97-AF65-F5344CB8AC3E}">
        <p14:creationId xmlns:p14="http://schemas.microsoft.com/office/powerpoint/2010/main" val="1092998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E92F7-40B8-4BD1-A16D-7EA37C272797}" type="slidenum">
              <a:rPr lang="bg-BG" altLang="ru-RU"/>
              <a:pPr/>
              <a:t>‹#›</a:t>
            </a:fld>
            <a:endParaRPr lang="bg-BG" altLang="ru-RU"/>
          </a:p>
        </p:txBody>
      </p:sp>
    </p:spTree>
    <p:extLst>
      <p:ext uri="{BB962C8B-B14F-4D97-AF65-F5344CB8AC3E}">
        <p14:creationId xmlns:p14="http://schemas.microsoft.com/office/powerpoint/2010/main" val="1488653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4E959F-73D9-4C65-BC04-E47616DA71EA}" type="slidenum">
              <a:rPr lang="bg-BG" altLang="ru-RU"/>
              <a:pPr/>
              <a:t>‹#›</a:t>
            </a:fld>
            <a:endParaRPr lang="bg-BG" altLang="ru-RU"/>
          </a:p>
        </p:txBody>
      </p:sp>
    </p:spTree>
    <p:extLst>
      <p:ext uri="{BB962C8B-B14F-4D97-AF65-F5344CB8AC3E}">
        <p14:creationId xmlns:p14="http://schemas.microsoft.com/office/powerpoint/2010/main" val="2078495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C297C5-CE73-4200-83B3-791287032C4E}" type="slidenum">
              <a:rPr lang="bg-BG" altLang="ru-RU"/>
              <a:pPr/>
              <a:t>‹#›</a:t>
            </a:fld>
            <a:endParaRPr lang="bg-BG" altLang="ru-RU"/>
          </a:p>
        </p:txBody>
      </p:sp>
    </p:spTree>
    <p:extLst>
      <p:ext uri="{BB962C8B-B14F-4D97-AF65-F5344CB8AC3E}">
        <p14:creationId xmlns:p14="http://schemas.microsoft.com/office/powerpoint/2010/main" val="1267175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Freeform 24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bg-BG" altLang="ru-RU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altLang="ru-RU" smtClean="0"/>
              <a:t>Click to edit Master text styles</a:t>
            </a:r>
          </a:p>
          <a:p>
            <a:pPr lvl="1"/>
            <a:r>
              <a:rPr lang="bg-BG" altLang="ru-RU" smtClean="0"/>
              <a:t>Second level</a:t>
            </a:r>
          </a:p>
          <a:p>
            <a:pPr lvl="2"/>
            <a:r>
              <a:rPr lang="bg-BG" altLang="ru-RU" smtClean="0"/>
              <a:t>Third level</a:t>
            </a:r>
          </a:p>
          <a:p>
            <a:pPr lvl="3"/>
            <a:r>
              <a:rPr lang="bg-BG" altLang="ru-RU" smtClean="0"/>
              <a:t>Fourth level</a:t>
            </a:r>
          </a:p>
          <a:p>
            <a:pPr lvl="4"/>
            <a:r>
              <a:rPr lang="bg-BG" altLang="ru-RU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DA0DD92-1F08-441D-847E-776D10955E31}" type="slidenum">
              <a:rPr lang="bg-BG" altLang="ru-RU"/>
              <a:pPr/>
              <a:t>‹#›</a:t>
            </a:fld>
            <a:endParaRPr lang="bg-BG" altLang="ru-RU"/>
          </a:p>
        </p:txBody>
      </p:sp>
      <p:sp>
        <p:nvSpPr>
          <p:cNvPr id="1051" name="Freeform 27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53" name="Freeform 2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1034" name="Group 142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46" name="Freeform 22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7" name="Freeform 23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9" name="Freeform 25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0" name="Freeform 26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7" name="Freeform 33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8" name="Freeform 34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9" name="Freeform 35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60" name="Freeform 36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61" name="Freeform 37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" name="Group 137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" name="Group 128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3" name="Freeform 49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77" name="Freeform 5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80" name="Freeform 56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1070" name="Freeform 46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74" name="Freeform 50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75" name="Freeform 51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5" name="Group 126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56" name="Freeform 32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9" name="Freeform 45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71" name="Freeform 47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72" name="Freeform 48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76" name="Freeform 52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78" name="Freeform 5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79" name="Freeform 5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81" name="Freeform 57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grpSp>
        <p:nvGrpSpPr>
          <p:cNvPr id="1035" name="Group 136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52" name="Freeform 2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83" name="Freeform 5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36" name="Group 141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132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54" name="Freeform 30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40" name="Group 131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55" name="Freeform 31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2" name="Freeform 38"/>
                <p:cNvSpPr>
                  <a:spLocks/>
                </p:cNvSpPr>
                <p:nvPr userDrawn="1"/>
              </p:nvSpPr>
              <p:spPr bwMode="auto">
                <a:xfrm rot="-3172564">
                  <a:off x="5049" y="331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3" name="Freeform 39"/>
                <p:cNvSpPr>
                  <a:spLocks/>
                </p:cNvSpPr>
                <p:nvPr userDrawn="1"/>
              </p:nvSpPr>
              <p:spPr bwMode="auto">
                <a:xfrm rot="-3172564">
                  <a:off x="4859" y="181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4" name="Freeform 40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5" name="Freeform 41"/>
                <p:cNvSpPr>
                  <a:spLocks/>
                </p:cNvSpPr>
                <p:nvPr userDrawn="1"/>
              </p:nvSpPr>
              <p:spPr bwMode="auto">
                <a:xfrm rot="-3172564">
                  <a:off x="5298" y="896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6" name="Freeform 42"/>
                <p:cNvSpPr>
                  <a:spLocks/>
                </p:cNvSpPr>
                <p:nvPr userDrawn="1"/>
              </p:nvSpPr>
              <p:spPr bwMode="auto">
                <a:xfrm rot="-3172564">
                  <a:off x="5253" y="805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7" name="Freeform 43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8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49" y="141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sp>
          <p:nvSpPr>
            <p:cNvPr id="1164" name="Line 140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Автоматизация ресторанного бизнеса</a:t>
            </a:r>
            <a:endParaRPr lang="bg-BG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000" b="1" smtClean="0"/>
              <a:t>«</a:t>
            </a:r>
            <a:r>
              <a:rPr lang="en-US" sz="2000" b="1" smtClean="0"/>
              <a:t>FIDELIO Food</a:t>
            </a:r>
            <a:r>
              <a:rPr lang="ru-RU" sz="2000" b="1" smtClean="0"/>
              <a:t>&amp;</a:t>
            </a:r>
            <a:r>
              <a:rPr lang="en-US" sz="2000" b="1" smtClean="0"/>
              <a:t>Beverage</a:t>
            </a:r>
            <a:r>
              <a:rPr lang="ru-RU" sz="2000" b="1" smtClean="0"/>
              <a:t>» - система управления складским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 b="1" smtClean="0"/>
              <a:t>учетом гостинничного бизнеса</a:t>
            </a:r>
            <a:endParaRPr lang="bg-BG" sz="2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125538"/>
            <a:ext cx="7918450" cy="2735262"/>
          </a:xfrm>
        </p:spPr>
        <p:txBody>
          <a:bodyPr/>
          <a:lstStyle/>
          <a:p>
            <a:pPr eaLnBrk="1" hangingPunct="1"/>
            <a:r>
              <a:rPr lang="ru-RU" altLang="ru-RU" smtClean="0"/>
              <a:t>Система «FIDELIO F&amp;B» имеет интерфейсы с системами </a:t>
            </a:r>
            <a:endParaRPr lang="bg-BG" altLang="ru-RU" smtClean="0"/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4508500"/>
            <a:ext cx="3771900" cy="7921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2800" smtClean="0"/>
              <a:t>«FIDELIO FO» </a:t>
            </a:r>
            <a:endParaRPr lang="bg-BG" altLang="ru-RU" sz="2800" smtClean="0"/>
          </a:p>
        </p:txBody>
      </p:sp>
      <p:sp>
        <p:nvSpPr>
          <p:cNvPr id="12292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572000" y="4437063"/>
            <a:ext cx="3771900" cy="9366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2800" smtClean="0"/>
              <a:t>«MICROS»</a:t>
            </a:r>
            <a:r>
              <a:rPr lang="bg-BG" altLang="ru-RU" sz="2800" smtClean="0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52400"/>
            <a:ext cx="7921625" cy="2124075"/>
          </a:xfrm>
        </p:spPr>
        <p:txBody>
          <a:bodyPr/>
          <a:lstStyle/>
          <a:p>
            <a:pPr eaLnBrk="1" hangingPunct="1"/>
            <a:r>
              <a:rPr lang="ru-RU" altLang="ru-RU" sz="2400" smtClean="0"/>
              <a:t>В системе предусмотрено наличие программного интерфейса с бухгалтерскими программами, в которые переносятся данные:</a:t>
            </a:r>
            <a:r>
              <a:rPr lang="ru-RU" altLang="ru-RU" smtClean="0"/>
              <a:t> </a:t>
            </a:r>
            <a:endParaRPr lang="bg-BG" altLang="ru-RU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76475"/>
            <a:ext cx="7696200" cy="3209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о приходе товаров на склад;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о возврате товаров поставщику;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о передаче товаров в производство;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о возврате товаров из производства;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о списании испорченных товаров;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о списании себестоимости проданных блюд. </a:t>
            </a:r>
            <a:endParaRPr lang="bg-BG" altLang="ru-RU" sz="28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smtClean="0"/>
              <a:t>Вход в систему возможен следующими способами: </a:t>
            </a:r>
            <a:endParaRPr lang="bg-BG" altLang="ru-RU" sz="4000" smtClean="0"/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mtClean="0"/>
              <a:t>для системных администраторов и настройщиков —  традиционный способ (ввод персонального имени и пароля);</a:t>
            </a:r>
            <a:endParaRPr lang="bg-BG" altLang="ru-RU" smtClean="0"/>
          </a:p>
        </p:txBody>
      </p:sp>
      <p:sp>
        <p:nvSpPr>
          <p:cNvPr id="14340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000" smtClean="0"/>
              <a:t>для непосредственно пользователей системы (барменов, официантов, кассиров) — идентификация путем считывания кода с персональной карточки, которую они перед началом работы в системе проводят через специальную щель в кассовом аппарате. </a:t>
            </a:r>
            <a:endParaRPr lang="bg-BG" altLang="ru-RU" sz="20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400" smtClean="0"/>
              <a:t>К основным достоинствам систем «FIDELIO» и «MICROS» относятся:</a:t>
            </a:r>
            <a:r>
              <a:rPr lang="ru-RU" altLang="ru-RU" smtClean="0"/>
              <a:t> </a:t>
            </a:r>
            <a:endParaRPr lang="bg-BG" altLang="ru-RU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96200" cy="42640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возможность интегрирования многих отдельных участков в глобальный комплекс;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наличие версий программ н арусском языке;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широкая функциональность данных систем;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удобство и быстрота работы для пользователей;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удобство и быстрота обслуживания клиентов, наглядность и различные формы выставленных им счетов;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конфиденциальность информации. </a:t>
            </a:r>
            <a:endParaRPr lang="bg-BG" altLang="ru-RU" sz="24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08050"/>
            <a:ext cx="7702550" cy="2449513"/>
          </a:xfrm>
        </p:spPr>
        <p:txBody>
          <a:bodyPr/>
          <a:lstStyle/>
          <a:p>
            <a:pPr eaLnBrk="1" hangingPunct="1"/>
            <a:r>
              <a:rPr lang="ru-RU" altLang="ru-RU" sz="2000" smtClean="0">
                <a:latin typeface="Times New Roman" panose="02020603050405020304" pitchFamily="18" charset="0"/>
              </a:rPr>
              <a:t>Система «FIDELIO Food&amp;Beverage»</a:t>
            </a:r>
            <a:r>
              <a:rPr lang="en-US" altLang="ru-RU" sz="2000" smtClean="0">
                <a:latin typeface="Times New Roman" panose="02020603050405020304" pitchFamily="18" charset="0"/>
              </a:rPr>
              <a:t> </a:t>
            </a:r>
            <a:br>
              <a:rPr lang="en-US" altLang="ru-RU" sz="2000" smtClean="0">
                <a:latin typeface="Times New Roman" panose="02020603050405020304" pitchFamily="18" charset="0"/>
              </a:rPr>
            </a:br>
            <a:r>
              <a:rPr lang="ru-RU" altLang="ru-RU" sz="2000" smtClean="0">
                <a:latin typeface="Times New Roman" panose="02020603050405020304" pitchFamily="18" charset="0"/>
              </a:rPr>
              <a:t>— система управления складским учетом. </a:t>
            </a:r>
            <a:r>
              <a:rPr lang="en-US" altLang="ru-RU" sz="2000" smtClean="0">
                <a:latin typeface="Times New Roman" panose="02020603050405020304" pitchFamily="18" charset="0"/>
              </a:rPr>
              <a:t/>
            </a:r>
            <a:br>
              <a:rPr lang="en-US" altLang="ru-RU" sz="2000" smtClean="0">
                <a:latin typeface="Times New Roman" panose="02020603050405020304" pitchFamily="18" charset="0"/>
              </a:rPr>
            </a:br>
            <a:r>
              <a:rPr lang="ru-RU" altLang="ru-RU" sz="2000" smtClean="0">
                <a:latin typeface="Times New Roman" panose="02020603050405020304" pitchFamily="18" charset="0"/>
              </a:rPr>
              <a:t>Для автоматизации ресторанного и складского учета в гостинице используются системы </a:t>
            </a:r>
            <a:r>
              <a:rPr lang="en-US" altLang="ru-RU" sz="2000" smtClean="0">
                <a:latin typeface="Times New Roman" panose="02020603050405020304" pitchFamily="18" charset="0"/>
              </a:rPr>
              <a:t/>
            </a:r>
            <a:br>
              <a:rPr lang="en-US" altLang="ru-RU" sz="2000" smtClean="0">
                <a:latin typeface="Times New Roman" panose="02020603050405020304" pitchFamily="18" charset="0"/>
              </a:rPr>
            </a:br>
            <a:r>
              <a:rPr lang="ru-RU" altLang="ru-RU" sz="2000" smtClean="0">
                <a:latin typeface="Times New Roman" panose="02020603050405020304" pitchFamily="18" charset="0"/>
              </a:rPr>
              <a:t>«FIDELIO F&amp;B» и «MICROS», </a:t>
            </a:r>
            <a:r>
              <a:rPr lang="en-US" altLang="ru-RU" sz="2000" smtClean="0">
                <a:latin typeface="Times New Roman" panose="02020603050405020304" pitchFamily="18" charset="0"/>
              </a:rPr>
              <a:t/>
            </a:r>
            <a:br>
              <a:rPr lang="en-US" altLang="ru-RU" sz="2000" smtClean="0">
                <a:latin typeface="Times New Roman" panose="02020603050405020304" pitchFamily="18" charset="0"/>
              </a:rPr>
            </a:br>
            <a:r>
              <a:rPr lang="ru-RU" altLang="ru-RU" sz="2000" smtClean="0">
                <a:latin typeface="Times New Roman" panose="02020603050405020304" pitchFamily="18" charset="0"/>
              </a:rPr>
              <a:t>которые могут взаимодействовать.</a:t>
            </a:r>
            <a:r>
              <a:rPr lang="ru-RU" altLang="ru-RU" sz="4000" smtClean="0"/>
              <a:t> </a:t>
            </a:r>
            <a:endParaRPr lang="bg-BG" altLang="ru-RU" sz="40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900113" y="3789363"/>
            <a:ext cx="7775575" cy="1697037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sz="2000" smtClean="0"/>
              <a:t>В настоящее времяданные системыиспользуются в таких ресторанах,  как «Белое солнце пустыни», «БиБиКинг», «ГрандОпера», «ГрафОрлов», «Делифранс», «Ностальжи», «Эль Дорадо»  и  «Царская Охота»,  </a:t>
            </a:r>
            <a:endParaRPr lang="en-US" altLang="ru-RU" sz="200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sz="2000" smtClean="0"/>
              <a:t>а также в развлекательных комплексах  «Метелица», «МанхзттенЭкспресс», «Кабанаклуб» и др. </a:t>
            </a:r>
            <a:endParaRPr lang="bg-BG" altLang="ru-RU" sz="20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81075"/>
            <a:ext cx="6870700" cy="771525"/>
          </a:xfrm>
        </p:spPr>
        <p:txBody>
          <a:bodyPr/>
          <a:lstStyle/>
          <a:p>
            <a:pPr eaLnBrk="1" hangingPunct="1"/>
            <a:r>
              <a:rPr lang="ru-RU" altLang="ru-RU" sz="2000" smtClean="0"/>
              <a:t>Система «FIDELIO F&amp;B» позволяет:</a:t>
            </a:r>
            <a:r>
              <a:rPr lang="ru-RU" altLang="ru-RU" smtClean="0"/>
              <a:t> </a:t>
            </a:r>
            <a:endParaRPr lang="bg-BG" altLang="ru-RU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Работать с поставщиками (заказы, поставки);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Вести учет товаров н апродовольственных складах;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Вести меню, используемое в ресторанах и барах;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Составлять калькуляцию рецептов блюд;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Производить расчет банкетного меню;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Осуществлять инвентаризацию на складах гостиницы;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На основе данных о продажах автоматически списывать товары со склада в соответствии с заведенными в систему рецептами;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Получать отчеты о работе складов. </a:t>
            </a:r>
            <a:endParaRPr lang="bg-BG" altLang="ru-RU" sz="20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3933825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smtClean="0">
                <a:latin typeface="Times New Roman" pitchFamily="18" charset="0"/>
              </a:rPr>
              <a:t>Система «FIDELIO F&amp;B» является программой для продуктового склада, но нет никаких ограничений для ее использования и на непродовольственных складах. </a:t>
            </a:r>
            <a:r>
              <a:rPr lang="en-US" sz="3200" smtClean="0">
                <a:latin typeface="Times New Roman" pitchFamily="18" charset="0"/>
              </a:rPr>
              <a:t/>
            </a:r>
            <a:br>
              <a:rPr lang="en-US" sz="3200" smtClean="0">
                <a:latin typeface="Times New Roman" pitchFamily="18" charset="0"/>
              </a:rPr>
            </a:br>
            <a:r>
              <a:rPr lang="ru-RU" sz="3200" smtClean="0">
                <a:latin typeface="Times New Roman" pitchFamily="18" charset="0"/>
              </a:rPr>
              <a:t>В системе есть несколько основных понятий.</a:t>
            </a:r>
            <a:r>
              <a:rPr lang="ru-RU" sz="4000" smtClean="0">
                <a:latin typeface="Bookshelf Symbol 7" pitchFamily="2" charset="2"/>
              </a:rPr>
              <a:t> </a:t>
            </a:r>
            <a:endParaRPr lang="bg-BG" sz="4000" smtClean="0">
              <a:latin typeface="Bookshelf Symbol 7" pitchFamily="2" charset="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9138"/>
            <a:ext cx="8199438" cy="367188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mtClean="0"/>
              <a:t>Склад заводится  системе с определенными менеминомером. В системе указывается, является оно сновным (куда осуществляется приход от поставщиков) или складом точки продажи (с него автоматически будут списываться товары, проданные через данную точку продажи). </a:t>
            </a:r>
            <a:endParaRPr lang="bg-BG" altLang="ru-RU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bg-BG" altLang="ru-RU" smtClean="0"/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i="1" smtClean="0"/>
              <a:t>Склад</a:t>
            </a:r>
            <a:r>
              <a:rPr lang="ru-RU" altLang="ru-RU" smtClean="0"/>
              <a:t> </a:t>
            </a:r>
            <a:endParaRPr lang="bg-BG" altLang="ru-RU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i="1" smtClean="0"/>
              <a:t>Товар</a:t>
            </a:r>
            <a:r>
              <a:rPr lang="ru-RU" altLang="ru-RU" smtClean="0"/>
              <a:t> </a:t>
            </a:r>
            <a:endParaRPr lang="bg-BG" altLang="ru-RU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mtClean="0"/>
              <a:t>Товар описывается в системе как объект прихода от поставщиков. Он может принадлежать к тойилииной группе товаров, входить или невходить в калькуляцию рецептов, для него определяются складские и рецептурные единицы. </a:t>
            </a:r>
            <a:endParaRPr lang="bg-BG" altLang="ru-RU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i="1" smtClean="0"/>
              <a:t>Блюдо</a:t>
            </a:r>
            <a:r>
              <a:rPr lang="ru-RU" altLang="ru-RU" smtClean="0"/>
              <a:t> </a:t>
            </a:r>
            <a:endParaRPr lang="bg-BG" altLang="ru-RU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mtClean="0"/>
              <a:t>Блюдо — объект продаж, имеет название и номер. Для каждого блюда есть рецепт приготовления. Любое блюдо, имеющее рецепт, может входить в рецепт для другого блюда как составляющая (подрецепт). </a:t>
            </a:r>
            <a:endParaRPr lang="bg-BG" altLang="ru-RU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i="1" smtClean="0"/>
              <a:t>Рецепт</a:t>
            </a:r>
            <a:r>
              <a:rPr lang="ru-RU" altLang="ru-RU" smtClean="0"/>
              <a:t> </a:t>
            </a:r>
            <a:endParaRPr lang="bg-BG" altLang="ru-RU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2800" smtClean="0"/>
              <a:t>Рецепт — список товаров или подрецептов с указанием количества потребления. Рецептод- однозначно привязан к блюду, без блюда рецепт существовать не может. Рецепт имеет себестоимость. В рецепте для каждого товара могут быть указаны фактор потерь, склад для списания, способ приготовления блюда. </a:t>
            </a:r>
            <a:endParaRPr lang="bg-BG" altLang="ru-RU" sz="28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i="1" smtClean="0"/>
              <a:t>Точка продажи</a:t>
            </a:r>
            <a:r>
              <a:rPr lang="ru-RU" altLang="ru-RU" smtClean="0"/>
              <a:t> </a:t>
            </a:r>
            <a:endParaRPr lang="bg-BG" altLang="ru-RU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mtClean="0"/>
              <a:t>Точка продажи — </a:t>
            </a:r>
            <a:endParaRPr lang="en-US" altLang="ru-RU" smtClean="0"/>
          </a:p>
          <a:p>
            <a:pPr algn="ctr" eaLnBrk="1" hangingPunct="1">
              <a:buFontTx/>
              <a:buNone/>
            </a:pPr>
            <a:r>
              <a:rPr lang="ru-RU" altLang="ru-RU" smtClean="0"/>
              <a:t>бар, ресторан, кафе или столовая, где будут продаваться блюда. </a:t>
            </a:r>
            <a:endParaRPr lang="en-US" altLang="ru-RU" smtClean="0"/>
          </a:p>
          <a:p>
            <a:pPr algn="ctr" eaLnBrk="1" hangingPunct="1">
              <a:buFontTx/>
              <a:buNone/>
            </a:pPr>
            <a:r>
              <a:rPr lang="ru-RU" altLang="ru-RU" smtClean="0"/>
              <a:t>Точке продажи может быть определен склад для списания.</a:t>
            </a:r>
            <a:endParaRPr lang="bg-BG" altLang="ru-RU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22</TotalTime>
  <Words>535</Words>
  <Application>Microsoft Office PowerPoint</Application>
  <PresentationFormat>Экран (4:3)</PresentationFormat>
  <Paragraphs>48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Comic Sans MS</vt:lpstr>
      <vt:lpstr>Arial</vt:lpstr>
      <vt:lpstr>Calibri</vt:lpstr>
      <vt:lpstr>Times New Roman</vt:lpstr>
      <vt:lpstr>Bookshelf Symbol 7</vt:lpstr>
      <vt:lpstr>Crayons</vt:lpstr>
      <vt:lpstr>Автоматизация ресторанного бизнеса</vt:lpstr>
      <vt:lpstr>Система «FIDELIO Food&amp;Beverage»  — система управления складским учетом.  Для автоматизации ресторанного и складского учета в гостинице используются системы  «FIDELIO F&amp;B» и «MICROS»,  которые могут взаимодействовать. </vt:lpstr>
      <vt:lpstr>Система «FIDELIO F&amp;B» позволяет: </vt:lpstr>
      <vt:lpstr>Система «FIDELIO F&amp;B» является программой для продуктового склада, но нет никаких ограничений для ее использования и на непродовольственных складах.  В системе есть несколько основных понятий. </vt:lpstr>
      <vt:lpstr>Склад </vt:lpstr>
      <vt:lpstr>Товар </vt:lpstr>
      <vt:lpstr>Блюдо </vt:lpstr>
      <vt:lpstr>Рецепт </vt:lpstr>
      <vt:lpstr>Точка продажи </vt:lpstr>
      <vt:lpstr>Система «FIDELIO F&amp;B» имеет интерфейсы с системами </vt:lpstr>
      <vt:lpstr>В системе предусмотрено наличие программного интерфейса с бухгалтерскими программами, в которые переносятся данные: </vt:lpstr>
      <vt:lpstr>Вход в систему возможен следующими способами: </vt:lpstr>
      <vt:lpstr>К основным достоинствам систем «FIDELIO» и «MICROS» относятся: </vt:lpstr>
    </vt:vector>
  </TitlesOfParts>
  <Company>pen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Автоматизация ресторанного бизнеса</dc:title>
  <dc:creator>pepi</dc:creator>
  <cp:lastModifiedBy>admin</cp:lastModifiedBy>
  <cp:revision>2</cp:revision>
  <cp:lastPrinted>1601-01-01T00:00:00Z</cp:lastPrinted>
  <dcterms:created xsi:type="dcterms:W3CDTF">2010-09-23T11:17:10Z</dcterms:created>
  <dcterms:modified xsi:type="dcterms:W3CDTF">2015-04-08T15:41:09Z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