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286" r:id="rId3"/>
    <p:sldId id="366" r:id="rId4"/>
    <p:sldId id="367" r:id="rId5"/>
    <p:sldId id="368" r:id="rId6"/>
    <p:sldId id="287" r:id="rId7"/>
    <p:sldId id="290" r:id="rId8"/>
    <p:sldId id="296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9" r:id="rId19"/>
    <p:sldId id="332" r:id="rId20"/>
    <p:sldId id="333" r:id="rId21"/>
    <p:sldId id="335" r:id="rId22"/>
    <p:sldId id="334" r:id="rId23"/>
    <p:sldId id="336" r:id="rId24"/>
    <p:sldId id="337" r:id="rId25"/>
    <p:sldId id="338" r:id="rId26"/>
    <p:sldId id="320" r:id="rId27"/>
    <p:sldId id="321" r:id="rId28"/>
    <p:sldId id="322" r:id="rId29"/>
    <p:sldId id="323" r:id="rId30"/>
    <p:sldId id="324" r:id="rId31"/>
    <p:sldId id="325" r:id="rId32"/>
    <p:sldId id="326" r:id="rId33"/>
    <p:sldId id="371" r:id="rId34"/>
    <p:sldId id="327" r:id="rId35"/>
    <p:sldId id="328" r:id="rId36"/>
    <p:sldId id="329" r:id="rId37"/>
    <p:sldId id="340" r:id="rId38"/>
    <p:sldId id="342" r:id="rId39"/>
    <p:sldId id="343" r:id="rId40"/>
    <p:sldId id="344" r:id="rId41"/>
    <p:sldId id="341" r:id="rId42"/>
    <p:sldId id="331" r:id="rId43"/>
    <p:sldId id="369" r:id="rId44"/>
    <p:sldId id="370" r:id="rId45"/>
    <p:sldId id="345" r:id="rId46"/>
    <p:sldId id="360" r:id="rId47"/>
    <p:sldId id="361" r:id="rId48"/>
    <p:sldId id="346" r:id="rId49"/>
    <p:sldId id="300" r:id="rId50"/>
    <p:sldId id="348" r:id="rId51"/>
    <p:sldId id="355" r:id="rId52"/>
    <p:sldId id="356" r:id="rId53"/>
    <p:sldId id="358" r:id="rId54"/>
    <p:sldId id="357" r:id="rId55"/>
    <p:sldId id="349" r:id="rId56"/>
    <p:sldId id="352" r:id="rId57"/>
    <p:sldId id="350" r:id="rId58"/>
    <p:sldId id="362" r:id="rId59"/>
    <p:sldId id="363" r:id="rId60"/>
    <p:sldId id="302" r:id="rId61"/>
    <p:sldId id="351" r:id="rId62"/>
    <p:sldId id="353" r:id="rId63"/>
    <p:sldId id="354" r:id="rId64"/>
    <p:sldId id="303" r:id="rId65"/>
    <p:sldId id="306" r:id="rId66"/>
    <p:sldId id="305" r:id="rId6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C691BD-BC05-4A98-A047-3066012F1CB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0FAB487-76B4-4B1C-95A5-E7F3F5BC01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6191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7EB56B-D2A6-494B-8FB4-6E744AB1AFFE}" type="slidenum">
              <a:rPr lang="ru-RU" altLang="ru-RU">
                <a:latin typeface="Calibri" panose="020F0502020204030204" pitchFamily="34" charset="0"/>
              </a:rPr>
              <a:pPr eaLnBrk="1" hangingPunct="1"/>
              <a:t>49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Выбор средства разработки определяется в первую очередь платформой (Windows, .NET, Java/J2EE, Linux/UNIX) и архитектурой (приложения с графическим интерфейсом, консольные приложения и службы, Web-приложения) и в настоящее время достаточно разнообразен.</a:t>
            </a:r>
          </a:p>
        </p:txBody>
      </p:sp>
    </p:spTree>
    <p:extLst>
      <p:ext uri="{BB962C8B-B14F-4D97-AF65-F5344CB8AC3E}">
        <p14:creationId xmlns:p14="http://schemas.microsoft.com/office/powerpoint/2010/main" val="64870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D1DCF2-4C8B-49BD-A418-7A557A0967C4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689103-566B-4AE0-9A94-7DC234A98AB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7760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7CA7D-3798-46F5-A51A-B2D4B1E57200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5286B-5F51-4FAC-9921-E7730B97F18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5689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72D51-6968-45FC-A51B-9DB3C45477B9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C0007D6C-164F-4AAA-BD1B-FCF45C60D90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906714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1984-34BD-496C-B084-75C570FBEA52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47F1B-B219-4460-9732-8006147C5BA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72475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4BFE-E507-41DD-B86E-2BFE54ED7E5A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41F7FAE6-1F02-4F80-96F7-0D49E66CAE74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72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2F6218F-2C6A-4D03-83C9-661B80706F51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36433F-A0E3-4044-A6E2-24E50BC6DBA8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6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DE3FF4-0CCA-40B9-8ED5-D6AC23DBD037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D2FEB9-079E-4300-AED1-40CA8CBAF181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7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FC996-E3A9-4233-8B01-D1B4CF2AE0E5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EA0B1-9F6D-4022-98A5-5C1C1D07061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1405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9D1F7-3D9C-4926-8102-0ABE14FA388A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02E21A-B53E-4B15-8455-2F332714A61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445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15CF0-387B-4CC9-996A-A70BDDA53FBF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492E0-ACF2-49A3-A326-7008A99F0C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6284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40AFBF4-9157-4EAF-BE21-9CB632CB7B76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ED2A943A-5D86-4329-AA0D-91542CE0F9EE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94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FF19B2C-2E22-4071-8FD4-A7641ED369E8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Tw Cen MT" pitchFamily="34" charset="0"/>
              </a:defRPr>
            </a:lvl1pPr>
          </a:lstStyle>
          <a:p>
            <a:fld id="{7CDC1DDF-14AF-47DD-B703-AAE8E4B4CCD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06" r:id="rId6"/>
    <p:sldLayoutId id="2147483813" r:id="rId7"/>
    <p:sldLayoutId id="2147483807" r:id="rId8"/>
    <p:sldLayoutId id="2147483814" r:id="rId9"/>
    <p:sldLayoutId id="2147483808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657600" y="4038600"/>
            <a:ext cx="5181600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Языки и методы программирования</a:t>
            </a:r>
            <a:endParaRPr lang="ru-RU" dirty="0"/>
          </a:p>
        </p:txBody>
      </p:sp>
      <p:sp>
        <p:nvSpPr>
          <p:cNvPr id="9219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Этапы разработки программного продукта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mtClean="0"/>
              <a:t>	</a:t>
            </a: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проектирование при процедурном подходе предполагает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детальную проработку последовательности  действий будущей программы.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структура программы (программ)  и  разрабатывается алгоритм.</a:t>
            </a:r>
          </a:p>
        </p:txBody>
      </p:sp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altLang="ru-RU" sz="3800" smtClean="0"/>
              <a:t>Логическое проектирование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i="1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Алгоритмом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точная конечная система предписаний, определяющая содержание и порядок действий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исполнителя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над некоторыми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(исходными и промежуточными данными) для получения (после конечного числа шагов) искомого результата.</a:t>
            </a:r>
          </a:p>
        </p:txBody>
      </p:sp>
      <p:pic>
        <p:nvPicPr>
          <p:cNvPr id="19459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612775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алгоритм существует не сам по себе, а предназначен для определенного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исполнителя.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описывается в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командах исполнителя,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этот алгоритм будет выполнять. Объекты, над которыми исполнитель может совершать действия, образуют так называемую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среду исполнителя. Исходные данные и результаты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любого алгоритма всегда принадлежат среде того исполнителя, для которого предназначен алгоритм.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Свойства алгоритма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i="1" smtClean="0"/>
              <a:t>	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Дискретность.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алгоритма разбивается на последовательность законченных действий-шагов.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i="1" smtClean="0"/>
              <a:t>	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Детерминированность.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решения задачи однозначно определен в виде последовательности шагов.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Понятность.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не должен содержать предписаний, смысл которых может восприниматься исполнителем неоднозначно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Результативность.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Содержательная определенность результата каждого шага и алгоритма в целом.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результативности содержит в себе свойство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конечности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завершение работы алгоритма за конечное число шагов.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i="1" smtClean="0"/>
              <a:t>	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Массовость.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пригоден для решения любой задачи из некоторого класса задач.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алгоритмов важно разделять два понятия: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алгоритма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алгоритма.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учебно-научной литературе термин «алгоритм» используется как в первом, так и во втором значении. Для более четкого изложения нужно конкретизировать употребление этого термина!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последовательности действий</a:t>
            </a:r>
          </a:p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линейной, </a:t>
            </a:r>
          </a:p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разветвленной </a:t>
            </a:r>
          </a:p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циклической структуры.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программного обеспечения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при разработке сложного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обеспечения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используют одну из двух технологий: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структурное программирование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обьектно-ориентированное</a:t>
            </a: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программирование.</a:t>
            </a:r>
            <a:endParaRPr lang="en-US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ru-RU" sz="2400" smtClean="0">
                <a:latin typeface="Times New Roman" panose="02020603050405020304" pitchFamily="18" charset="0"/>
              </a:rPr>
              <a:t>	</a:t>
            </a:r>
            <a:endParaRPr lang="ru-RU" altLang="ru-RU" sz="240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Линейная структура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вычислений предполагает, что для получения результата необходимо выполнить некоторые операции в определенной последовательности.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Разветвленная структура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вычислений предполагает, что конкретная последовательность операций зависит от значений одного или нескольких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параметров.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Циклическая структура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вычислений предполагает, что для получения результата некоторые действия необходимо выполнить несколько раз.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вычислений циклической структуры в свою очередь можно разделить на три группы: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	циклические процессы, для которых количество повторений известно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счетные циклы или циклы с заданным количеством повторений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mtClean="0"/>
              <a:t>•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циклические процессы, завершающиеся по достижении или нарушении некоторых условий -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итерационные циклы;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циклические процессы, из которых возможны два варианта выхода: выход по завершении процесса и досрочный выход по какому-либо дополнительному условию -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поисковые циклы.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задания: </a:t>
            </a:r>
          </a:p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текстовая форма записи;</a:t>
            </a:r>
          </a:p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в виде блок-схемы;</a:t>
            </a:r>
          </a:p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алгоритма на каком-либо алгоритмическом языке;</a:t>
            </a:r>
          </a:p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алгоритма в виде машины Тьюринга или машины Поста.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Способы записи алгоритма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 зависимости от выбранной формы записи элементарные шаги алгоритма (команды) при укрупнении объединяются в алгоритмические конструкции: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последовательные,    ветвящиеся,    циклические,   рекурсивные.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1969 году Эдсгер В. Дейкстра в статье  «Структуры данных и алгоритмы» доказал, что для записи любого алгоритма достаточно трех основных алгоритмических конструкций: </a:t>
            </a: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последовательных, ветвящихся, циклических.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алгоритма(</a:t>
            </a:r>
            <a:r>
              <a:rPr lang="ru-RU" altLang="ru-RU" sz="2400" smtClean="0"/>
              <a:t>ГОСТ 19.701-90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алгоритма представляет собой диаграмму, на которой изображена последовательность действий, выполняемых программой.</a:t>
            </a:r>
          </a:p>
        </p:txBody>
      </p:sp>
      <p:sp>
        <p:nvSpPr>
          <p:cNvPr id="36867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Блок-схема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Содержимое 2"/>
          <p:cNvSpPr>
            <a:spLocks noGrp="1"/>
          </p:cNvSpPr>
          <p:nvPr>
            <p:ph sz="quarter" idx="1"/>
          </p:nvPr>
        </p:nvSpPr>
        <p:spPr>
          <a:xfrm>
            <a:off x="642938" y="1643063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Терминатор.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начальную и конечную точки программы. Терминатор соединен с другими фигурами только одной линией: из начальной точки линия со стрелкой выходит, а в конечную — входит.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5" name="Овал 4"/>
          <p:cNvSpPr/>
          <p:nvPr/>
        </p:nvSpPr>
        <p:spPr>
          <a:xfrm>
            <a:off x="3357563" y="1714500"/>
            <a:ext cx="1857375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Первая технология для разработки сложных программ рекомендует разбивать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(декомпозировать) программу на подпрограммы (процедуры), решающие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подзадачи, т.е. базируется на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процедурной декомпозиции.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Ввод и вывод данных.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программы, в котором пользователь вводит данные или программа выводит результаты на экран.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4" name="Блок-схема: данные 3"/>
          <p:cNvSpPr/>
          <p:nvPr/>
        </p:nvSpPr>
        <p:spPr>
          <a:xfrm>
            <a:off x="2143125" y="1928813"/>
            <a:ext cx="1785938" cy="714375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b="1" smtClean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данных.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Отображает любую операцию, выполняемую компьютером, например присвоение переменной какого-либо значения.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428875" y="1928813"/>
            <a:ext cx="2071688" cy="7858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Структура принятия решения.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программы, в котором принимается решение о направлении вычислительного процесса. В ромб всегда входит одна линия, а выходят две. Одна из выходящих линий отмечается словом "Да", а другая — </a:t>
            </a: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"Нет".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4" name="Блок-схема: решение 3"/>
          <p:cNvSpPr/>
          <p:nvPr/>
        </p:nvSpPr>
        <p:spPr>
          <a:xfrm>
            <a:off x="2714625" y="2143125"/>
            <a:ext cx="2214563" cy="135731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Счетные циклы. 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5" name="Шестиугольник 4"/>
          <p:cNvSpPr/>
          <p:nvPr/>
        </p:nvSpPr>
        <p:spPr>
          <a:xfrm>
            <a:off x="2514600" y="2057400"/>
            <a:ext cx="2286000" cy="1295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b="1" smtClean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Предопределенный процесс.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фигура отображает группу операций, например вычисление факториала.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2500313" y="1785938"/>
            <a:ext cx="2500312" cy="1000125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Соединитель.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этой фигуры можно избежать перекрещивания линий и сделать блок-схему менее запутанной. Соединители всегда используются парами: в один соединитель линия входит, а из другого выходит, причем в каждый из соединителей данной пары заносится одно и то же число.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sp>
        <p:nvSpPr>
          <p:cNvPr id="4" name="Блок-схема: узел 3"/>
          <p:cNvSpPr/>
          <p:nvPr/>
        </p:nvSpPr>
        <p:spPr>
          <a:xfrm>
            <a:off x="3071813" y="2143125"/>
            <a:ext cx="357187" cy="35718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b="1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Линия.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Соединяет две фигуры блок-схемы и показывает последовательность выполняемых программой операций.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785938" y="2500313"/>
            <a:ext cx="2714625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конструкции:</a:t>
            </a:r>
          </a:p>
        </p:txBody>
      </p:sp>
      <p:pic>
        <p:nvPicPr>
          <p:cNvPr id="460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2219325"/>
            <a:ext cx="791527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533400" y="1600200"/>
            <a:ext cx="8153400" cy="990600"/>
          </a:xfrm>
        </p:spPr>
        <p:txBody>
          <a:bodyPr/>
          <a:lstStyle/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Выбор:</a:t>
            </a:r>
          </a:p>
        </p:txBody>
      </p:sp>
      <p:pic>
        <p:nvPicPr>
          <p:cNvPr id="4710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2775" y="2533650"/>
            <a:ext cx="8153400" cy="2628900"/>
          </a:xfr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609600" y="1600200"/>
            <a:ext cx="8153400" cy="990600"/>
          </a:xfrm>
        </p:spPr>
        <p:txBody>
          <a:bodyPr/>
          <a:lstStyle/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с пост условием (цикл-до)</a:t>
            </a:r>
          </a:p>
        </p:txBody>
      </p:sp>
      <p:pic>
        <p:nvPicPr>
          <p:cNvPr id="4813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438400"/>
            <a:ext cx="7143750" cy="32004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Вторая технология использует более сложный подход, при котором в предметной области задачи выделяют отдельно функционирующие элементы.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Поведение этих объектов программно моделируется с использованием специальных средств, а затем, уже из готовых объектов, опять же специальным способом, собирается сложная программа. Таким образом, в основе второй технологии лежит 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объектная декомпозиция.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533400" y="1600200"/>
            <a:ext cx="8153400" cy="990600"/>
          </a:xfrm>
        </p:spPr>
        <p:txBody>
          <a:bodyPr/>
          <a:lstStyle/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с заданным числом повторений</a:t>
            </a:r>
          </a:p>
        </p:txBody>
      </p:sp>
      <p:pic>
        <p:nvPicPr>
          <p:cNvPr id="4915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971800"/>
            <a:ext cx="7172325" cy="3514725"/>
          </a:xfr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Перечисленные структуры были положены в основу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структурного программирования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Содержимое 2"/>
          <p:cNvSpPr>
            <a:spLocks noGrp="1"/>
          </p:cNvSpPr>
          <p:nvPr>
            <p:ph sz="quarter" idx="1"/>
          </p:nvPr>
        </p:nvSpPr>
        <p:spPr>
          <a:xfrm>
            <a:off x="571500" y="1571625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Псевдокод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комбинации операторов языка высокого уровня и фраз на английском или русском языке. Стандартов на составление псевдокодов не существует.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3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Псевдокод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09800"/>
            <a:ext cx="745807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Прямоугольник 2"/>
          <p:cNvSpPr>
            <a:spLocks noChangeArrowheads="1"/>
          </p:cNvSpPr>
          <p:nvPr/>
        </p:nvSpPr>
        <p:spPr bwMode="auto">
          <a:xfrm>
            <a:off x="762000" y="1676400"/>
            <a:ext cx="2609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конструкции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ru-RU" altLang="ru-RU" smtClean="0"/>
              <a:t>Алгоритм Евклида:</a:t>
            </a: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24200"/>
            <a:ext cx="3175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298767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Алгоритмы простых программ разрабатывают, продумывая последовательность действий для решения некоторой задачи.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Для разработки алгоритмов более сложных программ целесообразно использовать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пошаговой детализации</a:t>
            </a: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 использованием данного метода разработку алгоритмов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выполняют поэтапно.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первом этапе описывают решение поставленной задачи, выделяя подзадачи и считая их решенными.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следующем - аналогично описывают решение подзадач, формулируя уже подзадачи следующего уровня. Процесс продолжают до тех пор, пока не дойдут до подзадач, алгоритмы решения которых очевидны.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1400" smtClean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1400" smtClean="0"/>
              <a:t>	При этом, описывая решение каждой задачи, желательно использовать не более одной-двух конструкций, таких как цикл или ветвление, чтобы четче представлять структуру программы.</a:t>
            </a: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проектирование.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выполнении физического проектирования осуществляют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привязку разрабатываемого программного обеспечения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имеющемуся набору технических и программных средств.</a:t>
            </a:r>
          </a:p>
        </p:txBody>
      </p:sp>
      <p:sp>
        <p:nvSpPr>
          <p:cNvPr id="57347" name="Заголовок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altLang="ru-RU" sz="3800" smtClean="0"/>
              <a:t>Физическое </a:t>
            </a:r>
            <a:br>
              <a:rPr lang="ru-RU" altLang="ru-RU" sz="3800" smtClean="0"/>
            </a:br>
            <a:r>
              <a:rPr lang="ru-RU" altLang="ru-RU" sz="3800" smtClean="0"/>
              <a:t>проектирование</a:t>
            </a:r>
          </a:p>
        </p:txBody>
      </p:sp>
      <p:grpSp>
        <p:nvGrpSpPr>
          <p:cNvPr id="57348" name="Группа 6"/>
          <p:cNvGrpSpPr>
            <a:grpSpLocks/>
          </p:cNvGrpSpPr>
          <p:nvPr/>
        </p:nvGrpSpPr>
        <p:grpSpPr bwMode="auto">
          <a:xfrm>
            <a:off x="5867400" y="152400"/>
            <a:ext cx="2971800" cy="2133600"/>
            <a:chOff x="5410200" y="2743200"/>
            <a:chExt cx="3048000" cy="249780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3" name="Соединительная линия уступом 18"/>
            <p:cNvCxnSpPr>
              <a:stCxn id="11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endCxn id="9" idx="3"/>
            </p:cNvCxnSpPr>
            <p:nvPr/>
          </p:nvCxnSpPr>
          <p:spPr>
            <a:xfrm rot="10800000">
              <a:off x="8026726" y="3419687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hape 15"/>
            <p:cNvCxnSpPr>
              <a:stCxn id="10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 стрелкой 17"/>
          <p:cNvCxnSpPr/>
          <p:nvPr/>
        </p:nvCxnSpPr>
        <p:spPr>
          <a:xfrm flipV="1">
            <a:off x="6019800" y="7620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программного кода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ru-RU" altLang="ru-RU" sz="2400" smtClean="0"/>
          </a:p>
          <a:p>
            <a:pPr algn="just"/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Разработанные алгоритмы реализуют, составляя по ним текст программы  с использованием конкретного языка программирования.</a:t>
            </a:r>
          </a:p>
          <a:p>
            <a:pPr algn="just"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собственно разработки создается код приложения в соответствии с техническим проектом. </a:t>
            </a:r>
          </a:p>
        </p:txBody>
      </p:sp>
      <p:grpSp>
        <p:nvGrpSpPr>
          <p:cNvPr id="58372" name="Группа 5"/>
          <p:cNvGrpSpPr>
            <a:grpSpLocks/>
          </p:cNvGrpSpPr>
          <p:nvPr/>
        </p:nvGrpSpPr>
        <p:grpSpPr bwMode="auto">
          <a:xfrm>
            <a:off x="6019800" y="152400"/>
            <a:ext cx="2971800" cy="2133600"/>
            <a:chOff x="5410200" y="2743200"/>
            <a:chExt cx="3048000" cy="24978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2" name="Соединительная линия уступом 18"/>
            <p:cNvCxnSpPr>
              <a:stCxn id="10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endCxn id="8" idx="3"/>
            </p:cNvCxnSpPr>
            <p:nvPr/>
          </p:nvCxnSpPr>
          <p:spPr>
            <a:xfrm rot="10800000">
              <a:off x="8026726" y="3419687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hape 14"/>
            <p:cNvCxnSpPr>
              <a:stCxn id="9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Прямая со стрелкой 16"/>
          <p:cNvCxnSpPr/>
          <p:nvPr/>
        </p:nvCxnSpPr>
        <p:spPr>
          <a:xfrm flipV="1">
            <a:off x="6248400" y="13716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</a:rPr>
              <a:t>	Современная методология разработки программного обеспечения предполагает разбиение проекта на этапы, на которых специалисты, играющие определенные роли в проекте, выполняют различные действия и производят составные части проекта.</a:t>
            </a:r>
            <a:r>
              <a:rPr lang="ru-RU" altLang="ru-RU" sz="2400" smtClean="0"/>
              <a:t> </a:t>
            </a: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Вначале осуществляют ввод программы в компьютер. Для ввода используют специальную программу -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текстовый редактор,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которого создают файл, содержащий текст программы.</a:t>
            </a: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05200"/>
            <a:ext cx="338137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550" y="3200400"/>
            <a:ext cx="4108450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4495800" y="3733800"/>
            <a:ext cx="2362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ru-RU" sz="3200" smtClean="0">
                <a:latin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</a:rPr>
              <a:t>Программа преобразующая программу, записанную на одном из языков высокого уровня, в программу на машинном языке  - </a:t>
            </a:r>
            <a:r>
              <a:rPr lang="ru-RU" altLang="ru-RU" sz="2400" b="1" smtClean="0">
                <a:latin typeface="Times New Roman" panose="02020603050405020304" pitchFamily="18" charset="0"/>
              </a:rPr>
              <a:t>транслятор</a:t>
            </a:r>
            <a:r>
              <a:rPr lang="ru-RU" altLang="ru-RU" sz="2400" smtClean="0">
                <a:latin typeface="Times New Roman" panose="02020603050405020304" pitchFamily="18" charset="0"/>
              </a:rPr>
              <a:t>.</a:t>
            </a:r>
          </a:p>
          <a:p>
            <a:endParaRPr lang="ru-RU" altLang="ru-RU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400" smtClean="0">
                <a:latin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</a:rPr>
              <a:t>Трансляторы реализуются в виде компиляторов или</a:t>
            </a:r>
            <a:r>
              <a:rPr lang="en-US" altLang="ru-RU" sz="2400" smtClean="0">
                <a:latin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</a:rPr>
              <a:t>интерпретаторов</a:t>
            </a:r>
            <a:r>
              <a:rPr lang="ru-RU" altLang="ru-RU" smtClean="0"/>
              <a:t>.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latin typeface="Times New Roman" panose="02020603050405020304" pitchFamily="18" charset="0"/>
              </a:rPr>
              <a:t>Интерпретатор</a:t>
            </a:r>
            <a:r>
              <a:rPr lang="ru-RU" altLang="ru-RU" sz="2400" smtClean="0">
                <a:latin typeface="Times New Roman" panose="02020603050405020304" pitchFamily="18" charset="0"/>
              </a:rPr>
              <a:t> (</a:t>
            </a:r>
            <a:r>
              <a:rPr lang="ru-RU" altLang="ru-RU" sz="2400" i="1" smtClean="0">
                <a:latin typeface="Times New Roman" panose="02020603050405020304" pitchFamily="18" charset="0"/>
              </a:rPr>
              <a:t>англ. interpreter — истолкователь, устный переводчик</a:t>
            </a:r>
            <a:r>
              <a:rPr lang="ru-RU" altLang="ru-RU" sz="2400" smtClean="0">
                <a:latin typeface="Times New Roman" panose="02020603050405020304" pitchFamily="18" charset="0"/>
              </a:rPr>
              <a:t>) переводит и выполняет программу строка за строкой.</a:t>
            </a:r>
          </a:p>
          <a:p>
            <a:pPr eaLnBrk="1" hangingPunct="1"/>
            <a:endParaRPr lang="ru-RU" altLang="ru-RU" sz="24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latin typeface="Times New Roman" panose="02020603050405020304" pitchFamily="18" charset="0"/>
              </a:rPr>
              <a:t>Компилятор</a:t>
            </a:r>
            <a:r>
              <a:rPr lang="ru-RU" altLang="ru-RU" sz="2400" smtClean="0">
                <a:latin typeface="Times New Roman" panose="02020603050405020304" pitchFamily="18" charset="0"/>
              </a:rPr>
              <a:t> (</a:t>
            </a:r>
            <a:r>
              <a:rPr lang="ru-RU" altLang="ru-RU" sz="2400" i="1" smtClean="0">
                <a:latin typeface="Times New Roman" panose="02020603050405020304" pitchFamily="18" charset="0"/>
              </a:rPr>
              <a:t>англ. compiler — составитель, собиратель</a:t>
            </a:r>
            <a:r>
              <a:rPr lang="ru-RU" altLang="ru-RU" sz="2400" smtClean="0">
                <a:latin typeface="Times New Roman" panose="02020603050405020304" pitchFamily="18" charset="0"/>
              </a:rPr>
              <a:t>) читает всю программу целиком, делает ее перевод и создает законченный вариант программы на машинном языке, который затем и выполняется.</a:t>
            </a:r>
            <a:endParaRPr lang="ru-RU" altLang="ru-RU" sz="2400" b="1" smtClean="0">
              <a:latin typeface="Times New Roman" panose="02020603050405020304" pitchFamily="18" charset="0"/>
            </a:endParaRPr>
          </a:p>
          <a:p>
            <a:pPr eaLnBrk="1" hangingPunct="1"/>
            <a:endParaRPr lang="ru-RU" altLang="ru-RU" sz="24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Запускаем компилятор.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процессе разбора и преобразования программы компилятор может обнаружить ошибки. Тогда он аварийно завершает работу, выдав программисту сообщения об ошибках компиляции.</a:t>
            </a:r>
          </a:p>
        </p:txBody>
      </p:sp>
      <p:pic>
        <p:nvPicPr>
          <p:cNvPr id="645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581400"/>
            <a:ext cx="365760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4800600" y="4800600"/>
            <a:ext cx="2362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После исправления ошибок процесс компиляции повторяют.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с точки зрения компилятора программа написана правильно, то он строит так называемый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объектный код.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55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657600"/>
            <a:ext cx="3276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>
            <a:off x="4191000" y="5334000"/>
            <a:ext cx="1219200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работы компоновщика получаем исполняемую программу</a:t>
            </a:r>
          </a:p>
        </p:txBody>
      </p:sp>
      <p:pic>
        <p:nvPicPr>
          <p:cNvPr id="665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438400"/>
            <a:ext cx="4067175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>
            <a:off x="6477000" y="5257800"/>
            <a:ext cx="762000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25663"/>
            <a:ext cx="8229600" cy="3741737"/>
          </a:xfrm>
        </p:spPr>
        <p:txBody>
          <a:bodyPr/>
          <a:lstStyle/>
          <a:p>
            <a:pPr algn="just" eaLnBrk="1" hangingPunct="1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этом этапе основным инструментом, обязательным к применению, является средство разработки приложений, система программирования: </a:t>
            </a:r>
          </a:p>
          <a:p>
            <a:pPr eaLnBrk="1" hangingPunct="1"/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 Jbuilder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 Delphi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 Developer Studio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 C++ Builder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Visual Basic, Microsoft Visual C++, C#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Visual Studio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Visual Studio .NE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55467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400" smtClean="0"/>
              <a:t>   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системы программирования обычно предоставляют пользователям мощные и удобные средства разработки программ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интегрированные среды разработки;</a:t>
            </a: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них входят: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компилятор или интерпретатор;</a:t>
            </a:r>
            <a:endParaRPr lang="en-US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создания и редактирования текстов программ;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библиотеки стандартных программ и функций;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отладочные программы, т.е. программы, помогающие находить и устранять ошибки в программе;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графические библиотеки; утилиты для работы с библиотеками;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встроенный ассемблер;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встроенная справочная служба и т.д.</a:t>
            </a:r>
          </a:p>
          <a:p>
            <a:pPr algn="just" eaLnBrk="1" hangingPunct="1">
              <a:lnSpc>
                <a:spcPct val="80000"/>
              </a:lnSpc>
            </a:pPr>
            <a:endParaRPr lang="ru-RU" altLang="ru-RU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</a:rPr>
              <a:t>Можно выделить следующие этапы: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Постановка и анализ задачи, определение требований</a:t>
            </a:r>
            <a:r>
              <a:rPr lang="en-US" altLang="ru-RU" sz="2400" smtClean="0">
                <a:latin typeface="Times New Roman" panose="02020603050405020304" pitchFamily="18" charset="0"/>
              </a:rPr>
              <a:t>;</a:t>
            </a:r>
            <a:r>
              <a:rPr lang="ru-RU" altLang="ru-RU" sz="2400" smtClean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Проектирование,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Разработка, написание кода</a:t>
            </a:r>
            <a:r>
              <a:rPr lang="en-US" altLang="ru-RU" sz="2400" smtClean="0">
                <a:latin typeface="Times New Roman" panose="02020603050405020304" pitchFamily="18" charset="0"/>
              </a:rPr>
              <a:t>;</a:t>
            </a:r>
            <a:endParaRPr lang="ru-RU" altLang="ru-RU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тестирование, отладка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</a:rPr>
              <a:t> и оценка качества</a:t>
            </a:r>
            <a:r>
              <a:rPr lang="en-US" altLang="ru-RU" sz="2400" smtClean="0">
                <a:latin typeface="Times New Roman" panose="02020603050405020304" pitchFamily="18" charset="0"/>
              </a:rPr>
              <a:t>;</a:t>
            </a:r>
            <a:endParaRPr lang="ru-RU" altLang="ru-RU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документирование.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</a:rPr>
              <a:t>внедрение и сопровождение.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разработки</a:t>
            </a:r>
          </a:p>
        </p:txBody>
      </p:sp>
      <p:cxnSp>
        <p:nvCxnSpPr>
          <p:cNvPr id="13" name="Прямая со стрелкой 12"/>
          <p:cNvCxnSpPr>
            <a:stCxn id="6" idx="2"/>
          </p:cNvCxnSpPr>
          <p:nvPr/>
        </p:nvCxnSpPr>
        <p:spPr>
          <a:xfrm rot="5400000">
            <a:off x="6815932" y="3147219"/>
            <a:ext cx="247650" cy="14287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6782594" y="3733006"/>
            <a:ext cx="304800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6782594" y="4266406"/>
            <a:ext cx="304800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0" idx="2"/>
          </p:cNvCxnSpPr>
          <p:nvPr/>
        </p:nvCxnSpPr>
        <p:spPr>
          <a:xfrm rot="5400000">
            <a:off x="6815932" y="4823619"/>
            <a:ext cx="247650" cy="14287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4" name="Группа 38"/>
          <p:cNvGrpSpPr>
            <a:grpSpLocks/>
          </p:cNvGrpSpPr>
          <p:nvPr/>
        </p:nvGrpSpPr>
        <p:grpSpPr bwMode="auto">
          <a:xfrm>
            <a:off x="5410200" y="2743200"/>
            <a:ext cx="3048000" cy="2497138"/>
            <a:chOff x="5410200" y="2743200"/>
            <a:chExt cx="3048000" cy="249780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867400" y="2743200"/>
              <a:ext cx="2160588" cy="2874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867400" y="3276741"/>
              <a:ext cx="2160588" cy="2874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400" y="3886503"/>
              <a:ext cx="2160588" cy="2874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400" y="4420044"/>
              <a:ext cx="2160588" cy="287414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400" y="4953586"/>
              <a:ext cx="2160588" cy="2874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9" name="Соединительная линия уступом 18"/>
            <p:cNvCxnSpPr>
              <a:stCxn id="10" idx="3"/>
            </p:cNvCxnSpPr>
            <p:nvPr/>
          </p:nvCxnSpPr>
          <p:spPr>
            <a:xfrm flipV="1">
              <a:off x="8027988" y="3429182"/>
              <a:ext cx="430212" cy="1133775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endCxn id="7" idx="3"/>
            </p:cNvCxnSpPr>
            <p:nvPr/>
          </p:nvCxnSpPr>
          <p:spPr>
            <a:xfrm rot="10800000">
              <a:off x="8027988" y="3421243"/>
              <a:ext cx="430212" cy="952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0800000">
              <a:off x="8001000" y="3962723"/>
              <a:ext cx="457200" cy="158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stCxn id="9" idx="1"/>
            </p:cNvCxnSpPr>
            <p:nvPr/>
          </p:nvCxnSpPr>
          <p:spPr>
            <a:xfrm rot="10800000">
              <a:off x="5410200" y="3429182"/>
              <a:ext cx="457200" cy="600234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5410200" y="3429182"/>
              <a:ext cx="457200" cy="158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Тестирование и оценка качества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</a:rPr>
              <a:t>При тестировании продукта проверяется его соответствие требованиям, и в зависимости от этих требований осуществляется определение методик тестирования, создание тестов и выбор соответствующих инструментов. </a:t>
            </a:r>
          </a:p>
        </p:txBody>
      </p:sp>
      <p:grpSp>
        <p:nvGrpSpPr>
          <p:cNvPr id="69636" name="Группа 5"/>
          <p:cNvGrpSpPr>
            <a:grpSpLocks/>
          </p:cNvGrpSpPr>
          <p:nvPr/>
        </p:nvGrpSpPr>
        <p:grpSpPr bwMode="auto">
          <a:xfrm>
            <a:off x="5562600" y="3886200"/>
            <a:ext cx="2971800" cy="2133600"/>
            <a:chOff x="5410200" y="2743200"/>
            <a:chExt cx="3048000" cy="24978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2" name="Соединительная линия уступом 18"/>
            <p:cNvCxnSpPr>
              <a:stCxn id="10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endCxn id="8" idx="3"/>
            </p:cNvCxnSpPr>
            <p:nvPr/>
          </p:nvCxnSpPr>
          <p:spPr>
            <a:xfrm rot="10800000">
              <a:off x="8026726" y="3419687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hape 14"/>
            <p:cNvCxnSpPr>
              <a:stCxn id="9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Прямая со стрелкой 16"/>
          <p:cNvCxnSpPr/>
          <p:nvPr/>
        </p:nvCxnSpPr>
        <p:spPr>
          <a:xfrm flipV="1">
            <a:off x="5638800" y="54102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Помимо ошибок, обнаруживаемых автоматически компилятором, компоновщиком или операционной системой, существует еще группа очень опасных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логических ошибок.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таких ошибок в программе приводит к выдаче неправильных результатов. Для их обнаружения параллельно с отладкой программы осуществляют ее тестирование.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Тестированием называют процесс выполнения программы при различных тестовых наборах данных с целью обнаружения ошибок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Процесс локализации и исправления ошибок получил название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отладки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программы. При отладке программы часто используют специальные программы-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отладчики, которые позволяют выполнить любой фрагмент программы.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27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886200"/>
            <a:ext cx="4481513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Документирование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ru-RU" altLang="ru-RU" sz="2400" smtClean="0">
                <a:latin typeface="Times New Roman" panose="02020603050405020304" pitchFamily="18" charset="0"/>
              </a:rPr>
              <a:t>В простейшем случае файл справочной системы можно создать с помощью Microsoft Word и утилит от Microsoft для создания help-файлов, включаемых в состав многих средств разработки, но при большом объеме работы нередко используются специализированные средства таких компаний, как Blue Sky Software, EC Software, JGsoft. </a:t>
            </a:r>
          </a:p>
        </p:txBody>
      </p:sp>
      <p:grpSp>
        <p:nvGrpSpPr>
          <p:cNvPr id="73732" name="Группа 6"/>
          <p:cNvGrpSpPr>
            <a:grpSpLocks/>
          </p:cNvGrpSpPr>
          <p:nvPr/>
        </p:nvGrpSpPr>
        <p:grpSpPr bwMode="auto">
          <a:xfrm>
            <a:off x="5791200" y="4191000"/>
            <a:ext cx="2971800" cy="2133600"/>
            <a:chOff x="5410200" y="2743200"/>
            <a:chExt cx="3048000" cy="249780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3" name="Соединительная линия уступом 18"/>
            <p:cNvCxnSpPr>
              <a:stCxn id="11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endCxn id="9" idx="3"/>
            </p:cNvCxnSpPr>
            <p:nvPr/>
          </p:nvCxnSpPr>
          <p:spPr>
            <a:xfrm rot="10800000">
              <a:off x="8026726" y="3419688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hape 15"/>
            <p:cNvCxnSpPr>
              <a:stCxn id="10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 стрелкой 17"/>
          <p:cNvCxnSpPr/>
          <p:nvPr/>
        </p:nvCxnSpPr>
        <p:spPr>
          <a:xfrm flipV="1">
            <a:off x="5791200" y="62484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/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назначение документации — позволить человеку, не являющемуся разработчиком программы, использовать ее и при необходимости модифицировать ее код.</a:t>
            </a:r>
          </a:p>
          <a:p>
            <a:pPr algn="just"/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Внедрение и сопровождение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/>
            <a:r>
              <a:rPr lang="ru-RU" altLang="ru-RU" sz="2400" smtClean="0">
                <a:latin typeface="Times New Roman" panose="02020603050405020304" pitchFamily="18" charset="0"/>
              </a:rPr>
              <a:t>Для создания дистрибутивных приложения также применяются специализированные средства, лидерами рынка которых являются компании InstallShield Software и Wise Solutions. </a:t>
            </a:r>
            <a:endParaRPr lang="en-US" altLang="ru-RU" sz="240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400" smtClean="0">
                <a:latin typeface="Times New Roman" panose="02020603050405020304" pitchFamily="18" charset="0"/>
              </a:rPr>
              <a:t>На этапе сопровождения продукта, как показывает практика, может понадобиться все, что было произведено при работе над проектом, и соответственно любой из инструментов.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61375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Постановка задачи, 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требований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</a:rPr>
              <a:t>Результатом обычно является документ, называемый в нашей стране техническим заданием (</a:t>
            </a:r>
            <a:r>
              <a:rPr lang="ru-RU" altLang="ru-RU" sz="2400" smtClean="0"/>
              <a:t>ГОСТ 19.201-78</a:t>
            </a:r>
            <a:r>
              <a:rPr lang="ru-RU" altLang="ru-RU" sz="2400" smtClean="0">
                <a:latin typeface="Times New Roman" panose="02020603050405020304" pitchFamily="18" charset="0"/>
              </a:rPr>
              <a:t>) и содержащий сведения о назначении продукта, набор требований к нему и описание границ проекта.</a:t>
            </a:r>
            <a:r>
              <a:rPr lang="ru-RU" altLang="ru-RU" smtClean="0"/>
              <a:t> 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71950"/>
            <a:ext cx="6323013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5" name="Группа 7"/>
          <p:cNvGrpSpPr>
            <a:grpSpLocks/>
          </p:cNvGrpSpPr>
          <p:nvPr/>
        </p:nvGrpSpPr>
        <p:grpSpPr bwMode="auto">
          <a:xfrm>
            <a:off x="5943600" y="152400"/>
            <a:ext cx="2971800" cy="2133600"/>
            <a:chOff x="5410200" y="2743200"/>
            <a:chExt cx="3048000" cy="249780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4" name="Соединительная линия уступом 18"/>
            <p:cNvCxnSpPr>
              <a:stCxn id="12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endCxn id="10" idx="3"/>
            </p:cNvCxnSpPr>
            <p:nvPr/>
          </p:nvCxnSpPr>
          <p:spPr>
            <a:xfrm rot="10800000">
              <a:off x="8026726" y="3419687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hape 16"/>
            <p:cNvCxnSpPr>
              <a:stCxn id="11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Прямая со стрелкой 6"/>
          <p:cNvCxnSpPr/>
          <p:nvPr/>
        </p:nvCxnSpPr>
        <p:spPr>
          <a:xfrm flipV="1">
            <a:off x="6019800" y="3048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задачи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анализа условия задачи выбирают математические абстракции,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адекватно, т.е. с требуемой точностью и полнотой,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представляющие исходные данные и результаты,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строят модель задачи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определяют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преобразования исходных данных в результат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(метод решения задачи).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ru-RU" altLang="ru-RU" sz="4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Принято различать логическое и физическое проектирование.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Логическое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не учитывает особенностей среды, в которой будет  выполняться программа (технические и программные средства компьютера).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выполнении 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проектирования все эти параметры должны 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учтены</a:t>
            </a:r>
            <a:r>
              <a:rPr lang="ru-RU" altLang="ru-RU" smtClean="0"/>
              <a:t>.</a:t>
            </a:r>
          </a:p>
        </p:txBody>
      </p:sp>
      <p:grpSp>
        <p:nvGrpSpPr>
          <p:cNvPr id="17412" name="Группа 6"/>
          <p:cNvGrpSpPr>
            <a:grpSpLocks/>
          </p:cNvGrpSpPr>
          <p:nvPr/>
        </p:nvGrpSpPr>
        <p:grpSpPr bwMode="auto">
          <a:xfrm>
            <a:off x="5943600" y="152400"/>
            <a:ext cx="2971800" cy="2133600"/>
            <a:chOff x="5410200" y="2743200"/>
            <a:chExt cx="3048000" cy="249780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867726" y="2743200"/>
              <a:ext cx="2159000" cy="2880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Постановка и анализ задачи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7726" y="3276585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Проектирование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726" y="3886167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Разработка и написание кода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867726" y="4419551"/>
              <a:ext cx="2159000" cy="288065"/>
            </a:xfrm>
            <a:prstGeom prst="rect">
              <a:avLst/>
            </a:prstGeom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Тестирование и отладка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867726" y="4952936"/>
              <a:ext cx="2159000" cy="288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rgbClr val="002060"/>
                  </a:solidFill>
                </a:rPr>
                <a:t>Документирование</a:t>
              </a:r>
            </a:p>
          </p:txBody>
        </p:sp>
        <p:cxnSp>
          <p:nvCxnSpPr>
            <p:cNvPr id="13" name="Соединительная линия уступом 18"/>
            <p:cNvCxnSpPr>
              <a:stCxn id="11" idx="3"/>
            </p:cNvCxnSpPr>
            <p:nvPr/>
          </p:nvCxnSpPr>
          <p:spPr>
            <a:xfrm flipV="1">
              <a:off x="8026726" y="3428980"/>
              <a:ext cx="431474" cy="1135532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endCxn id="9" idx="3"/>
            </p:cNvCxnSpPr>
            <p:nvPr/>
          </p:nvCxnSpPr>
          <p:spPr>
            <a:xfrm rot="10800000">
              <a:off x="8026726" y="3419687"/>
              <a:ext cx="431474" cy="1115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rot="10800000">
              <a:off x="8000675" y="3962364"/>
              <a:ext cx="457525" cy="185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hape 15"/>
            <p:cNvCxnSpPr>
              <a:stCxn id="10" idx="1"/>
            </p:cNvCxnSpPr>
            <p:nvPr/>
          </p:nvCxnSpPr>
          <p:spPr>
            <a:xfrm rot="10800000">
              <a:off x="5410200" y="3428980"/>
              <a:ext cx="457526" cy="602148"/>
            </a:xfrm>
            <a:prstGeom prst="bentConnector2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410200" y="3428980"/>
              <a:ext cx="457526" cy="185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 стрелкой 17"/>
          <p:cNvCxnSpPr/>
          <p:nvPr/>
        </p:nvCxnSpPr>
        <p:spPr>
          <a:xfrm flipV="1">
            <a:off x="6096000" y="762000"/>
            <a:ext cx="457200" cy="76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372</TotalTime>
  <Words>662</Words>
  <Application>Microsoft Office PowerPoint</Application>
  <PresentationFormat>Экран (4:3)</PresentationFormat>
  <Paragraphs>203</Paragraphs>
  <Slides>66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66</vt:i4>
      </vt:variant>
    </vt:vector>
  </HeadingPairs>
  <TitlesOfParts>
    <vt:vector size="73" baseType="lpstr">
      <vt:lpstr>Arial</vt:lpstr>
      <vt:lpstr>Tw Cen MT</vt:lpstr>
      <vt:lpstr>Wingdings</vt:lpstr>
      <vt:lpstr>Wingdings 2</vt:lpstr>
      <vt:lpstr>Calibri</vt:lpstr>
      <vt:lpstr>Times New Roman</vt:lpstr>
      <vt:lpstr>Обычная</vt:lpstr>
      <vt:lpstr>Языки и методы программирования</vt:lpstr>
      <vt:lpstr>Разработка программного обеспечения</vt:lpstr>
      <vt:lpstr>Презентация PowerPoint</vt:lpstr>
      <vt:lpstr>Презентация PowerPoint</vt:lpstr>
      <vt:lpstr>Презентация PowerPoint</vt:lpstr>
      <vt:lpstr>Этапы разработки</vt:lpstr>
      <vt:lpstr>Постановка задачи,  определение требований </vt:lpstr>
      <vt:lpstr>Анализ задачи  </vt:lpstr>
      <vt:lpstr>Проектирование</vt:lpstr>
      <vt:lpstr>Логическое проектирование</vt:lpstr>
      <vt:lpstr>Презентация PowerPoint</vt:lpstr>
      <vt:lpstr>Презентация PowerPoint</vt:lpstr>
      <vt:lpstr>Свойства алгоритма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записи алгоритма</vt:lpstr>
      <vt:lpstr>Презентация PowerPoint</vt:lpstr>
      <vt:lpstr>Блок-схема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Выбор:</vt:lpstr>
      <vt:lpstr>Цикл с пост условием (цикл-до)</vt:lpstr>
      <vt:lpstr>Цикл с заданным числом повторений</vt:lpstr>
      <vt:lpstr>Презентация PowerPoint</vt:lpstr>
      <vt:lpstr>Псевдокод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Физическое  проектирование</vt:lpstr>
      <vt:lpstr>Создание  программного кода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Тестирование и оценка качества </vt:lpstr>
      <vt:lpstr>Презентация PowerPoint</vt:lpstr>
      <vt:lpstr>Презентация PowerPoint</vt:lpstr>
      <vt:lpstr>Презентация PowerPoint</vt:lpstr>
      <vt:lpstr>Документирование </vt:lpstr>
      <vt:lpstr>Презентация PowerPoint</vt:lpstr>
      <vt:lpstr>Внедрение и сопровождение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Языки и методы программирования</dc:title>
  <cp:lastModifiedBy>admin</cp:lastModifiedBy>
  <cp:revision>77</cp:revision>
  <dcterms:modified xsi:type="dcterms:W3CDTF">2015-04-08T15:45:46Z</dcterms:modified>
</cp:coreProperties>
</file>