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7" r:id="rId3"/>
    <p:sldId id="290" r:id="rId4"/>
    <p:sldId id="291" r:id="rId5"/>
    <p:sldId id="292" r:id="rId6"/>
    <p:sldId id="273" r:id="rId7"/>
    <p:sldId id="259" r:id="rId8"/>
    <p:sldId id="274" r:id="rId9"/>
    <p:sldId id="275" r:id="rId10"/>
    <p:sldId id="276" r:id="rId11"/>
    <p:sldId id="287" r:id="rId12"/>
    <p:sldId id="277" r:id="rId13"/>
    <p:sldId id="279" r:id="rId14"/>
    <p:sldId id="293" r:id="rId15"/>
    <p:sldId id="280" r:id="rId16"/>
    <p:sldId id="289" r:id="rId17"/>
    <p:sldId id="265" r:id="rId18"/>
    <p:sldId id="281" r:id="rId19"/>
    <p:sldId id="282" r:id="rId20"/>
    <p:sldId id="283" r:id="rId21"/>
    <p:sldId id="284" r:id="rId22"/>
    <p:sldId id="285" r:id="rId23"/>
    <p:sldId id="286" r:id="rId24"/>
    <p:sldId id="272" r:id="rId25"/>
    <p:sldId id="288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9" autoAdjust="0"/>
  </p:normalViewPr>
  <p:slideViewPr>
    <p:cSldViewPr>
      <p:cViewPr varScale="1">
        <p:scale>
          <a:sx n="43" d="100"/>
          <a:sy n="43" d="100"/>
        </p:scale>
        <p:origin x="12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129027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29028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29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9030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1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2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9033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29034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35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36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37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38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39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904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2904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29042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29043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29044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0963465-F895-41B9-AA69-A59F7FC1EB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70677-1D56-44FA-8BAE-7B51C6C6BB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130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1AC53-6BD4-4652-B5DB-6DE02D703A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64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CA594-A70E-4B7B-B2D1-D276D9F200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338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BB788-5213-48CA-B6C9-1158A1CA40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29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BCEE2-D469-4231-9ABF-1A072F58FC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25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CDBB7-6606-4B26-9D36-5358C942CF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105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86EA9-29CD-43D0-B0F3-A17073C8CA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13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59CD0-4DB3-4C9D-B02A-BD63D7DF8A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54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30F0C-079C-48F1-B400-A15988C96F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703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08241-1BFA-45FC-A068-1993DFB192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896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2800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00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8005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2800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0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0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0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1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1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1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1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1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801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801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801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2801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2801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12712D9-32E9-40C9-AEAF-543A1020A83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-228600"/>
            <a:ext cx="7086600" cy="1905000"/>
          </a:xfrm>
        </p:spPr>
        <p:txBody>
          <a:bodyPr/>
          <a:lstStyle/>
          <a:p>
            <a:pPr algn="ctr"/>
            <a:r>
              <a:rPr lang="ru-RU" altLang="ru-RU">
                <a:solidFill>
                  <a:srgbClr val="FFFF00"/>
                </a:solidFill>
                <a:latin typeface="Times New Roman" panose="02020603050405020304" pitchFamily="18" charset="0"/>
              </a:rPr>
              <a:t>Одомашнивание животных</a:t>
            </a:r>
            <a:endParaRPr lang="ru-RU" altLang="ru-RU" b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4" name="Picture 4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76463"/>
            <a:ext cx="7391400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685800"/>
          </a:xfrm>
        </p:spPr>
        <p:txBody>
          <a:bodyPr/>
          <a:lstStyle/>
          <a:p>
            <a:r>
              <a:rPr lang="ru-RU" altLang="ru-RU" sz="2800">
                <a:solidFill>
                  <a:srgbClr val="FFFF00"/>
                </a:solidFill>
                <a:latin typeface="Times New Roman" panose="02020603050405020304" pitchFamily="18" charset="0"/>
              </a:rPr>
              <a:t>ТЕ, ЧТО ГУЛЯЮТ САМИ ПО СЕБЕ</a:t>
            </a:r>
            <a:br>
              <a:rPr lang="ru-RU" altLang="ru-RU" sz="280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ru-RU" sz="28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534400" cy="32766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7-12 тысяч лет назад рядом с человеком появилась </a:t>
            </a:r>
            <a:r>
              <a:rPr lang="ru-RU" altLang="ru-RU" sz="2400" b="1">
                <a:solidFill>
                  <a:srgbClr val="FFFF00"/>
                </a:solidFill>
                <a:latin typeface="Times New Roman" panose="02020603050405020304" pitchFamily="18" charset="0"/>
              </a:rPr>
              <a:t>кошка</a:t>
            </a:r>
            <a:r>
              <a:rPr lang="ru-RU" altLang="ru-RU" sz="2400">
                <a:latin typeface="Times New Roman" panose="02020603050405020304" pitchFamily="18" charset="0"/>
              </a:rPr>
              <a:t>. Кошки, поселившиеся рядом с жильем человека по своей воле, — исключение среди домашних животных. Принято считать единым предком домашней мурки североафриканскую и переднеазиатскую степную буланую кошку, одомашненную в Нубии около четырех тысяч лет назад. Отсюда домашняя кошка попала в Египет, в дальнейшем в Азии скрестившись с лесной бенгальской. В Европе пушистые пришельцы повстречались с местной, дикой лесной европейской кошкой. Итог скрещиваний — современное разнообразие пород и расцветок. </a:t>
            </a:r>
          </a:p>
        </p:txBody>
      </p:sp>
      <p:pic>
        <p:nvPicPr>
          <p:cNvPr id="33798" name="Picture 6" descr="SDC13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3886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x_155e7d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886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620000" cy="1981200"/>
          </a:xfrm>
        </p:spPr>
        <p:txBody>
          <a:bodyPr/>
          <a:lstStyle/>
          <a:p>
            <a:pPr algn="just"/>
            <a:r>
              <a:rPr lang="ru-RU" altLang="ru-RU" sz="2000">
                <a:latin typeface="Times New Roman" panose="02020603050405020304" pitchFamily="18" charset="0"/>
              </a:rPr>
              <a:t/>
            </a:r>
            <a:br>
              <a:rPr lang="ru-RU" altLang="ru-RU" sz="2000">
                <a:latin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</a:rPr>
              <a:t/>
            </a:r>
            <a:br>
              <a:rPr lang="ru-RU" altLang="ru-RU" sz="2000">
                <a:latin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</a:rPr>
              <a:t>В Египте кошки были на особом положении среди прочих обожествляемых животных. Их трупы бальзамировались и захоранивались в пышных гробницах на специальных кладбищах. </a:t>
            </a:r>
            <a:endParaRPr lang="ru-RU" altLang="ru-RU" sz="4000"/>
          </a:p>
        </p:txBody>
      </p:sp>
      <p:pic>
        <p:nvPicPr>
          <p:cNvPr id="45070" name="Picture 14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543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685800"/>
          </a:xfrm>
        </p:spPr>
        <p:txBody>
          <a:bodyPr/>
          <a:lstStyle/>
          <a:p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>ПОСТАВЩИКИ</a:t>
            </a:r>
            <a:b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> ЯИЦ И ПЕРЬЕВ</a:t>
            </a:r>
            <a:b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ru-RU" sz="2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971800"/>
            <a:ext cx="8991600" cy="3886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altLang="ru-RU" sz="2400">
                <a:solidFill>
                  <a:srgbClr val="FFFF00"/>
                </a:solidFill>
                <a:latin typeface="Times New Roman" panose="02020603050405020304" pitchFamily="18" charset="0"/>
              </a:rPr>
              <a:t>Гуси </a:t>
            </a:r>
            <a:r>
              <a:rPr lang="ru-RU" altLang="ru-RU" sz="2400">
                <a:latin typeface="Times New Roman" panose="02020603050405020304" pitchFamily="18" charset="0"/>
              </a:rPr>
              <a:t>были одомашнены первыми среди птиц: дикий серый вид — в Европе, нильский — в Северной Африке, сибирско-китайский — в Китае. Найдены рисунки нильского гуся, разводимого в Египте в 11 тысячелетии до н. э.</a:t>
            </a:r>
          </a:p>
          <a:p>
            <a:pPr algn="just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В историческое время гусей содержали практически во всех странах Европы, Азии и Северной Африки. В Древней Греции гуси были посвящены Афродите; в Риме же к ним стали весьма уважительно относиться после того, как, по преданию, в начале IV в. до н. э. чуткие птицы, подняв тревогу, помогли отбить нападение галлов.</a:t>
            </a:r>
          </a:p>
        </p:txBody>
      </p:sp>
      <p:pic>
        <p:nvPicPr>
          <p:cNvPr id="34821" name="Picture 5" descr="Goo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5562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350678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2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Семь тысяч лет назад в Месопотамии и Китае были одомашнены </a:t>
            </a:r>
            <a:r>
              <a:rPr lang="ru-RU" altLang="ru-RU" sz="2400" b="1" u="sng">
                <a:solidFill>
                  <a:srgbClr val="FFFF00"/>
                </a:solidFill>
                <a:latin typeface="Times New Roman" panose="02020603050405020304" pitchFamily="18" charset="0"/>
              </a:rPr>
              <a:t>утки,</a:t>
            </a:r>
            <a:r>
              <a:rPr lang="ru-RU" altLang="ru-RU" sz="2400">
                <a:latin typeface="Times New Roman" panose="02020603050405020304" pitchFamily="18" charset="0"/>
              </a:rPr>
              <a:t> потомки обычной кряквы.</a:t>
            </a:r>
            <a:endParaRPr lang="ru-RU" altLang="ru-RU" sz="2400" b="1">
              <a:latin typeface="Times New Roman" panose="02020603050405020304" pitchFamily="18" charset="0"/>
            </a:endParaRPr>
          </a:p>
        </p:txBody>
      </p:sp>
      <p:pic>
        <p:nvPicPr>
          <p:cNvPr id="36870" name="Picture 6" descr="7 Kb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886200"/>
            <a:ext cx="38100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2" name="Picture 8" descr="1-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altLang="ru-RU" b="1" u="sng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altLang="ru-RU" b="1" u="sng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altLang="ru-RU" b="1" u="sng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u="sng">
                <a:solidFill>
                  <a:srgbClr val="FFFF00"/>
                </a:solidFill>
                <a:latin typeface="Times New Roman" panose="02020603050405020304" pitchFamily="18" charset="0"/>
              </a:rPr>
              <a:t>Куры</a:t>
            </a:r>
            <a:r>
              <a:rPr lang="ru-RU" altLang="ru-RU">
                <a:latin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</a:rPr>
              <a:t>как домашняя птица впервые появились в Южной Азии. Диким их предком был банкивский петух. Кур разводили как для яиц и мяса, так и для поединков. Фемистокл, собираясь на войну с персами, включил в программу подготовки петушиные бои, чтобы солдаты, глядя на птиц, учились у них стойкости и отваге. От смелых задиристых птиц получили свое название народ галлов.</a:t>
            </a:r>
          </a:p>
          <a:p>
            <a:pPr>
              <a:lnSpc>
                <a:spcPct val="90000"/>
              </a:lnSpc>
            </a:pPr>
            <a:endParaRPr lang="ru-RU" altLang="ru-RU" sz="2000"/>
          </a:p>
        </p:txBody>
      </p:sp>
      <p:pic>
        <p:nvPicPr>
          <p:cNvPr id="96260" name="Picture 4" descr="foto_cock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3962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1" name="Picture 5" descr="images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810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5450" y="304800"/>
            <a:ext cx="6915150" cy="763588"/>
          </a:xfrm>
        </p:spPr>
        <p:txBody>
          <a:bodyPr/>
          <a:lstStyle/>
          <a:p>
            <a:endParaRPr lang="ru-RU" altLang="ru-RU" sz="28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743200"/>
            <a:ext cx="7543800" cy="4114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endParaRPr lang="ru-RU" altLang="ru-RU" sz="24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24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2400" b="1">
                <a:solidFill>
                  <a:srgbClr val="FFFF00"/>
                </a:solidFill>
                <a:latin typeface="Times New Roman" panose="02020603050405020304" pitchFamily="18" charset="0"/>
              </a:rPr>
              <a:t>Буйволы</a:t>
            </a:r>
            <a:r>
              <a:rPr lang="ru-RU" altLang="ru-RU" sz="2400">
                <a:latin typeface="Times New Roman" panose="02020603050405020304" pitchFamily="18" charset="0"/>
              </a:rPr>
              <a:t> — самые ценные домашние животные в странах Юго-Восточной Азии — были приручены 9 тысяч лет назад. Удивительно неприхотливые в еде, неутомимые в работе и невосприимчивые ко многим болезням, губительным для другого домашнего скота, с завоеваниями ислама они были завезены арабами в Переднюю Азию и Северную Африку, из Египта — в Восточную. Арабы привезли буйволов на Сицилию и в Северную Италию, а турки — на Балканы.</a:t>
            </a:r>
          </a:p>
        </p:txBody>
      </p:sp>
      <p:pic>
        <p:nvPicPr>
          <p:cNvPr id="37893" name="Picture 5" descr="zhivhum-pic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918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0"/>
            <a:ext cx="8763000" cy="3048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altLang="ru-RU" sz="2800">
                <a:latin typeface="Times New Roman" panose="02020603050405020304" pitchFamily="18" charset="0"/>
              </a:rPr>
              <a:t>8,5 тысяч лет назад была одомашнена </a:t>
            </a:r>
            <a:r>
              <a:rPr lang="ru-RU" altLang="ru-RU" sz="2800" b="1" u="sng">
                <a:solidFill>
                  <a:srgbClr val="FFFF00"/>
                </a:solidFill>
                <a:latin typeface="Times New Roman" panose="02020603050405020304" pitchFamily="18" charset="0"/>
              </a:rPr>
              <a:t>корова</a:t>
            </a:r>
            <a:r>
              <a:rPr lang="ru-RU" altLang="ru-RU" sz="2800">
                <a:latin typeface="Times New Roman" panose="02020603050405020304" pitchFamily="18" charset="0"/>
              </a:rPr>
              <a:t>. Произошло это, по разным версиям, на территории современной Турции, в Испании, Южной Азии... Ее дикий предок тур был истреблен еще в средневековье, а корова, распространившаяся по свету еще в античности, повсеместно и была возведена в ранг священного животного. </a:t>
            </a:r>
          </a:p>
        </p:txBody>
      </p:sp>
      <p:pic>
        <p:nvPicPr>
          <p:cNvPr id="48132" name="Picture 4" descr="foto_cow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15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620000" cy="1676400"/>
          </a:xfrm>
        </p:spPr>
        <p:txBody>
          <a:bodyPr/>
          <a:lstStyle/>
          <a:p>
            <a:pPr algn="ctr"/>
            <a:r>
              <a:rPr lang="ru-RU" altLang="ru-RU" sz="2400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40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ru-RU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1550" y="3711575"/>
            <a:ext cx="5099050" cy="2352675"/>
          </a:xfrm>
        </p:spPr>
        <p:txBody>
          <a:bodyPr/>
          <a:lstStyle/>
          <a:p>
            <a:pPr algn="just"/>
            <a:r>
              <a:rPr lang="ru-RU" altLang="ru-RU" sz="200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В Европе свиней пасли на своеобразных угодьях — в дубовых рощах. Эти парнокопытные любят лакомиться желудями, хотя способны переваривать едва ли не любую органическую пищу.</a:t>
            </a:r>
          </a:p>
        </p:txBody>
      </p:sp>
      <p:pic>
        <p:nvPicPr>
          <p:cNvPr id="22533" name="Picture 5" descr="images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2590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04800" y="304800"/>
            <a:ext cx="52578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ru-RU" altLang="ru-RU" sz="2000">
                <a:solidFill>
                  <a:srgbClr val="FFFFFF"/>
                </a:solidFill>
              </a:rPr>
              <a:t>  9000 лет назад в Китае и Юго-Восточной Азии были одомашнены </a:t>
            </a:r>
            <a:r>
              <a:rPr lang="ru-RU" altLang="ru-RU" sz="2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свиньи</a:t>
            </a:r>
            <a:r>
              <a:rPr lang="ru-RU" altLang="ru-RU" sz="20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ru-RU" altLang="ru-RU" sz="2000">
                <a:solidFill>
                  <a:srgbClr val="FFFFFF"/>
                </a:solidFill>
              </a:rPr>
              <a:t> разводившиеся ради мяса и шкур. Несколько позже их изображения появляются на фресках Древнего Египта. Свиньи тех времен похожи не на привычных нам хрюшек, а на нынешних кабанов: жилистые, подвижные, по современным меркам очень худые.</a:t>
            </a:r>
          </a:p>
        </p:txBody>
      </p:sp>
      <p:pic>
        <p:nvPicPr>
          <p:cNvPr id="22537" name="Picture 9" descr="images (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971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534988"/>
          </a:xfrm>
        </p:spPr>
        <p:txBody>
          <a:bodyPr/>
          <a:lstStyle/>
          <a:p>
            <a:pPr algn="ctr"/>
            <a:r>
              <a:rPr lang="ru-RU" altLang="ru-RU" sz="2400">
                <a:solidFill>
                  <a:srgbClr val="FFFF00"/>
                </a:solidFill>
                <a:latin typeface="Times New Roman" panose="02020603050405020304" pitchFamily="18" charset="0"/>
              </a:rPr>
              <a:t>СТУК КОПЫТ</a:t>
            </a:r>
            <a:br>
              <a:rPr lang="ru-RU" altLang="ru-RU" sz="240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ru-RU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257800" cy="6019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Первые очаги одомашнивания </a:t>
            </a:r>
            <a:r>
              <a:rPr lang="ru-RU" altLang="ru-RU" sz="2400" b="1">
                <a:solidFill>
                  <a:srgbClr val="FFFF00"/>
                </a:solidFill>
                <a:latin typeface="Times New Roman" panose="02020603050405020304" pitchFamily="18" charset="0"/>
              </a:rPr>
              <a:t>лошади</a:t>
            </a:r>
            <a:r>
              <a:rPr lang="ru-RU" altLang="ru-RU" sz="2400">
                <a:latin typeface="Times New Roman" panose="02020603050405020304" pitchFamily="18" charset="0"/>
              </a:rPr>
              <a:t> возникли за 4 тысячи лет до н. э. Предположительно было одомашнено два типа дикой лошади: мелкие, широколобые степные лошадки, отдаленно похожие на тарпанов (вымерших в средние века диких европейских лошадей), и более крупные лесные лошади, с узким лбом, длинной лицевой частью головы и тонкими конечностями. Домашние лошади долго сохраняли признаки диких предков. Первыми стали совершенствовать лошадей народы Древнего Востока. В VII-VI вв. до н. э. лучшими в мире считались несейские лошади Персидского царства. </a:t>
            </a:r>
          </a:p>
        </p:txBody>
      </p:sp>
      <p:pic>
        <p:nvPicPr>
          <p:cNvPr id="38917" name="Picture 5" descr="koni-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28575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838200"/>
            <a:ext cx="5029200" cy="5562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altLang="ru-RU" sz="2400">
                <a:latin typeface="Times New Roman" panose="02020603050405020304" pitchFamily="18" charset="0"/>
              </a:rPr>
              <a:t>Возникнув около пяти тысяч лет назад в Индии, </a:t>
            </a:r>
            <a:r>
              <a:rPr lang="ru-RU" altLang="ru-RU" sz="2400" b="1" u="sng">
                <a:solidFill>
                  <a:srgbClr val="FFFF00"/>
                </a:solidFill>
                <a:latin typeface="Times New Roman" panose="02020603050405020304" pitchFamily="18" charset="0"/>
              </a:rPr>
              <a:t>соколиная</a:t>
            </a:r>
            <a:r>
              <a:rPr lang="ru-RU" altLang="ru-RU" sz="2400" u="sng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</a:rPr>
              <a:t>охота быстро покорила мир, а расцвета "спорт царей" достиг в раннее средневековье. В Европе соколиная охота носила массовый характер: она была увлечением как феодалов, так и простолюдинов. Существовал специальный табель о рангах, предписывающий, кому и с какой птицей охотиться. В Англии воровство или убийство чужого сокола каралось смертной казнью.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457200"/>
          </a:xfrm>
        </p:spPr>
        <p:txBody>
          <a:bodyPr/>
          <a:lstStyle/>
          <a:p>
            <a:pPr algn="ctr"/>
            <a:r>
              <a:rPr lang="ru-RU" altLang="ru-RU" sz="2400">
                <a:solidFill>
                  <a:srgbClr val="FFFF00"/>
                </a:solidFill>
                <a:latin typeface="Times New Roman" panose="02020603050405020304" pitchFamily="18" charset="0"/>
              </a:rPr>
              <a:t>ОХОТНИЧЬИ И ПОЧТОВЫЕ УСЛУГИ</a:t>
            </a:r>
            <a:br>
              <a:rPr lang="ru-RU" altLang="ru-RU" sz="240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ru-RU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943" name="Picture 7" descr="Falcon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429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>
                <a:solidFill>
                  <a:srgbClr val="FFFF00"/>
                </a:solidFill>
                <a:latin typeface="Times New Roman" panose="02020603050405020304" pitchFamily="18" charset="0"/>
              </a:rPr>
              <a:t>План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3152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>1. Термин «Одомашнивание»</a:t>
            </a:r>
          </a:p>
          <a:p>
            <a:pPr algn="just">
              <a:buFontTx/>
              <a:buNone/>
            </a:pP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>2. Первый партнер человечества</a:t>
            </a:r>
          </a:p>
          <a:p>
            <a:pPr algn="just">
              <a:buFontTx/>
              <a:buNone/>
            </a:pP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>3. Питомцы пастырей</a:t>
            </a:r>
          </a:p>
          <a:p>
            <a:pPr algn="just">
              <a:buFontTx/>
              <a:buNone/>
            </a:pP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>4.  Те, что гуляют сами по себе</a:t>
            </a:r>
          </a:p>
          <a:p>
            <a:pPr algn="just">
              <a:buFontTx/>
              <a:buNone/>
            </a:pP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>5. Поставщики яиц и перьев</a:t>
            </a:r>
          </a:p>
          <a:p>
            <a:pPr algn="just">
              <a:buFontTx/>
              <a:buNone/>
            </a:pP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>6.  А много ли буйвол дает молока?</a:t>
            </a:r>
          </a:p>
          <a:p>
            <a:pPr algn="just">
              <a:buFontTx/>
              <a:buNone/>
            </a:pP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>7. Любители желудей</a:t>
            </a:r>
          </a:p>
          <a:p>
            <a:pPr algn="just">
              <a:buFontTx/>
              <a:buNone/>
            </a:pP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>8.  Стук копыт</a:t>
            </a:r>
          </a:p>
          <a:p>
            <a:pPr algn="just">
              <a:buFontTx/>
              <a:buNone/>
            </a:pP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>9. Охотничьи и почтовые услуги</a:t>
            </a:r>
          </a:p>
          <a:p>
            <a:pPr algn="just">
              <a:buFontTx/>
              <a:buNone/>
            </a:pP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>10. На дальнем севере</a:t>
            </a:r>
          </a:p>
          <a:p>
            <a:pPr algn="just">
              <a:buFontTx/>
              <a:buNone/>
            </a:pP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>11. Крылатые шестилапые</a:t>
            </a:r>
          </a:p>
          <a:p>
            <a:pPr algn="just">
              <a:buFontTx/>
              <a:buNone/>
            </a:pP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>12. Поедатели капусты</a:t>
            </a:r>
          </a:p>
          <a:p>
            <a:pPr algn="just">
              <a:buFontTx/>
              <a:buNone/>
            </a:pP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>13. Заключение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6019800" cy="43434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000">
                <a:latin typeface="Times New Roman" panose="02020603050405020304" pitchFamily="18" charset="0"/>
              </a:rPr>
              <a:t>Собственно</a:t>
            </a:r>
            <a:r>
              <a:rPr lang="ru-RU" altLang="ru-RU" sz="2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FFFF00"/>
                </a:solidFill>
                <a:latin typeface="Times New Roman" panose="02020603050405020304" pitchFamily="18" charset="0"/>
              </a:rPr>
              <a:t>голубей</a:t>
            </a:r>
            <a:r>
              <a:rPr lang="ru-RU" altLang="ru-RU" sz="2000">
                <a:latin typeface="Times New Roman" panose="02020603050405020304" pitchFamily="18" charset="0"/>
              </a:rPr>
              <a:t> человек одомашнил 6,5 тысяч лет назад (в Месопотамии). Голуби часто изображались на ассирийских барельефах. Во многих странах голуби были священными животными, посвященными богиням любви — Астарте, Афродите. В Древнем Риме в специальных помещениях-</a:t>
            </a:r>
            <a:r>
              <a:rPr lang="ru-RU" altLang="ru-RU" sz="2000" i="1">
                <a:latin typeface="Times New Roman" panose="02020603050405020304" pitchFamily="18" charset="0"/>
              </a:rPr>
              <a:t>колумбариях</a:t>
            </a:r>
            <a:r>
              <a:rPr lang="ru-RU" altLang="ru-RU" sz="2000">
                <a:latin typeface="Times New Roman" panose="02020603050405020304" pitchFamily="18" charset="0"/>
              </a:rPr>
              <a:t> голубей разводили на мясо. Плиний Старший писал, что его современники "помешаны на жаркое из голубей". Но главное предназначение голубя иное. Это единственная птица, которая верой и правдой служит воздушной почтой, благодаря своему умению находить путь к родным местам.</a:t>
            </a:r>
          </a:p>
        </p:txBody>
      </p:sp>
      <p:pic>
        <p:nvPicPr>
          <p:cNvPr id="40964" name="Picture 4" descr="5ebed6147df8183f6abc68f9b338ed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362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48611673_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541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685800"/>
          </a:xfrm>
        </p:spPr>
        <p:txBody>
          <a:bodyPr/>
          <a:lstStyle/>
          <a:p>
            <a:pPr algn="ctr"/>
            <a:r>
              <a:rPr lang="ru-RU" altLang="ru-RU" sz="3200">
                <a:solidFill>
                  <a:srgbClr val="FFFF00"/>
                </a:solidFill>
                <a:latin typeface="Times New Roman" panose="02020603050405020304" pitchFamily="18" charset="0"/>
              </a:rPr>
              <a:t>На дальнем севере</a:t>
            </a:r>
            <a:br>
              <a:rPr lang="ru-RU" altLang="ru-RU" sz="320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ru-RU" sz="32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001000" cy="31242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800">
                <a:latin typeface="Times New Roman" panose="02020603050405020304" pitchFamily="18" charset="0"/>
              </a:rPr>
              <a:t>Не остался без домашних животных и север. Две-три тысячи лет назад на Чукотке зародилось </a:t>
            </a:r>
            <a:r>
              <a:rPr lang="ru-RU" altLang="ru-RU" sz="2800" b="1">
                <a:solidFill>
                  <a:srgbClr val="FFFF00"/>
                </a:solidFill>
                <a:latin typeface="Times New Roman" panose="02020603050405020304" pitchFamily="18" charset="0"/>
              </a:rPr>
              <a:t>оленеводство</a:t>
            </a:r>
            <a:r>
              <a:rPr lang="ru-RU" altLang="ru-RU" sz="2800">
                <a:latin typeface="Times New Roman" panose="02020603050405020304" pitchFamily="18" charset="0"/>
              </a:rPr>
              <a:t>. В довольно бедном мире тундры олень стал настоящим спасением северных народов. Туша животного использовалась полностью, а не только мясо и шкура. В пищу шло все, вплоть до молодых рогов, сухожилий, костного мозга и личинок подкожного овода!</a:t>
            </a:r>
          </a:p>
        </p:txBody>
      </p:sp>
      <p:pic>
        <p:nvPicPr>
          <p:cNvPr id="41989" name="Picture 5" descr="images (1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7620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685800"/>
          </a:xfrm>
        </p:spPr>
        <p:txBody>
          <a:bodyPr/>
          <a:lstStyle/>
          <a:p>
            <a:pPr algn="ctr"/>
            <a:r>
              <a:rPr lang="ru-RU" altLang="ru-RU" sz="2400">
                <a:solidFill>
                  <a:srgbClr val="FFFF00"/>
                </a:solidFill>
                <a:latin typeface="Times New Roman" panose="02020603050405020304" pitchFamily="18" charset="0"/>
              </a:rPr>
              <a:t>КРЫЛАТЫЕ ШЕСТИЛАПЫЕ</a:t>
            </a:r>
            <a:r>
              <a:rPr lang="ru-RU" altLang="ru-RU" sz="2400" b="0">
                <a:latin typeface="Times New Roman" panose="02020603050405020304" pitchFamily="18" charset="0"/>
              </a:rPr>
              <a:t> </a:t>
            </a:r>
            <a:br>
              <a:rPr lang="ru-RU" altLang="ru-RU" sz="2400" b="0">
                <a:latin typeface="Times New Roman" panose="02020603050405020304" pitchFamily="18" charset="0"/>
              </a:rPr>
            </a:br>
            <a:endParaRPr lang="ru-RU" altLang="ru-RU" sz="2400" b="0">
              <a:latin typeface="Times New Roman" panose="02020603050405020304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14600"/>
            <a:ext cx="7162800" cy="2971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000">
                <a:latin typeface="Times New Roman" panose="02020603050405020304" pitchFamily="18" charset="0"/>
              </a:rPr>
              <a:t>Чуть позже — по разным оценкам, от 2300 до 5000 лет назад — люди начали одомашнивать </a:t>
            </a:r>
            <a:r>
              <a:rPr lang="ru-RU" altLang="ru-RU" sz="2000" b="1">
                <a:solidFill>
                  <a:srgbClr val="FFFF00"/>
                </a:solidFill>
                <a:latin typeface="Times New Roman" panose="02020603050405020304" pitchFamily="18" charset="0"/>
              </a:rPr>
              <a:t>пчел</a:t>
            </a:r>
            <a:r>
              <a:rPr lang="ru-RU" altLang="ru-RU" sz="2000">
                <a:latin typeface="Times New Roman" panose="02020603050405020304" pitchFamily="18" charset="0"/>
              </a:rPr>
              <a:t>. Самое древнее изображение пчелы нашли в Аранской пещере (Испания) — рисунку периода палеолита более 15 тысяч лет. Планомерное разведение пчел начали древние египтяне, причем в Египте пчеловодство было кочевым: ульи на плотах, по мере цветения медон осных растений в северных провинциях Египта, медленно двигались вниз по Нилу.</a:t>
            </a:r>
          </a:p>
        </p:txBody>
      </p:sp>
      <p:pic>
        <p:nvPicPr>
          <p:cNvPr id="43012" name="Picture 4" descr="5 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2667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0358f8096b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85800"/>
            <a:ext cx="27051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pchela-egip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0"/>
            <a:ext cx="670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533400"/>
          </a:xfrm>
        </p:spPr>
        <p:txBody>
          <a:bodyPr/>
          <a:lstStyle/>
          <a:p>
            <a:pPr algn="ctr"/>
            <a:r>
              <a:rPr lang="ru-RU" altLang="ru-RU" sz="2000">
                <a:solidFill>
                  <a:srgbClr val="FFFF00"/>
                </a:solidFill>
              </a:rPr>
              <a:t>ПОЕДАТЕЛИ КАПУСТЫ</a:t>
            </a:r>
            <a:br>
              <a:rPr lang="ru-RU" altLang="ru-RU" sz="2000">
                <a:solidFill>
                  <a:srgbClr val="FFFF00"/>
                </a:solidFill>
              </a:rPr>
            </a:br>
            <a:endParaRPr lang="ru-RU" altLang="ru-RU" sz="2000">
              <a:solidFill>
                <a:srgbClr val="FFFF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848600" cy="4038600"/>
          </a:xfrm>
        </p:spPr>
        <p:txBody>
          <a:bodyPr/>
          <a:lstStyle/>
          <a:p>
            <a:pPr algn="just"/>
            <a:r>
              <a:rPr lang="ru-RU" altLang="ru-RU" sz="2800" b="1">
                <a:solidFill>
                  <a:srgbClr val="FFFF00"/>
                </a:solidFill>
                <a:latin typeface="Times New Roman" panose="02020603050405020304" pitchFamily="18" charset="0"/>
              </a:rPr>
              <a:t>Кролика</a:t>
            </a:r>
            <a:r>
              <a:rPr lang="ru-RU" altLang="ru-RU" sz="2800">
                <a:latin typeface="Times New Roman" panose="02020603050405020304" pitchFamily="18" charset="0"/>
              </a:rPr>
              <a:t> начали одомашнивать еще в Древнем Риме — там зверьки содержались в особых загонах- </a:t>
            </a:r>
            <a:r>
              <a:rPr lang="ru-RU" altLang="ru-RU" sz="2800" i="1">
                <a:latin typeface="Times New Roman" panose="02020603050405020304" pitchFamily="18" charset="0"/>
              </a:rPr>
              <a:t>лепорариях. </a:t>
            </a:r>
            <a:r>
              <a:rPr lang="ru-RU" altLang="ru-RU" sz="2800">
                <a:latin typeface="Times New Roman" panose="02020603050405020304" pitchFamily="18" charset="0"/>
              </a:rPr>
              <a:t>Как всем известно, кролик — "это не только ценный мех". Римляне стали откармливать их на мясо (гурманы особенно любили кроличьи эмбрионы и новорожденных крольчат). Ценились кролики и в средневековой Европе — так, в Англии начала XIV в. кролик стоил не меньше поросенка. </a:t>
            </a:r>
          </a:p>
        </p:txBody>
      </p:sp>
      <p:pic>
        <p:nvPicPr>
          <p:cNvPr id="44039" name="Picture 7" descr="images (1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8" descr="images (1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2667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Picture 9" descr="загруженное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14400"/>
          </a:xfrm>
        </p:spPr>
        <p:txBody>
          <a:bodyPr/>
          <a:lstStyle/>
          <a:p>
            <a:pPr algn="ctr"/>
            <a:r>
              <a:rPr lang="ru-RU" altLang="ru-RU">
                <a:solidFill>
                  <a:srgbClr val="FFFF00"/>
                </a:solidFill>
                <a:latin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543800" cy="4800600"/>
          </a:xfrm>
        </p:spPr>
        <p:txBody>
          <a:bodyPr/>
          <a:lstStyle/>
          <a:p>
            <a:pPr algn="just"/>
            <a:r>
              <a:rPr lang="ru-RU" altLang="ru-RU">
                <a:latin typeface="Times New Roman" panose="02020603050405020304" pitchFamily="18" charset="0"/>
              </a:rPr>
              <a:t>Человечество развивалось бы иначе, если бы его путь не пересекся с дорогами братьев меньших. Сумели бы люди выжить и создать современную культуру без участия собак, коров, лошадей, овец? Даже отсутствие на Земле такого простого вида насекомых, как пчелы, сильно изменило бы образ жизни в средневековье.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362200"/>
            <a:ext cx="6096000" cy="1431925"/>
          </a:xfrm>
        </p:spPr>
        <p:txBody>
          <a:bodyPr/>
          <a:lstStyle/>
          <a:p>
            <a:pPr algn="ctr"/>
            <a:r>
              <a:rPr lang="ru-RU" altLang="ru-RU">
                <a:latin typeface="Times New Roman" panose="02020603050405020304" pitchFamily="18" charset="0"/>
              </a:rPr>
              <a:t>Спасибо за внимание!!!</a:t>
            </a:r>
          </a:p>
        </p:txBody>
      </p:sp>
      <p:pic>
        <p:nvPicPr>
          <p:cNvPr id="47108" name="Picture 4" descr="глупень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133600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images (1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76800"/>
            <a:ext cx="19907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images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903413"/>
            <a:ext cx="1838325" cy="18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 descr="images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28003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загруженно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57275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AutoShape 12" descr="9k="/>
          <p:cNvSpPr>
            <a:spLocks noChangeAspect="1" noChangeArrowheads="1"/>
          </p:cNvSpPr>
          <p:nvPr/>
        </p:nvSpPr>
        <p:spPr bwMode="auto">
          <a:xfrm>
            <a:off x="11904663" y="2581275"/>
            <a:ext cx="20955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7117" name="Picture 13" descr="golubi_med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200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8" name="Picture 14" descr="images (14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672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9" name="Picture 15" descr="загруженное (4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altLang="ru-RU" u="sng">
                <a:solidFill>
                  <a:srgbClr val="FFFF00"/>
                </a:solidFill>
              </a:rPr>
              <a:t>Одомашнивание</a:t>
            </a:r>
            <a:r>
              <a:rPr lang="ru-RU" altLang="ru-RU">
                <a:solidFill>
                  <a:srgbClr val="FFFF00"/>
                </a:solidFill>
              </a:rPr>
              <a:t> или иначе </a:t>
            </a:r>
            <a:r>
              <a:rPr lang="ru-RU" altLang="ru-RU" u="sng">
                <a:solidFill>
                  <a:srgbClr val="FFFF00"/>
                </a:solidFill>
              </a:rPr>
              <a:t>доместикация</a:t>
            </a:r>
            <a:r>
              <a:rPr lang="ru-RU" altLang="ru-RU">
                <a:solidFill>
                  <a:srgbClr val="FFFF00"/>
                </a:solidFill>
              </a:rPr>
              <a:t>- </a:t>
            </a:r>
            <a:r>
              <a:rPr lang="ru-RU" altLang="ru-RU" sz="2800">
                <a:solidFill>
                  <a:srgbClr val="FFFF00"/>
                </a:solidFill>
              </a:rPr>
              <a:t>это процесс изменения диких животных и растений, при котором на протяжение многих поколений они содержатся человеком генетически изолированными от их дикой формы и подтвергаются искуственному отбору</a:t>
            </a:r>
            <a:endParaRPr lang="ru-RU" altLang="ru-RU" sz="2800" u="sng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8001000" cy="3657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                                  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800"/>
              <a:t>   Не все виды животных  способны уживаться с человеком, только немногие смогли преодолеть страх перед людьми. Разные народы приручали множество самых неожиданных животных — антилоп, журавлей, страусов, питонов, и даже крокодилов. </a:t>
            </a:r>
          </a:p>
        </p:txBody>
      </p:sp>
      <p:pic>
        <p:nvPicPr>
          <p:cNvPr id="51204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8674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609600"/>
            <a:ext cx="5181600" cy="6019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                                               Первым спутником человека     стал </a:t>
            </a:r>
            <a:r>
              <a:rPr lang="ru-RU" altLang="ru-RU">
                <a:solidFill>
                  <a:srgbClr val="FFFF00"/>
                </a:solidFill>
              </a:rPr>
              <a:t>волк</a:t>
            </a:r>
            <a:r>
              <a:rPr lang="ru-RU" altLang="ru-RU"/>
              <a:t>, «прибившись» к нему в  каменном веке (10-15 тыс. лет назад). Генетики установили, что впервые волки были одомашнены человеком в Южной Азии. Так от прирученного волка произошла домашняя собака.</a:t>
            </a:r>
          </a:p>
        </p:txBody>
      </p:sp>
      <p:pic>
        <p:nvPicPr>
          <p:cNvPr id="52228" name="Picture 4" descr="волче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276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27188" y="304800"/>
            <a:ext cx="6913562" cy="1049338"/>
          </a:xfrm>
        </p:spPr>
        <p:txBody>
          <a:bodyPr/>
          <a:lstStyle/>
          <a:p>
            <a:pPr algn="ctr"/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6781800" cy="5486400"/>
          </a:xfrm>
        </p:spPr>
        <p:txBody>
          <a:bodyPr/>
          <a:lstStyle/>
          <a:p>
            <a:pPr algn="just"/>
            <a:r>
              <a:rPr lang="ru-RU" altLang="ru-RU" sz="2800"/>
              <a:t>Изучение ископаемых останков древних </a:t>
            </a:r>
            <a:r>
              <a:rPr lang="ru-RU" altLang="ru-RU" sz="2800">
                <a:solidFill>
                  <a:srgbClr val="FFFF00"/>
                </a:solidFill>
              </a:rPr>
              <a:t>собак</a:t>
            </a:r>
            <a:r>
              <a:rPr lang="ru-RU" altLang="ru-RU" sz="2800"/>
              <a:t> началось в 1862 г., когда в Швейцарии были найдены черепа периода неолита. Эта собака была названа "торфяной", и позже ее останки находили в Европе повсеместно, в том числе на Ладожском озере, а также в Египте. Торфяная собака внешне не менялась в течение всего каменного века, останки ее найдены даже в отложениях римской эпохи. </a:t>
            </a:r>
          </a:p>
        </p:txBody>
      </p:sp>
      <p:pic>
        <p:nvPicPr>
          <p:cNvPr id="30726" name="Picture 6" descr="загруженное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22145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905000"/>
          </a:xfrm>
        </p:spPr>
        <p:txBody>
          <a:bodyPr/>
          <a:lstStyle/>
          <a:p>
            <a:pPr algn="just"/>
            <a:r>
              <a:rPr lang="ru-RU" altLang="ru-RU" sz="2000">
                <a:latin typeface="Times New Roman" panose="02020603050405020304" pitchFamily="18" charset="0"/>
              </a:rPr>
              <a:t>Собаке, спасшей древнегреческий город Коринф, был поставлен памятник. А в засыпанных пеплом Помпеях был найден большой пес, прикрывавший собою тельце ребенка. Надпись на серебряном ошейнике гласила, что собака уже дважды спасла жизнь своего хозяина...</a:t>
            </a:r>
          </a:p>
        </p:txBody>
      </p:sp>
      <p:pic>
        <p:nvPicPr>
          <p:cNvPr id="16389" name="Picture 5" descr="чумазый с соба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3886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ANd9GcSuCRR3DqLTNUtjswOuIeLkYL4gCRVLHVHFd6YCXVxfY54LTPg&amp;t=1&amp;usg=__ohX-qeYWyPwY0IP0Kbx4O-I5gnk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3050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ct-prikk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33875"/>
            <a:ext cx="2878138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685800"/>
          </a:xfrm>
        </p:spPr>
        <p:txBody>
          <a:bodyPr/>
          <a:lstStyle/>
          <a:p>
            <a:pPr algn="ctr"/>
            <a:r>
              <a:rPr lang="ru-RU" altLang="ru-RU" sz="2400">
                <a:solidFill>
                  <a:srgbClr val="FFFF00"/>
                </a:solidFill>
                <a:latin typeface="Times New Roman" panose="02020603050405020304" pitchFamily="18" charset="0"/>
              </a:rPr>
              <a:t>ПИТОМЦЫ ПАСТЫРЕЙ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838200"/>
            <a:ext cx="6248400" cy="5257800"/>
          </a:xfrm>
        </p:spPr>
        <p:txBody>
          <a:bodyPr/>
          <a:lstStyle/>
          <a:p>
            <a:pPr algn="just"/>
            <a:r>
              <a:rPr lang="ru-RU" altLang="ru-RU" sz="2800">
                <a:latin typeface="Times New Roman" panose="02020603050405020304" pitchFamily="18" charset="0"/>
              </a:rPr>
              <a:t>Одомашнивание </a:t>
            </a:r>
            <a:r>
              <a:rPr lang="ru-RU" altLang="ru-RU" sz="2800">
                <a:solidFill>
                  <a:srgbClr val="FFFF00"/>
                </a:solidFill>
                <a:latin typeface="Times New Roman" panose="02020603050405020304" pitchFamily="18" charset="0"/>
              </a:rPr>
              <a:t>козы</a:t>
            </a:r>
            <a:r>
              <a:rPr lang="ru-RU" altLang="ru-RU" sz="2800">
                <a:latin typeface="Times New Roman" panose="02020603050405020304" pitchFamily="18" charset="0"/>
              </a:rPr>
              <a:t> произошло    9-12 тысяч лет назад на территории современного Ирана, Ирака, Палестины. Ее дикими предками были безоаровый и винторогий козлы. Козу уважали как кормилицу (по преданию, коза Амалфея вскормила младенца Зевса), а козья шкура относится к божественному одеянию Афины Паллады. </a:t>
            </a:r>
          </a:p>
        </p:txBody>
      </p:sp>
      <p:pic>
        <p:nvPicPr>
          <p:cNvPr id="31748" name="Picture 4" descr="12 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4384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52400"/>
            <a:ext cx="6477000" cy="6705600"/>
          </a:xfrm>
        </p:spPr>
        <p:txBody>
          <a:bodyPr/>
          <a:lstStyle/>
          <a:p>
            <a:pPr algn="just"/>
            <a:r>
              <a:rPr lang="ru-RU" altLang="ru-RU" sz="2800">
                <a:latin typeface="Times New Roman" panose="02020603050405020304" pitchFamily="18" charset="0"/>
              </a:rPr>
              <a:t>Примерно в это же время — 10-11 тысяч лет назад — на территории современного Ирана была одомашнена </a:t>
            </a:r>
            <a:r>
              <a:rPr lang="ru-RU" altLang="ru-RU" sz="2800" b="1" u="sng">
                <a:solidFill>
                  <a:srgbClr val="FFFF00"/>
                </a:solidFill>
                <a:latin typeface="Times New Roman" panose="02020603050405020304" pitchFamily="18" charset="0"/>
              </a:rPr>
              <a:t>овца</a:t>
            </a:r>
            <a:r>
              <a:rPr lang="ru-RU" altLang="ru-RU" sz="2800" u="sng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r>
              <a:rPr lang="ru-RU" altLang="ru-RU" sz="2800">
                <a:latin typeface="Times New Roman" panose="02020603050405020304" pitchFamily="18" charset="0"/>
              </a:rPr>
              <a:t> Оттуда домашние овцы — потомки диких баранов аргали и муфлонов — попали сначала в Персию, потом в Месопотамию. Уже в ХХ в. до нашей эры в Месопотамии были разнообразные породы овец, одна из которых — тонкорунная овца с рогами, закрученными спиралью — широко распространилась: овцы-мериносы потом стали гордостью Испании</a:t>
            </a:r>
            <a:r>
              <a:rPr lang="ru-RU" altLang="ru-RU" sz="2800"/>
              <a:t>.</a:t>
            </a:r>
          </a:p>
        </p:txBody>
      </p:sp>
      <p:pic>
        <p:nvPicPr>
          <p:cNvPr id="32772" name="Picture 4" descr="59 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72050"/>
            <a:ext cx="24384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0265876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362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1434</Words>
  <Application>Microsoft Office PowerPoint</Application>
  <PresentationFormat>Экран (4:3)</PresentationFormat>
  <Paragraphs>59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Tahoma</vt:lpstr>
      <vt:lpstr>Times New Roman</vt:lpstr>
      <vt:lpstr>Wingdings</vt:lpstr>
      <vt:lpstr>Сумерки</vt:lpstr>
      <vt:lpstr>Одомашнивание животных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Собаке, спасшей древнегреческий город Коринф, был поставлен памятник. А в засыпанных пеплом Помпеях был найден большой пес, прикрывавший собою тельце ребенка. Надпись на серебряном ошейнике гласила, что собака уже дважды спасла жизнь своего хозяина...</vt:lpstr>
      <vt:lpstr>ПИТОМЦЫ ПАСТЫРЕЙ</vt:lpstr>
      <vt:lpstr>Презентация PowerPoint</vt:lpstr>
      <vt:lpstr>ТЕ, ЧТО ГУЛЯЮТ САМИ ПО СЕБЕ </vt:lpstr>
      <vt:lpstr>  В Египте кошки были на особом положении среди прочих обожествляемых животных. Их трупы бальзамировались и захоранивались в пышных гробницах на специальных кладбищах. </vt:lpstr>
      <vt:lpstr>    ПОСТАВЩИКИ  ЯИЦ И ПЕРЬЕВ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СТУК КОПЫТ </vt:lpstr>
      <vt:lpstr>ОХОТНИЧЬИ И ПОЧТОВЫЕ УСЛУГИ </vt:lpstr>
      <vt:lpstr>Презентация PowerPoint</vt:lpstr>
      <vt:lpstr>На дальнем севере </vt:lpstr>
      <vt:lpstr>КРЫЛАТЫЕ ШЕСТИЛАПЫЕ  </vt:lpstr>
      <vt:lpstr>ПОЕДАТЕЛИ КАПУСТЫ </vt:lpstr>
      <vt:lpstr>Заключение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8</cp:revision>
  <cp:lastPrinted>1601-01-01T00:00:00Z</cp:lastPrinted>
  <dcterms:created xsi:type="dcterms:W3CDTF">1601-01-01T00:00:00Z</dcterms:created>
  <dcterms:modified xsi:type="dcterms:W3CDTF">2015-04-08T16:45:11Z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