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6666"/>
    <a:srgbClr val="0033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58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17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854CAF-6E60-40BE-96FD-6AFCBF1FE5D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4199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CCC5BC-AF0F-4EB1-AC4D-795F532E20A0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2111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BF79C-973E-4428-B29C-16B30A92A1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3692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C5185-516F-4333-87D6-8732A9CF9D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743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776A9-418A-4DEE-AB88-44065A233C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800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10BC0-2895-4732-AC86-6989965F47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067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685E9-E55E-41B5-BF21-B3D632CE44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037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956-6E92-4034-B4E9-E04F80D2B7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160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2148F-D36D-4D2A-951E-7D22CE3905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150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0664D-3797-4A38-9B55-4220BE86BB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334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57CE5-337B-447E-B380-5422278ABE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8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B6DF5-85D9-4438-BF2A-F99BE513F5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857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8C30F-E079-4DB5-B7CE-1DEE10D9887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720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9B14555-FF7B-4FDF-81B7-1AFE3B61FF8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424863" cy="5616575"/>
          </a:xfrm>
        </p:spPr>
        <p:txBody>
          <a:bodyPr anchor="ctr"/>
          <a:lstStyle/>
          <a:p>
            <a:pPr algn="l"/>
            <a:r>
              <a:rPr lang="ru-RU" altLang="ru-RU" sz="8000" b="1">
                <a:solidFill>
                  <a:schemeClr val="hlink"/>
                </a:solidFill>
              </a:rPr>
              <a:t>Сахароза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68313" y="5300663"/>
            <a:ext cx="3598862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chemeClr val="hlink"/>
                </a:solidFill>
              </a:rPr>
              <a:t>Работу выполнила ученица 11А класса средней школы №7 Коротаева Анна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31853040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549275"/>
            <a:ext cx="6119813" cy="556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324975" cy="6669088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800">
                <a:solidFill>
                  <a:schemeClr val="bg1"/>
                </a:solidFill>
              </a:rPr>
              <a:t>Сахароза </a:t>
            </a:r>
            <a:r>
              <a:rPr lang="ru-RU" altLang="ru-RU" sz="2800">
                <a:solidFill>
                  <a:schemeClr val="hlink"/>
                </a:solidFill>
              </a:rPr>
              <a:t>C</a:t>
            </a:r>
            <a:r>
              <a:rPr lang="ru-RU" altLang="ru-RU" sz="1800">
                <a:solidFill>
                  <a:schemeClr val="hlink"/>
                </a:solidFill>
              </a:rPr>
              <a:t>12</a:t>
            </a:r>
            <a:r>
              <a:rPr lang="ru-RU" altLang="ru-RU" sz="2800">
                <a:solidFill>
                  <a:schemeClr val="hlink"/>
                </a:solidFill>
              </a:rPr>
              <a:t>H</a:t>
            </a:r>
            <a:r>
              <a:rPr lang="ru-RU" altLang="ru-RU" sz="1600">
                <a:solidFill>
                  <a:schemeClr val="hlink"/>
                </a:solidFill>
              </a:rPr>
              <a:t>22</a:t>
            </a:r>
            <a:r>
              <a:rPr lang="ru-RU" altLang="ru-RU" sz="2800">
                <a:solidFill>
                  <a:schemeClr val="hlink"/>
                </a:solidFill>
              </a:rPr>
              <a:t>O</a:t>
            </a:r>
            <a:r>
              <a:rPr lang="ru-RU" altLang="ru-RU" sz="1800">
                <a:solidFill>
                  <a:schemeClr val="hlink"/>
                </a:solidFill>
              </a:rPr>
              <a:t>11</a:t>
            </a:r>
            <a:r>
              <a:rPr lang="ru-RU" altLang="ru-RU" sz="2800">
                <a:solidFill>
                  <a:schemeClr val="bg1"/>
                </a:solidFill>
              </a:rPr>
              <a:t>, или свекловичный сахар, тростниковый сахар, в быту просто сахар — дисахарид, состоящий из двух моносахаридов — α-глюкозы и β-фруктозы.</a:t>
            </a:r>
          </a:p>
          <a:p>
            <a:pPr>
              <a:buFontTx/>
              <a:buNone/>
            </a:pPr>
            <a:endParaRPr lang="ru-RU" altLang="ru-RU" sz="280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ru-RU" altLang="ru-RU" sz="2800">
                <a:solidFill>
                  <a:schemeClr val="bg1"/>
                </a:solidFill>
              </a:rPr>
              <a:t>Сахароза является весьма распространённым в природе дисахаридом, она встречается во многих фруктах, плодах и ягодах. Особенно велико содержание сахарозы в сахарной свёкле и сахарном тростнике, которые и используются для промышленного производства пищевого сахара.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article_image-image-arti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0713"/>
            <a:ext cx="8137525" cy="551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>
              <a:buFontTx/>
              <a:buNone/>
            </a:pPr>
            <a:endParaRPr lang="ru-RU" altLang="ru-RU" sz="280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altLang="ru-RU" sz="280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ru-RU" altLang="ru-RU" sz="2800">
                <a:solidFill>
                  <a:schemeClr val="bg1"/>
                </a:solidFill>
              </a:rPr>
              <a:t>Бесцветные моноклинные кристаллы. При застывании расплавленной сахарозы образуется аморфная прозрачная масса – карамель.</a:t>
            </a:r>
          </a:p>
        </p:txBody>
      </p:sp>
      <p:pic>
        <p:nvPicPr>
          <p:cNvPr id="5124" name="Picture 4" descr="sug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00438"/>
            <a:ext cx="3889375" cy="259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12048938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825" y="3500438"/>
            <a:ext cx="4321175" cy="259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solidFill>
                  <a:schemeClr val="bg1"/>
                </a:solidFill>
              </a:rPr>
              <a:t>Молекулярная масса 342,3 а.е.м.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solidFill>
                  <a:schemeClr val="bg1"/>
                </a:solidFill>
              </a:rPr>
              <a:t>Вкус сладковатый. Растворимость (грамм на 100 грамм): в воде 179 (0°C) и 487 (100°C), в этаноле 0,9 (20°C). Малорастворима в метаноле. Не растворима в диэтиловом эфире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solidFill>
                  <a:schemeClr val="bg1"/>
                </a:solidFill>
              </a:rPr>
              <a:t>Плотность 1,5879 г/см3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solidFill>
                  <a:schemeClr val="bg1"/>
                </a:solidFill>
              </a:rPr>
              <a:t>При охлаждении жидким воздухом, после освещения ярким светом кристаллы сахарозы фосфоресцируют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solidFill>
                  <a:schemeClr val="bg1"/>
                </a:solidFill>
              </a:rPr>
              <a:t>Не проявляет восстанавливающих свойств - не реагирует с реактивом Толленса и реактивом Фелинга.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solidFill>
                  <a:schemeClr val="bg1"/>
                </a:solidFill>
              </a:rPr>
              <a:t>Из числа изомеров сахарозы, имеющих молекулярную формулу С12Н22О11, можно выделить мальтозу и лактозу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 descr="пп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908050"/>
            <a:ext cx="8642350" cy="504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Sucrose_BallSti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76825" cy="414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Sucro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763" y="3213100"/>
            <a:ext cx="5329237" cy="364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noFill/>
          <a:ln/>
        </p:spPr>
        <p:txBody>
          <a:bodyPr/>
          <a:lstStyle/>
          <a:p>
            <a:r>
              <a:rPr lang="ru-RU" altLang="ru-RU" sz="2800">
                <a:solidFill>
                  <a:schemeClr val="bg1"/>
                </a:solidFill>
              </a:rPr>
              <a:t>Если прокипятить раствор сахарозы с несколькими каплями соляной или серной кислоты и нейтрализовать кислоту щелочью, а после этого нагреть раствор, то появляются молекулы с альдегидными группами, которые и восстанавливают гидроксид меди (II) до оксида меди (I). Эта реакция показывает, что сахароза при каталитическом действии кислоты подвергается гидролизу, в результате чего образуются глюкоза и фруктоза: </a:t>
            </a:r>
          </a:p>
          <a:p>
            <a:endParaRPr lang="ru-RU" altLang="ru-RU" sz="280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ru-RU" altLang="ru-RU" sz="2800">
                <a:solidFill>
                  <a:srgbClr val="FFFF00"/>
                </a:solidFill>
              </a:rPr>
              <a:t>С</a:t>
            </a:r>
            <a:r>
              <a:rPr lang="ru-RU" altLang="ru-RU" sz="1800">
                <a:solidFill>
                  <a:srgbClr val="FFFF00"/>
                </a:solidFill>
              </a:rPr>
              <a:t>12</a:t>
            </a:r>
            <a:r>
              <a:rPr lang="ru-RU" altLang="ru-RU" sz="2800">
                <a:solidFill>
                  <a:srgbClr val="FFFF00"/>
                </a:solidFill>
              </a:rPr>
              <a:t>Н</a:t>
            </a:r>
            <a:r>
              <a:rPr lang="ru-RU" altLang="ru-RU" sz="1800">
                <a:solidFill>
                  <a:srgbClr val="FFFF00"/>
                </a:solidFill>
              </a:rPr>
              <a:t>22</a:t>
            </a:r>
            <a:r>
              <a:rPr lang="ru-RU" altLang="ru-RU" sz="2800">
                <a:solidFill>
                  <a:srgbClr val="FFFF00"/>
                </a:solidFill>
              </a:rPr>
              <a:t>О</a:t>
            </a:r>
            <a:r>
              <a:rPr lang="ru-RU" altLang="ru-RU" sz="1800">
                <a:solidFill>
                  <a:srgbClr val="FFFF00"/>
                </a:solidFill>
              </a:rPr>
              <a:t>11</a:t>
            </a:r>
            <a:r>
              <a:rPr lang="ru-RU" altLang="ru-RU" sz="2800">
                <a:solidFill>
                  <a:srgbClr val="FFFF00"/>
                </a:solidFill>
              </a:rPr>
              <a:t> + Н</a:t>
            </a:r>
            <a:r>
              <a:rPr lang="ru-RU" altLang="ru-RU" sz="1800">
                <a:solidFill>
                  <a:srgbClr val="FFFF00"/>
                </a:solidFill>
              </a:rPr>
              <a:t>2</a:t>
            </a:r>
            <a:r>
              <a:rPr lang="ru-RU" altLang="ru-RU" sz="2800">
                <a:solidFill>
                  <a:srgbClr val="FFFF00"/>
                </a:solidFill>
              </a:rPr>
              <a:t>О → С</a:t>
            </a:r>
            <a:r>
              <a:rPr lang="ru-RU" altLang="ru-RU" sz="1800">
                <a:solidFill>
                  <a:srgbClr val="FFFF00"/>
                </a:solidFill>
              </a:rPr>
              <a:t>6</a:t>
            </a:r>
            <a:r>
              <a:rPr lang="ru-RU" altLang="ru-RU" sz="2800">
                <a:solidFill>
                  <a:srgbClr val="FFFF00"/>
                </a:solidFill>
              </a:rPr>
              <a:t>Н</a:t>
            </a:r>
            <a:r>
              <a:rPr lang="ru-RU" altLang="ru-RU" sz="1800">
                <a:solidFill>
                  <a:srgbClr val="FFFF00"/>
                </a:solidFill>
              </a:rPr>
              <a:t>12</a:t>
            </a:r>
            <a:r>
              <a:rPr lang="ru-RU" altLang="ru-RU" sz="2800">
                <a:solidFill>
                  <a:srgbClr val="FFFF00"/>
                </a:solidFill>
              </a:rPr>
              <a:t>O</a:t>
            </a:r>
            <a:r>
              <a:rPr lang="ru-RU" altLang="ru-RU" sz="1800">
                <a:solidFill>
                  <a:srgbClr val="FFFF00"/>
                </a:solidFill>
              </a:rPr>
              <a:t>6</a:t>
            </a:r>
            <a:r>
              <a:rPr lang="ru-RU" altLang="ru-RU" sz="2800">
                <a:solidFill>
                  <a:srgbClr val="FFFF00"/>
                </a:solidFill>
              </a:rPr>
              <a:t> + С</a:t>
            </a:r>
            <a:r>
              <a:rPr lang="ru-RU" altLang="ru-RU" sz="1800">
                <a:solidFill>
                  <a:srgbClr val="FFFF00"/>
                </a:solidFill>
              </a:rPr>
              <a:t>6</a:t>
            </a:r>
            <a:r>
              <a:rPr lang="ru-RU" altLang="ru-RU" sz="2800">
                <a:solidFill>
                  <a:srgbClr val="FFFF00"/>
                </a:solidFill>
              </a:rPr>
              <a:t>Н</a:t>
            </a:r>
            <a:r>
              <a:rPr lang="ru-RU" altLang="ru-RU" sz="1800">
                <a:solidFill>
                  <a:srgbClr val="FFFF00"/>
                </a:solidFill>
              </a:rPr>
              <a:t>12</a:t>
            </a:r>
            <a:r>
              <a:rPr lang="ru-RU" altLang="ru-RU" sz="2800">
                <a:solidFill>
                  <a:srgbClr val="FFFF00"/>
                </a:solidFill>
              </a:rPr>
              <a:t>O</a:t>
            </a:r>
            <a:r>
              <a:rPr lang="ru-RU" altLang="ru-RU" sz="1800">
                <a:solidFill>
                  <a:srgbClr val="FFFF00"/>
                </a:solidFill>
              </a:rPr>
              <a:t>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ru-RU" altLang="ru-RU">
                <a:solidFill>
                  <a:srgbClr val="FFFF00"/>
                </a:solidFill>
              </a:rPr>
              <a:t>Природные и антропогенные источники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chemeClr val="bg1"/>
                </a:solidFill>
              </a:rPr>
              <a:t>Содержится в сахарном тростнике, сахарной свекле (до 28% сухого вещества), соках растений и плодах (например, берёзы, клёна, дыни и моркови). Источник получения сахарозы - из свеклы или из тростника определяют по соотношению содержания стабильных изотопов углерода </a:t>
            </a:r>
            <a:r>
              <a:rPr lang="ru-RU" altLang="ru-RU" sz="1800">
                <a:solidFill>
                  <a:schemeClr val="bg1"/>
                </a:solidFill>
              </a:rPr>
              <a:t>12</a:t>
            </a:r>
            <a:r>
              <a:rPr lang="ru-RU" altLang="ru-RU" sz="2800">
                <a:solidFill>
                  <a:schemeClr val="bg1"/>
                </a:solidFill>
              </a:rPr>
              <a:t>C и </a:t>
            </a:r>
            <a:r>
              <a:rPr lang="ru-RU" altLang="ru-RU" sz="1800">
                <a:solidFill>
                  <a:schemeClr val="bg1"/>
                </a:solidFill>
              </a:rPr>
              <a:t>13</a:t>
            </a:r>
            <a:r>
              <a:rPr lang="ru-RU" altLang="ru-RU" sz="2800">
                <a:solidFill>
                  <a:schemeClr val="bg1"/>
                </a:solidFill>
              </a:rPr>
              <a:t>C. Сахарная свекла имеет C3-механизм усвоения углекислого газа (через фосфоглицериновую кислоту) и предпочтительно поглощает изотоп </a:t>
            </a:r>
            <a:r>
              <a:rPr lang="ru-RU" altLang="ru-RU" sz="1800">
                <a:solidFill>
                  <a:schemeClr val="bg1"/>
                </a:solidFill>
              </a:rPr>
              <a:t>12</a:t>
            </a:r>
            <a:r>
              <a:rPr lang="ru-RU" altLang="ru-RU" sz="2800">
                <a:solidFill>
                  <a:schemeClr val="bg1"/>
                </a:solidFill>
              </a:rPr>
              <a:t>C; сахарный тростник имеет C4-механизм поглощения углекислого газа (через щавелевоуксусную кислоту) и предпочтительно поглощает изотоп </a:t>
            </a:r>
            <a:r>
              <a:rPr lang="ru-RU" altLang="ru-RU" sz="1800">
                <a:solidFill>
                  <a:schemeClr val="bg1"/>
                </a:solidFill>
              </a:rPr>
              <a:t>13</a:t>
            </a:r>
            <a:r>
              <a:rPr lang="ru-RU" altLang="ru-RU" sz="2800">
                <a:solidFill>
                  <a:schemeClr val="bg1"/>
                </a:solidFill>
              </a:rPr>
              <a:t>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imiya4">
  <a:themeElements>
    <a:clrScheme name="Himiya4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Himiya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Himiya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miya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miya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miya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miya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miya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miya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miya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miya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miya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miya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miya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Himiya4</Template>
  <TotalTime>90</TotalTime>
  <Words>337</Words>
  <Application>Microsoft Office PowerPoint</Application>
  <PresentationFormat>Экран (4:3)</PresentationFormat>
  <Paragraphs>20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Arial</vt:lpstr>
      <vt:lpstr>Himiya4</vt:lpstr>
      <vt:lpstr>Сахароза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Организация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Сахароза</dc:title>
  <dc:creator>АНЮТА</dc:creator>
  <cp:lastModifiedBy>admin</cp:lastModifiedBy>
  <cp:revision>3</cp:revision>
  <dcterms:created xsi:type="dcterms:W3CDTF">2010-04-20T16:01:44Z</dcterms:created>
  <dcterms:modified xsi:type="dcterms:W3CDTF">2015-04-08T15:48:10Z</dcterms:modified>
</cp:coreProperties>
</file>