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5" r:id="rId3"/>
    <p:sldId id="276" r:id="rId4"/>
    <p:sldId id="277" r:id="rId5"/>
    <p:sldId id="280" r:id="rId6"/>
    <p:sldId id="281" r:id="rId7"/>
    <p:sldId id="257" r:id="rId8"/>
    <p:sldId id="278" r:id="rId9"/>
    <p:sldId id="258" r:id="rId10"/>
    <p:sldId id="259" r:id="rId11"/>
    <p:sldId id="260" r:id="rId12"/>
    <p:sldId id="261" r:id="rId13"/>
    <p:sldId id="262" r:id="rId14"/>
    <p:sldId id="264" r:id="rId15"/>
    <p:sldId id="263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9" r:id="rId25"/>
    <p:sldId id="273" r:id="rId26"/>
    <p:sldId id="274" r:id="rId27"/>
    <p:sldId id="282" r:id="rId28"/>
    <p:sldId id="283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333300"/>
    <a:srgbClr val="303AB8"/>
    <a:srgbClr val="C6C9F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6963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3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3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964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C49835D-D6EC-43F1-A53B-AC17A0EDEF7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EFF3B-37D1-4B10-835C-32F36C57D9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272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3AA37-2C27-4983-B8F0-228F700AB9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302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F9250520-8EF5-4A3D-99B8-853E590165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8818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38200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4FEEE178-6E9B-421F-9446-D4566DEDA3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7961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838200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94366D54-88C8-49ED-8E7F-3E033BCA9A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3579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F11F9E4C-D125-4403-9249-1149E1F05B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056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70F9F-F435-43BD-894E-082421FE0C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143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8D7AA-7463-430D-9E87-10D90C3A75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973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A61FF-8223-4D90-B732-D62B555CD8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153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92A97-552C-4CEA-AB91-2BEFD5EF43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40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36E38-8F98-47B9-9A75-8B472D518A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126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28489-0809-4B0F-B67C-FC500FD6A7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918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AD2E1-F04D-4E51-B26E-6239F99FEB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4494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C6A91-2F0B-4FDD-B91D-91607C9A17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322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68611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2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3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686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B226467-4E62-48AF-993F-E8556B28BAC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862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6862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epetitor.1c.ru/online/repldisp.asp?sid=2&amp;page=3010100P.htm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 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 sz="4000">
                <a:solidFill>
                  <a:srgbClr val="FF0066"/>
                </a:solidFill>
              </a:rPr>
              <a:t>Активная часть ОДС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755650" y="1341438"/>
            <a:ext cx="6911975" cy="2524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 мышцы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57200" y="244475"/>
            <a:ext cx="8385175" cy="1065213"/>
          </a:xfrm>
        </p:spPr>
        <p:txBody>
          <a:bodyPr/>
          <a:lstStyle/>
          <a:p>
            <a:r>
              <a:rPr lang="ru-RU" altLang="ru-RU" sz="4000"/>
              <a:t>Основные поверхностные мышцы </a:t>
            </a:r>
          </a:p>
        </p:txBody>
      </p:sp>
      <p:pic>
        <p:nvPicPr>
          <p:cNvPr id="6153" name="Picture 9" descr="м4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341438"/>
            <a:ext cx="2952750" cy="2398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4" name="Picture 10" descr="м5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1268413"/>
            <a:ext cx="2879725" cy="2471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5" name="Picture 11" descr="м6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3984625"/>
            <a:ext cx="3382962" cy="2540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6" name="Picture 12" descr="м7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3984625"/>
            <a:ext cx="3382963" cy="2613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457200" y="244475"/>
            <a:ext cx="8385175" cy="1065213"/>
          </a:xfrm>
        </p:spPr>
        <p:txBody>
          <a:bodyPr/>
          <a:lstStyle/>
          <a:p>
            <a:r>
              <a:rPr lang="ru-RU" altLang="ru-RU" sz="4000"/>
              <a:t>Основные поверхностные мышцы </a:t>
            </a:r>
          </a:p>
        </p:txBody>
      </p:sp>
      <p:pic>
        <p:nvPicPr>
          <p:cNvPr id="8200" name="Picture 8" descr="м8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908050"/>
            <a:ext cx="3384550" cy="283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1" name="Picture 9" descr="и9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908050"/>
            <a:ext cx="2914650" cy="2976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2" name="Picture 10" descr="м10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3860800"/>
            <a:ext cx="3241675" cy="2686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3" name="Picture 11" descr="м11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4076700"/>
            <a:ext cx="2916237" cy="2468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altLang="ru-RU"/>
              <a:t>Основные поверхностные мышцы </a:t>
            </a:r>
          </a:p>
        </p:txBody>
      </p:sp>
      <p:pic>
        <p:nvPicPr>
          <p:cNvPr id="10248" name="Picture 8" descr="м12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844675"/>
            <a:ext cx="2625725" cy="2232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9" name="Picture 9" descr="м14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1916113"/>
            <a:ext cx="2570163" cy="2305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50" name="Picture 10" descr="м17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4365625"/>
            <a:ext cx="2879725" cy="2232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51" name="Picture 11" descr="м18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4508500"/>
            <a:ext cx="2835275" cy="2089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Функция мышц зависит от мест их прикрепления </a:t>
            </a:r>
          </a:p>
        </p:txBody>
      </p:sp>
      <p:pic>
        <p:nvPicPr>
          <p:cNvPr id="12297" name="Picture 9" descr="а2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989138"/>
            <a:ext cx="2039937" cy="201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8" descr="а1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4365625"/>
            <a:ext cx="2039937" cy="201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301" name="Rectangle 13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4916488" y="1905000"/>
            <a:ext cx="3929062" cy="4191000"/>
          </a:xfrm>
        </p:spPr>
        <p:txBody>
          <a:bodyPr/>
          <a:lstStyle/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</p:txBody>
      </p:sp>
      <p:sp>
        <p:nvSpPr>
          <p:cNvPr id="12305" name="Oval 17"/>
          <p:cNvSpPr>
            <a:spLocks noChangeArrowheads="1"/>
          </p:cNvSpPr>
          <p:nvPr/>
        </p:nvSpPr>
        <p:spPr bwMode="auto">
          <a:xfrm>
            <a:off x="3924300" y="4365625"/>
            <a:ext cx="4392613" cy="1584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ru-RU" sz="3600"/>
              <a:t> </a:t>
            </a:r>
            <a:r>
              <a:rPr lang="ru-RU" altLang="ru-RU" sz="3600"/>
              <a:t>сгибание</a:t>
            </a:r>
            <a:endParaRPr lang="ru-RU" altLang="ru-RU"/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3779838" y="1989138"/>
            <a:ext cx="4248150" cy="16557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/>
              <a:t>разгибание</a:t>
            </a:r>
          </a:p>
          <a:p>
            <a:pPr algn="ctr"/>
            <a:endParaRPr lang="ru-RU" altLang="ru-RU" sz="3200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2484438" y="2997200"/>
            <a:ext cx="14398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2484438" y="5516563"/>
            <a:ext cx="15113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30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Rectangle 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0000"/>
                </a:solidFill>
              </a:rPr>
              <a:t>Функция мышц</a:t>
            </a:r>
            <a:r>
              <a:rPr lang="ru-RU" altLang="ru-RU"/>
              <a:t> </a:t>
            </a:r>
          </a:p>
        </p:txBody>
      </p:sp>
      <p:sp>
        <p:nvSpPr>
          <p:cNvPr id="17416" name="Rectangle 8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9063" cy="4191000"/>
          </a:xfrm>
        </p:spPr>
        <p:txBody>
          <a:bodyPr/>
          <a:lstStyle/>
          <a:p>
            <a:r>
              <a:rPr lang="ru-RU" altLang="ru-RU" sz="2800"/>
              <a:t>   </a:t>
            </a:r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</p:txBody>
      </p:sp>
      <p:pic>
        <p:nvPicPr>
          <p:cNvPr id="17412" name="Picture 4" descr="а3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67413" y="1484313"/>
            <a:ext cx="2276475" cy="2160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8" name="Picture 10" descr="а6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3798888"/>
            <a:ext cx="2403475" cy="21669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611188" y="1557338"/>
            <a:ext cx="4464050" cy="1800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>
                <a:solidFill>
                  <a:srgbClr val="303AB8"/>
                </a:solidFill>
              </a:rPr>
              <a:t>Отведение</a:t>
            </a:r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827088" y="3933825"/>
            <a:ext cx="4681537" cy="1943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>
                <a:solidFill>
                  <a:srgbClr val="303AB8"/>
                </a:solidFill>
              </a:rPr>
              <a:t>Вращение внутрь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V="1">
            <a:off x="4859338" y="2349500"/>
            <a:ext cx="172878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V="1">
            <a:off x="4787900" y="4724400"/>
            <a:ext cx="1944688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0000"/>
                </a:solidFill>
              </a:rPr>
              <a:t>Функция мышц зависит от мест их прикрепления</a:t>
            </a:r>
            <a:r>
              <a:rPr lang="ru-RU" altLang="ru-RU"/>
              <a:t> </a:t>
            </a:r>
          </a:p>
        </p:txBody>
      </p:sp>
      <p:pic>
        <p:nvPicPr>
          <p:cNvPr id="15368" name="Picture 8" descr="а5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916113"/>
            <a:ext cx="2733675" cy="1965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70" name="Picture 10" descr="а8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4079875"/>
            <a:ext cx="2881312" cy="2301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72" name="Rectangle 12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4916488" y="1905000"/>
            <a:ext cx="3929062" cy="4191000"/>
          </a:xfrm>
        </p:spPr>
        <p:txBody>
          <a:bodyPr/>
          <a:lstStyle/>
          <a:p>
            <a:r>
              <a:rPr lang="ru-RU" altLang="ru-RU" sz="2800"/>
              <a:t> </a:t>
            </a:r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  <a:p>
            <a:endParaRPr lang="ru-RU" altLang="ru-RU" sz="2800"/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3924300" y="1484313"/>
            <a:ext cx="4679950" cy="21605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>
                <a:solidFill>
                  <a:srgbClr val="303AB8"/>
                </a:solidFill>
              </a:rPr>
              <a:t>Приведение</a:t>
            </a:r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3779838" y="3933825"/>
            <a:ext cx="4824412" cy="2354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4000">
                <a:solidFill>
                  <a:srgbClr val="303AB8"/>
                </a:solidFill>
              </a:rPr>
              <a:t>Вращение наружу</a:t>
            </a: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2771775" y="2852738"/>
            <a:ext cx="136842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2916238" y="4292600"/>
            <a:ext cx="8636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7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0000"/>
                </a:solidFill>
              </a:rPr>
              <a:t>Работа мышц</a:t>
            </a:r>
          </a:p>
        </p:txBody>
      </p:sp>
      <p:sp>
        <p:nvSpPr>
          <p:cNvPr id="23557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9063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>
                <a:solidFill>
                  <a:srgbClr val="FF0000"/>
                </a:solidFill>
              </a:rPr>
              <a:t>У человека хорошо развиты мышцы, удерживающие тело в разогнутом (вертикальном) положении. При расслаблении этих мышц тело сгибается под действием силы тяжести </a:t>
            </a:r>
          </a:p>
        </p:txBody>
      </p:sp>
      <p:pic>
        <p:nvPicPr>
          <p:cNvPr id="23559" name="Picture 7" descr="в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484313"/>
            <a:ext cx="4321175" cy="4752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703263"/>
          </a:xfrm>
        </p:spPr>
        <p:txBody>
          <a:bodyPr/>
          <a:lstStyle/>
          <a:p>
            <a:pPr algn="r"/>
            <a:r>
              <a:rPr lang="ru-RU" altLang="ru-RU" sz="4000"/>
              <a:t>Работа мышц</a:t>
            </a:r>
          </a:p>
        </p:txBody>
      </p:sp>
      <p:pic>
        <p:nvPicPr>
          <p:cNvPr id="25606" name="Picture 6" descr="в3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836613"/>
            <a:ext cx="7272338" cy="5834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Соматические мышцы с особыми функциями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2800"/>
          </a:p>
          <a:p>
            <a:r>
              <a:rPr lang="ru-RU" altLang="ru-RU" sz="2800"/>
              <a:t>Некоторые соматические мышцы выполняют в организме функции, не связанные с движениями частей скелета. Эти мышцы имеют своеобразную форму, особое расположение и точки прикрепления. Однако по своему тканевому составу, микроскопическому строению, механизмам работы и способам регуляции они не отличаются от обычных скелетных мышц.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Мимические мышцы</a:t>
            </a:r>
          </a:p>
        </p:txBody>
      </p:sp>
      <p:sp>
        <p:nvSpPr>
          <p:cNvPr id="2867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9063" cy="4191000"/>
          </a:xfrm>
        </p:spPr>
        <p:txBody>
          <a:bodyPr/>
          <a:lstStyle/>
          <a:p>
            <a:r>
              <a:rPr lang="ru-RU" altLang="ru-RU" sz="3600"/>
              <a:t>Мимические мышцы прикреплены к коже лица. Они нужны для выражения эмоций и для речи</a:t>
            </a:r>
            <a:r>
              <a:rPr lang="ru-RU" altLang="ru-RU" sz="2800"/>
              <a:t>.</a:t>
            </a:r>
          </a:p>
        </p:txBody>
      </p:sp>
      <p:pic>
        <p:nvPicPr>
          <p:cNvPr id="28678" name="Picture 6" descr="с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412875"/>
            <a:ext cx="3959225" cy="4679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303AB8"/>
                </a:solidFill>
              </a:rPr>
              <a:t>Функционально мышцы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type="body" idx="1"/>
          </p:nvPr>
        </p:nvSpPr>
        <p:spPr>
          <a:solidFill>
            <a:schemeClr val="tx1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подразделяют на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произвольные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и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непроизвольные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Произвольные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мышцы состоят из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поперечнополосатой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мышечной ткани и сокращаются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воле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человека (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произвольно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). Это мышцы головы, туловища, конечностей, языка, гортани и др.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Непроизвольные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мышцы состоят из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гладкой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мышечной ткани и располагаются в стенках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внутренних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органов, кровеносных сосудов, в коже. Сокращения этих мышц </a:t>
            </a:r>
            <a:r>
              <a:rPr lang="ru-RU" alt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зависят</a:t>
            </a:r>
            <a:r>
              <a:rPr lang="ru-RU" alt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от воли человека (сокращение непроизвольное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Глазодвигательные мышцы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9063" cy="4191000"/>
          </a:xfrm>
        </p:spPr>
        <p:txBody>
          <a:bodyPr/>
          <a:lstStyle/>
          <a:p>
            <a:r>
              <a:rPr lang="ru-RU" altLang="ru-RU" sz="4000"/>
              <a:t>Глазодвигательные мышцы обеспечивают движения глазного яблока. </a:t>
            </a:r>
          </a:p>
        </p:txBody>
      </p:sp>
      <p:pic>
        <p:nvPicPr>
          <p:cNvPr id="30726" name="Picture 6" descr="с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484313"/>
            <a:ext cx="4103688" cy="4681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Мышцы головы</a:t>
            </a:r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9063" cy="4191000"/>
          </a:xfrm>
        </p:spPr>
        <p:txBody>
          <a:bodyPr/>
          <a:lstStyle/>
          <a:p>
            <a:r>
              <a:rPr lang="ru-RU" altLang="ru-RU"/>
              <a:t>Мышцы языка, гортани, глотки и начального отдела пищевода участвуют в глотании.</a:t>
            </a:r>
          </a:p>
          <a:p>
            <a:r>
              <a:rPr lang="ru-RU" altLang="ru-RU"/>
              <a:t>Мышцы языка и гортани нужны для речи.</a:t>
            </a:r>
          </a:p>
        </p:txBody>
      </p:sp>
      <p:pic>
        <p:nvPicPr>
          <p:cNvPr id="32774" name="Picture 6" descr="с3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4663" y="1484313"/>
            <a:ext cx="4391025" cy="48974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Диафрагма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9063" cy="4191000"/>
          </a:xfrm>
        </p:spPr>
        <p:txBody>
          <a:bodyPr/>
          <a:lstStyle/>
          <a:p>
            <a:r>
              <a:rPr lang="ru-RU" altLang="ru-RU"/>
              <a:t>разделяет грудную и брюшную полости. Вместе с межреберными мышцами она обеспечивает дыхание </a:t>
            </a:r>
          </a:p>
        </p:txBody>
      </p:sp>
      <p:pic>
        <p:nvPicPr>
          <p:cNvPr id="34822" name="Picture 6" descr="с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11725" y="1931988"/>
            <a:ext cx="3852863" cy="413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Мышцы тазового дна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1600200"/>
            <a:ext cx="4537075" cy="4997450"/>
          </a:xfrm>
        </p:spPr>
        <p:txBody>
          <a:bodyPr/>
          <a:lstStyle/>
          <a:p>
            <a:r>
              <a:rPr lang="ru-RU" altLang="ru-RU"/>
              <a:t>поддерживают органы таза. Круговые волокна этих мышц охватывают прямую кишку и мочеиспускательный канал, образуя замыкатели – сфинктеры </a:t>
            </a:r>
          </a:p>
        </p:txBody>
      </p:sp>
      <p:pic>
        <p:nvPicPr>
          <p:cNvPr id="36870" name="Picture 6" descr="с5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557338"/>
            <a:ext cx="3816350" cy="46085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6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0000"/>
                </a:solidFill>
              </a:rPr>
              <a:t>Мышцы</a:t>
            </a:r>
          </a:p>
        </p:txBody>
      </p:sp>
      <p:sp>
        <p:nvSpPr>
          <p:cNvPr id="460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, выполняющие одни и те же движения, называют</a:t>
            </a:r>
            <a:r>
              <a:rPr lang="ru-RU" altLang="ru-RU">
                <a:solidFill>
                  <a:srgbClr val="FF0000"/>
                </a:solidFill>
              </a:rPr>
              <a:t> </a:t>
            </a:r>
            <a:r>
              <a:rPr lang="ru-RU" altLang="ru-RU" b="1">
                <a:solidFill>
                  <a:srgbClr val="FF0000"/>
                </a:solidFill>
              </a:rPr>
              <a:t>синергистами</a:t>
            </a:r>
            <a:r>
              <a:rPr lang="ru-RU" altLang="ru-RU"/>
              <a:t>, а противоположное - </a:t>
            </a:r>
            <a:r>
              <a:rPr lang="ru-RU" altLang="ru-RU" b="1">
                <a:solidFill>
                  <a:srgbClr val="FF0000"/>
                </a:solidFill>
              </a:rPr>
              <a:t>антагонистами</a:t>
            </a:r>
            <a:r>
              <a:rPr lang="ru-RU" altLang="ru-RU"/>
              <a:t>. Например, в сгибании тела участвуют несколько мышц - все они синергисты, а антагонисты - плечевая мышца - сгибатель и трехглавая - разгибатель.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Работа мышц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196975"/>
            <a:ext cx="4284663" cy="5327650"/>
          </a:xfrm>
        </p:spPr>
        <p:txBody>
          <a:bodyPr/>
          <a:lstStyle/>
          <a:p>
            <a:r>
              <a:rPr lang="ru-RU" altLang="ru-RU" sz="2800"/>
              <a:t>Регуляция работы мышц-антагонистов</a:t>
            </a:r>
          </a:p>
          <a:p>
            <a:r>
              <a:rPr lang="ru-RU" altLang="ru-RU" sz="2800"/>
              <a:t>Возбуждение определенного участка коры больших полушарий (двигательный центр) ведет к сокращению мышцы, а торможение - к расслаблению</a:t>
            </a:r>
          </a:p>
        </p:txBody>
      </p:sp>
      <p:pic>
        <p:nvPicPr>
          <p:cNvPr id="38918" name="Picture 6" descr="п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1196975"/>
            <a:ext cx="4464050" cy="5327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1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Тонус мышц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/>
              <a:t>Мышцы в живом организме </a:t>
            </a:r>
            <a:r>
              <a:rPr lang="ru-RU" altLang="ru-RU" sz="2800" b="1"/>
              <a:t>никогда</a:t>
            </a:r>
            <a:r>
              <a:rPr lang="ru-RU" altLang="ru-RU" sz="2800"/>
              <a:t>, даже при покое, </a:t>
            </a:r>
            <a:r>
              <a:rPr lang="ru-RU" altLang="ru-RU" sz="2800" b="1"/>
              <a:t>не бывают полностью расслаблены</a:t>
            </a:r>
            <a:r>
              <a:rPr lang="ru-RU" altLang="ru-RU" sz="2800"/>
              <a:t>, они находятся в состоянии некоторого напряжения - </a:t>
            </a:r>
            <a:r>
              <a:rPr lang="ru-RU" altLang="ru-RU" sz="2800" b="1"/>
              <a:t>тонуса</a:t>
            </a:r>
            <a:r>
              <a:rPr lang="ru-RU" altLang="ru-RU" sz="2800"/>
              <a:t>. Мышечный тонус поддерживается </a:t>
            </a:r>
            <a:r>
              <a:rPr lang="ru-RU" altLang="ru-RU" sz="2800" b="1"/>
              <a:t>редкими</a:t>
            </a:r>
            <a:r>
              <a:rPr lang="ru-RU" altLang="ru-RU" sz="2800"/>
              <a:t> импульсами, поступающими в мышцы из центральной нервной системы. Благодаря мышечному тонусу поддерживается </a:t>
            </a:r>
            <a:r>
              <a:rPr lang="ru-RU" altLang="ru-RU" sz="2800" b="1"/>
              <a:t>устойчивость</a:t>
            </a:r>
            <a:r>
              <a:rPr lang="ru-RU" altLang="ru-RU" sz="2800"/>
              <a:t> и </a:t>
            </a:r>
            <a:r>
              <a:rPr lang="ru-RU" altLang="ru-RU" sz="2800" b="1"/>
              <a:t>положение</a:t>
            </a:r>
            <a:r>
              <a:rPr lang="ru-RU" altLang="ru-RU" sz="2800"/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91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Мышца не может производить работу </a:t>
            </a:r>
            <a:r>
              <a:rPr lang="ru-RU" altLang="ru-RU" b="1"/>
              <a:t>беспрерывно</a:t>
            </a:r>
            <a:r>
              <a:rPr lang="ru-RU" altLang="ru-RU"/>
              <a:t>. При </a:t>
            </a:r>
            <a:r>
              <a:rPr lang="ru-RU" altLang="ru-RU" b="1"/>
              <a:t>длительном</a:t>
            </a:r>
            <a:r>
              <a:rPr lang="ru-RU" altLang="ru-RU"/>
              <a:t> сокращении наступает постепенное </a:t>
            </a:r>
            <a:r>
              <a:rPr lang="ru-RU" altLang="ru-RU" b="1"/>
              <a:t>снижение</a:t>
            </a:r>
            <a:r>
              <a:rPr lang="ru-RU" altLang="ru-RU"/>
              <a:t> работоспособности мышц. Такое состояние носит название </a:t>
            </a:r>
            <a:r>
              <a:rPr lang="ru-RU" altLang="ru-RU" b="1"/>
              <a:t>мышечного утомления</a:t>
            </a:r>
            <a:r>
              <a:rPr lang="ru-RU" altLang="ru-RU"/>
              <a:t>; сокращения становятся более </a:t>
            </a:r>
            <a:r>
              <a:rPr lang="ru-RU" altLang="ru-RU" b="1"/>
              <a:t>замедленными</a:t>
            </a:r>
            <a:r>
              <a:rPr lang="ru-RU" altLang="ru-RU"/>
              <a:t>.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0180" name="WordArt 4"/>
          <p:cNvSpPr>
            <a:spLocks noChangeArrowheads="1" noChangeShapeType="1" noTextEdit="1"/>
          </p:cNvSpPr>
          <p:nvPr/>
        </p:nvSpPr>
        <p:spPr bwMode="auto">
          <a:xfrm>
            <a:off x="838200" y="1905000"/>
            <a:ext cx="8007350" cy="419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ru-RU" sz="3600" b="1" kern="10">
                <a:ln w="22225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Работа мышц.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sz="3600" b="1" kern="10">
                <a:ln w="22225">
                  <a:solidFill>
                    <a:srgbClr val="99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Comic Sans MS" panose="030F0702030302020204" pitchFamily="66" charset="0"/>
              </a:rPr>
              <a:t>Утомление.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0">
                <a:solidFill>
                  <a:srgbClr val="CC6600"/>
                </a:solidFill>
              </a:rPr>
              <a:t>Утомление</a:t>
            </a:r>
          </a:p>
        </p:txBody>
      </p:sp>
      <p:sp>
        <p:nvSpPr>
          <p:cNvPr id="563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kumimoji="1" lang="ru-RU" altLang="ru-RU" b="1" u="sng">
                <a:solidFill>
                  <a:srgbClr val="FF0000"/>
                </a:solidFill>
              </a:rPr>
              <a:t>Утомление</a:t>
            </a:r>
            <a:r>
              <a:rPr kumimoji="1" lang="ru-RU" altLang="ru-RU" b="1">
                <a:solidFill>
                  <a:srgbClr val="FF0000"/>
                </a:solidFill>
              </a:rPr>
              <a:t> - особое состояние, которое</a:t>
            </a:r>
            <a:r>
              <a:rPr kumimoji="1" lang="en-US" altLang="ru-RU" b="1">
                <a:solidFill>
                  <a:srgbClr val="FF0000"/>
                </a:solidFill>
              </a:rPr>
              <a:t> </a:t>
            </a:r>
            <a:r>
              <a:rPr kumimoji="1" lang="ru-RU" altLang="ru-RU" b="1">
                <a:solidFill>
                  <a:srgbClr val="FF0000"/>
                </a:solidFill>
              </a:rPr>
              <a:t>проявляется в ухудшении двигательных функций, координации движений,</a:t>
            </a:r>
            <a:r>
              <a:rPr kumimoji="1" lang="en-US" altLang="ru-RU" b="1">
                <a:solidFill>
                  <a:srgbClr val="FF0000"/>
                </a:solidFill>
              </a:rPr>
              <a:t> </a:t>
            </a:r>
            <a:r>
              <a:rPr kumimoji="1" lang="ru-RU" altLang="ru-RU" b="1">
                <a:solidFill>
                  <a:srgbClr val="FF0000"/>
                </a:solidFill>
              </a:rPr>
              <a:t>снижении</a:t>
            </a:r>
            <a:r>
              <a:rPr kumimoji="1" lang="en-US" altLang="ru-RU" b="1">
                <a:solidFill>
                  <a:srgbClr val="FF0000"/>
                </a:solidFill>
              </a:rPr>
              <a:t> </a:t>
            </a:r>
            <a:r>
              <a:rPr kumimoji="1" lang="ru-RU" altLang="ru-RU" b="1">
                <a:solidFill>
                  <a:srgbClr val="FF0000"/>
                </a:solidFill>
              </a:rPr>
              <a:t>работоспособности; носит </a:t>
            </a:r>
            <a:r>
              <a:rPr kumimoji="1" lang="ru-RU" altLang="ru-RU" b="1" u="sng">
                <a:solidFill>
                  <a:srgbClr val="FF0000"/>
                </a:solidFill>
              </a:rPr>
              <a:t>временный </a:t>
            </a:r>
            <a:r>
              <a:rPr kumimoji="1" lang="ru-RU" altLang="ru-RU" b="1">
                <a:solidFill>
                  <a:srgbClr val="FF0000"/>
                </a:solidFill>
              </a:rPr>
              <a:t>характер</a:t>
            </a:r>
            <a:r>
              <a:rPr kumimoji="1" lang="ru-RU" altLang="ru-RU" b="1">
                <a:solidFill>
                  <a:srgbClr val="CC6600"/>
                </a:solidFill>
              </a:rPr>
              <a:t>.</a:t>
            </a:r>
            <a:r>
              <a:rPr lang="ru-RU" altLang="ru-RU"/>
              <a:t> </a:t>
            </a:r>
            <a:endParaRPr lang="ru-RU" altLang="ru-RU" b="1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FF"/>
                </a:solidFill>
              </a:rPr>
              <a:t>Биологическое значение утомления:</a:t>
            </a:r>
          </a:p>
          <a:p>
            <a:pPr>
              <a:lnSpc>
                <a:spcPct val="90000"/>
              </a:lnSpc>
            </a:pPr>
            <a:r>
              <a:rPr lang="ru-RU" altLang="ru-RU" b="1">
                <a:solidFill>
                  <a:srgbClr val="0000FF"/>
                </a:solidFill>
              </a:rPr>
              <a:t>Это сигнал о том, что ресурсы организма начинают истощаться.</a:t>
            </a:r>
          </a:p>
          <a:p>
            <a:pPr>
              <a:lnSpc>
                <a:spcPct val="90000"/>
              </a:lnSpc>
            </a:pP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0000"/>
                </a:solidFill>
              </a:rPr>
              <a:t>скелетные мышцы</a:t>
            </a:r>
          </a:p>
        </p:txBody>
      </p:sp>
      <p:sp>
        <p:nvSpPr>
          <p:cNvPr id="430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Если скелетные мышцы проводят возбуждение с </a:t>
            </a:r>
            <a:r>
              <a:rPr lang="ru-RU" altLang="ru-RU" b="1"/>
              <a:t>большой</a:t>
            </a:r>
            <a:r>
              <a:rPr lang="ru-RU" altLang="ru-RU"/>
              <a:t> скоростью и сокращаются быстро, то сокращение </a:t>
            </a:r>
            <a:r>
              <a:rPr lang="ru-RU" altLang="ru-RU" b="1"/>
              <a:t>гладких</a:t>
            </a:r>
            <a:r>
              <a:rPr lang="ru-RU" altLang="ru-RU"/>
              <a:t> мышц осуществляется более </a:t>
            </a:r>
            <a:r>
              <a:rPr lang="ru-RU" altLang="ru-RU" b="1"/>
              <a:t>медленно</a:t>
            </a:r>
            <a:r>
              <a:rPr lang="ru-RU" altLang="ru-RU"/>
              <a:t> и возбуждение передается более медленно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0">
                <a:solidFill>
                  <a:schemeClr val="tx1"/>
                </a:solidFill>
              </a:rPr>
              <a:t>Работа мышц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 u="sng"/>
              <a:t>Работа</a:t>
            </a:r>
            <a:r>
              <a:rPr lang="ru-RU" altLang="ru-RU" sz="2800" b="1"/>
              <a:t> - это сокращение мышцы, при котором она может поднимать или перемещать какой-либо груз. (А=</a:t>
            </a:r>
            <a:r>
              <a:rPr lang="en-US" altLang="ru-RU" sz="2800" b="1"/>
              <a:t>m</a:t>
            </a:r>
            <a:r>
              <a:rPr lang="en-US" altLang="ru-RU" sz="2800" b="1">
                <a:cs typeface="Arial" panose="020B0604020202020204" pitchFamily="34" charset="0"/>
              </a:rPr>
              <a:t>•h•n)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/>
              <a:t>		</a:t>
            </a:r>
            <a:r>
              <a:rPr lang="ru-RU" altLang="ru-RU" sz="2800">
                <a:solidFill>
                  <a:srgbClr val="CC6600"/>
                </a:solidFill>
              </a:rPr>
              <a:t>	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CC6600"/>
                </a:solidFill>
              </a:rPr>
              <a:t> </a:t>
            </a:r>
            <a:r>
              <a:rPr lang="ru-RU" altLang="ru-RU" sz="2800" b="1">
                <a:solidFill>
                  <a:srgbClr val="0000FF"/>
                </a:solidFill>
              </a:rPr>
              <a:t>Вывод: </a:t>
            </a:r>
            <a:r>
              <a:rPr lang="ru-RU" altLang="ru-RU" sz="2800" b="1">
                <a:solidFill>
                  <a:srgbClr val="FF0000"/>
                </a:solidFill>
              </a:rPr>
              <a:t>Максимальная работоспособность мышц наблюдается при средней нагрузке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altLang="ru-RU" sz="4000">
                <a:solidFill>
                  <a:srgbClr val="FF0000"/>
                </a:solidFill>
              </a:rPr>
              <a:t>Активный отдых</a:t>
            </a:r>
            <a:r>
              <a:rPr kumimoji="1" lang="ru-RU" alt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- лучшее средство</a:t>
            </a:r>
            <a:br>
              <a:rPr kumimoji="1" lang="ru-RU" alt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kumimoji="1" lang="ru-RU" alt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для снижения </a:t>
            </a:r>
            <a:r>
              <a:rPr kumimoji="1" lang="ru-RU" altLang="ru-RU" sz="4000">
                <a:solidFill>
                  <a:srgbClr val="FF0000"/>
                </a:solidFill>
              </a:rPr>
              <a:t>утомления</a:t>
            </a:r>
            <a:br>
              <a:rPr kumimoji="1" lang="ru-RU" altLang="ru-RU" sz="4000">
                <a:solidFill>
                  <a:srgbClr val="FF0000"/>
                </a:solidFill>
              </a:rPr>
            </a:br>
            <a:endParaRPr kumimoji="1" lang="ru-RU" altLang="ru-RU" sz="4000">
              <a:solidFill>
                <a:srgbClr val="FF0000"/>
              </a:solidFill>
            </a:endParaRPr>
          </a:p>
        </p:txBody>
      </p:sp>
      <p:pic>
        <p:nvPicPr>
          <p:cNvPr id="58372" name="Picture 4" descr="PE02043_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28713" y="2398713"/>
            <a:ext cx="3011487" cy="3670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8374" name="Picture 6" descr="PE01981_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538" y="2128838"/>
            <a:ext cx="3921125" cy="40370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kumimoji="1" lang="ru-RU" altLang="ru-RU" sz="4000" b="0">
                <a:solidFill>
                  <a:srgbClr val="C41402"/>
                </a:solidFill>
              </a:rPr>
              <a:t>Гиподинамия</a:t>
            </a:r>
            <a:r>
              <a:rPr kumimoji="1" lang="ru-RU" altLang="ru-RU" sz="4000" b="0">
                <a:solidFill>
                  <a:schemeClr val="tx1"/>
                </a:solidFill>
              </a:rPr>
              <a:t> неблагоприятно </a:t>
            </a:r>
            <a:br>
              <a:rPr kumimoji="1" lang="ru-RU" altLang="ru-RU" sz="4000" b="0">
                <a:solidFill>
                  <a:schemeClr val="tx1"/>
                </a:solidFill>
              </a:rPr>
            </a:br>
            <a:r>
              <a:rPr kumimoji="1" lang="ru-RU" altLang="ru-RU" sz="4000" b="0">
                <a:solidFill>
                  <a:schemeClr val="tx1"/>
                </a:solidFill>
              </a:rPr>
              <a:t>отражается на здоровье людей</a:t>
            </a:r>
          </a:p>
        </p:txBody>
      </p:sp>
      <p:pic>
        <p:nvPicPr>
          <p:cNvPr id="61444" name="Picture 4" descr="HH01669_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557338"/>
            <a:ext cx="2506662" cy="21859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46" name="Picture 6" descr="AN022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60800" y="3265488"/>
            <a:ext cx="1260475" cy="1266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48" name="Picture 8" descr="BD07153_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4005263"/>
            <a:ext cx="2663825" cy="2519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50" name="Picture 10" descr="BD07175_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5600" y="4437063"/>
            <a:ext cx="2881313" cy="201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52" name="Picture 12" descr="BD0551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628775"/>
            <a:ext cx="2822575" cy="259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88900"/>
          </a:xfrm>
        </p:spPr>
        <p:txBody>
          <a:bodyPr/>
          <a:lstStyle/>
          <a:p>
            <a:endParaRPr lang="ru-RU" altLang="ru-RU" sz="4000"/>
          </a:p>
        </p:txBody>
      </p:sp>
      <p:sp>
        <p:nvSpPr>
          <p:cNvPr id="665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692150"/>
            <a:ext cx="8656637" cy="519906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66564" name="WordArt 4"/>
          <p:cNvSpPr>
            <a:spLocks noChangeArrowheads="1" noChangeShapeType="1" noTextEdit="1"/>
          </p:cNvSpPr>
          <p:nvPr/>
        </p:nvSpPr>
        <p:spPr bwMode="auto">
          <a:xfrm>
            <a:off x="2555875" y="2205038"/>
            <a:ext cx="2663825" cy="3600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конец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703263"/>
          </a:xfrm>
        </p:spPr>
        <p:txBody>
          <a:bodyPr/>
          <a:lstStyle/>
          <a:p>
            <a:r>
              <a:rPr lang="ru-RU" altLang="ru-RU" sz="4000">
                <a:solidFill>
                  <a:srgbClr val="FF0000"/>
                </a:solidFill>
              </a:rPr>
              <a:t>состав мышцы</a:t>
            </a:r>
            <a:r>
              <a:rPr lang="ru-RU" altLang="ru-RU" sz="4000"/>
              <a:t> </a:t>
            </a:r>
          </a:p>
        </p:txBody>
      </p:sp>
      <p:sp>
        <p:nvSpPr>
          <p:cNvPr id="4403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79388" y="981075"/>
            <a:ext cx="4968875" cy="5876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входят мышечные </a:t>
            </a:r>
            <a:r>
              <a:rPr lang="ru-RU" altLang="ru-RU" sz="2400" b="1">
                <a:solidFill>
                  <a:srgbClr val="FF0066"/>
                </a:solidFill>
              </a:rPr>
              <a:t>волокна</a:t>
            </a:r>
            <a:r>
              <a:rPr lang="ru-RU" altLang="ru-RU" sz="2400">
                <a:solidFill>
                  <a:srgbClr val="FF0066"/>
                </a:solidFill>
              </a:rPr>
              <a:t>,</a:t>
            </a:r>
            <a:r>
              <a:rPr lang="ru-RU" altLang="ru-RU" sz="2400"/>
              <a:t> которые располагаются обычно </a:t>
            </a:r>
            <a:r>
              <a:rPr lang="ru-RU" altLang="ru-RU" sz="2400" b="1"/>
              <a:t>параллельно</a:t>
            </a:r>
            <a:r>
              <a:rPr lang="ru-RU" altLang="ru-RU" sz="2400"/>
              <a:t> друг другу и объединяются в </a:t>
            </a:r>
            <a:r>
              <a:rPr lang="ru-RU" altLang="ru-RU" sz="2400">
                <a:solidFill>
                  <a:srgbClr val="FF0066"/>
                </a:solidFill>
                <a:hlinkClick r:id="rId2"/>
              </a:rPr>
              <a:t>пучки</a:t>
            </a:r>
            <a:r>
              <a:rPr lang="ru-RU" altLang="ru-RU" sz="2400">
                <a:solidFill>
                  <a:srgbClr val="FF0066"/>
                </a:solidFill>
              </a:rPr>
              <a:t>.</a:t>
            </a:r>
            <a:r>
              <a:rPr lang="ru-RU" altLang="ru-RU" sz="2400"/>
              <a:t> Отдельные мышечные пучки и вся мышца имеют тонкую соединительнотканную </a:t>
            </a:r>
            <a:r>
              <a:rPr lang="ru-RU" altLang="ru-RU" sz="2400" b="1"/>
              <a:t>оболочку</a:t>
            </a:r>
            <a:r>
              <a:rPr lang="ru-RU" altLang="ru-RU" sz="2400"/>
              <a:t>, а группы мышц или отдельные мышцы покрыты более плотной оболочкой - </a:t>
            </a:r>
            <a:r>
              <a:rPr lang="ru-RU" altLang="ru-RU" sz="2400" b="1">
                <a:solidFill>
                  <a:srgbClr val="FF0066"/>
                </a:solidFill>
              </a:rPr>
              <a:t>фасцией</a:t>
            </a:r>
            <a:r>
              <a:rPr lang="ru-RU" altLang="ru-RU" sz="2400">
                <a:solidFill>
                  <a:srgbClr val="FF0066"/>
                </a:solidFill>
              </a:rPr>
              <a:t>.</a:t>
            </a:r>
            <a:r>
              <a:rPr lang="ru-RU" altLang="ru-RU" sz="2400"/>
              <a:t> Мышцы оканчиваются </a:t>
            </a:r>
            <a:r>
              <a:rPr lang="ru-RU" altLang="ru-RU" sz="2400" b="1"/>
              <a:t>сухожилиями</a:t>
            </a:r>
            <a:r>
              <a:rPr lang="ru-RU" altLang="ru-RU" sz="2400"/>
              <a:t>, при помощи которых они прикрепляются к костям, и снабжены </a:t>
            </a:r>
            <a:r>
              <a:rPr lang="ru-RU" altLang="ru-RU" sz="2400" b="1"/>
              <a:t>кровеносными</a:t>
            </a:r>
            <a:r>
              <a:rPr lang="ru-RU" altLang="ru-RU" sz="2400"/>
              <a:t> сосудами и </a:t>
            </a:r>
            <a:r>
              <a:rPr lang="ru-RU" altLang="ru-RU" sz="2400" b="1"/>
              <a:t>нервами</a:t>
            </a:r>
            <a:r>
              <a:rPr lang="ru-RU" altLang="ru-RU" sz="2400"/>
              <a:t>. </a:t>
            </a:r>
          </a:p>
        </p:txBody>
      </p:sp>
      <p:pic>
        <p:nvPicPr>
          <p:cNvPr id="44038" name="Picture 6" descr="3010400P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5600" y="1196975"/>
            <a:ext cx="3529013" cy="540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793750"/>
          </a:xfrm>
        </p:spPr>
        <p:txBody>
          <a:bodyPr/>
          <a:lstStyle/>
          <a:p>
            <a:r>
              <a:rPr lang="ru-RU" altLang="ru-RU" sz="4000">
                <a:solidFill>
                  <a:srgbClr val="303AB8"/>
                </a:solidFill>
              </a:rPr>
              <a:t>ФОРМЫ МЫШЦ</a:t>
            </a:r>
          </a:p>
        </p:txBody>
      </p:sp>
      <p:sp>
        <p:nvSpPr>
          <p:cNvPr id="4710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79388" y="908050"/>
            <a:ext cx="4679950" cy="5689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Простейшей является </a:t>
            </a:r>
            <a:r>
              <a:rPr lang="ru-RU" altLang="ru-RU" sz="2400" b="1">
                <a:solidFill>
                  <a:srgbClr val="FF0000"/>
                </a:solidFill>
              </a:rPr>
              <a:t>веретенообразная</a:t>
            </a:r>
            <a:r>
              <a:rPr lang="ru-RU" altLang="ru-RU" sz="2400"/>
              <a:t> форма мышц: различают утолщенную среднюю часть - </a:t>
            </a:r>
            <a:r>
              <a:rPr lang="ru-RU" altLang="ru-RU" sz="2400" b="1">
                <a:solidFill>
                  <a:srgbClr val="FF0000"/>
                </a:solidFill>
              </a:rPr>
              <a:t>брюшко</a:t>
            </a:r>
            <a:r>
              <a:rPr lang="ru-RU" altLang="ru-RU" sz="2400"/>
              <a:t> и два </a:t>
            </a:r>
            <a:r>
              <a:rPr lang="ru-RU" altLang="ru-RU" sz="2400" b="1">
                <a:solidFill>
                  <a:srgbClr val="FF0000"/>
                </a:solidFill>
              </a:rPr>
              <a:t>конца</a:t>
            </a:r>
            <a:r>
              <a:rPr lang="ru-RU" altLang="ru-RU" sz="2400"/>
              <a:t>, из которых верхний обычно является началом (</a:t>
            </a:r>
            <a:r>
              <a:rPr lang="ru-RU" altLang="ru-RU" sz="2400" b="1"/>
              <a:t>неподвижная точка</a:t>
            </a:r>
            <a:r>
              <a:rPr lang="ru-RU" altLang="ru-RU" sz="2400"/>
              <a:t> мышцы), а нижний - </a:t>
            </a:r>
            <a:r>
              <a:rPr lang="ru-RU" altLang="ru-RU" sz="2400" b="1"/>
              <a:t>прикреплением</a:t>
            </a:r>
            <a:r>
              <a:rPr lang="ru-RU" altLang="ru-RU" sz="2400"/>
              <a:t> (подвижная точка мышцы).. Подвижный конец может прикрепляться к костям </a:t>
            </a:r>
            <a:r>
              <a:rPr lang="ru-RU" altLang="ru-RU" sz="2400" b="1"/>
              <a:t>не только</a:t>
            </a:r>
            <a:r>
              <a:rPr lang="ru-RU" altLang="ru-RU" sz="2400"/>
              <a:t> в одной точке, но и в двух (двуглавая мышца), трех (трехглавая) и более точках. </a:t>
            </a:r>
            <a:r>
              <a:rPr lang="ru-RU" altLang="ru-RU" sz="2400">
                <a:solidFill>
                  <a:srgbClr val="FF0000"/>
                </a:solidFill>
              </a:rPr>
              <a:t>Мышцы никогда не сокращаются поодиночке, они всегда действуют </a:t>
            </a:r>
            <a:r>
              <a:rPr lang="ru-RU" altLang="ru-RU" sz="2400" b="1">
                <a:solidFill>
                  <a:srgbClr val="FF0000"/>
                </a:solidFill>
              </a:rPr>
              <a:t>группами</a:t>
            </a:r>
            <a:r>
              <a:rPr lang="ru-RU" altLang="ru-RU" sz="2400"/>
              <a:t>.</a:t>
            </a:r>
          </a:p>
        </p:txBody>
      </p:sp>
      <p:pic>
        <p:nvPicPr>
          <p:cNvPr id="47110" name="Picture 6" descr="3010101L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00650" y="981075"/>
            <a:ext cx="3548063" cy="5327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1155700"/>
          </a:xfrm>
        </p:spPr>
        <p:txBody>
          <a:bodyPr/>
          <a:lstStyle/>
          <a:p>
            <a:pPr algn="ctr"/>
            <a:r>
              <a:rPr lang="ru-RU" altLang="ru-RU" sz="5400"/>
              <a:t>свойства</a:t>
            </a:r>
          </a:p>
        </p:txBody>
      </p:sp>
      <p:sp>
        <p:nvSpPr>
          <p:cNvPr id="481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b="1"/>
          </a:p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endParaRPr lang="ru-RU" altLang="ru-RU" b="1"/>
          </a:p>
          <a:p>
            <a:endParaRPr lang="ru-RU" altLang="ru-RU" b="1"/>
          </a:p>
          <a:p>
            <a:endParaRPr lang="ru-RU" altLang="ru-RU"/>
          </a:p>
        </p:txBody>
      </p:sp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4067175" y="1989138"/>
            <a:ext cx="3889375" cy="2735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600" b="1">
                <a:solidFill>
                  <a:srgbClr val="FF0000"/>
                </a:solidFill>
              </a:rPr>
              <a:t>Мышечная ткань</a:t>
            </a: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84213" y="1412875"/>
            <a:ext cx="31686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600">
                <a:solidFill>
                  <a:srgbClr val="303AB8"/>
                </a:solidFill>
              </a:rPr>
              <a:t>возбудимости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684213" y="2924175"/>
            <a:ext cx="2951162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>
                <a:solidFill>
                  <a:srgbClr val="303AB8"/>
                </a:solidFill>
              </a:rPr>
              <a:t>сократимости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971550" y="4508500"/>
            <a:ext cx="71438" cy="73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b="1"/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1116013" y="4365625"/>
            <a:ext cx="3024187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>
                <a:solidFill>
                  <a:srgbClr val="303AB8"/>
                </a:solidFill>
              </a:rPr>
              <a:t>растяжимости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4932363" y="5084763"/>
            <a:ext cx="2735262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3200">
                <a:solidFill>
                  <a:srgbClr val="303AB8"/>
                </a:solidFill>
              </a:rPr>
              <a:t>эластичности</a:t>
            </a:r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6084888" y="4724400"/>
            <a:ext cx="2873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4211638" y="4437063"/>
            <a:ext cx="5762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3995738" y="1916113"/>
            <a:ext cx="9366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35375" y="33575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>
                <a:solidFill>
                  <a:srgbClr val="FF0000"/>
                </a:solidFill>
              </a:rPr>
              <a:t>Скелетные (соматические) мышцы</a:t>
            </a:r>
            <a:r>
              <a:rPr lang="ru-RU" altLang="ru-RU" sz="4000"/>
              <a:t/>
            </a:r>
            <a:br>
              <a:rPr lang="ru-RU" altLang="ru-RU" sz="4000"/>
            </a:br>
            <a:r>
              <a:rPr lang="ru-RU" altLang="ru-RU" sz="4000"/>
              <a:t> </a:t>
            </a: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800"/>
          </a:p>
          <a:p>
            <a:pPr>
              <a:lnSpc>
                <a:spcPct val="90000"/>
              </a:lnSpc>
            </a:pPr>
            <a:r>
              <a:rPr lang="ru-RU" altLang="ru-RU" sz="2800"/>
              <a:t> Функции скелетных мышц зависят от того, к чему они прикреплены, и где находятся точки их прикрепления. Большинство скелетных мышц прикрепляются к костям и осуществляют различные движения в суставах. 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Мышцы "брюшного пресса" - защищают и поддерживают внутренние органы, участвуют в дыхании, опорожнении кишки и мочевого пузыря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4" grpId="1"/>
      <p:bldP spid="3075" grpId="0" build="p"/>
      <p:bldP spid="3075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3600"/>
              <a:t>Всего в теле человека около </a:t>
            </a:r>
            <a:r>
              <a:rPr lang="ru-RU" altLang="ru-RU" sz="3600" b="1"/>
              <a:t>600</a:t>
            </a:r>
            <a:r>
              <a:rPr lang="ru-RU" altLang="ru-RU" sz="3600"/>
              <a:t> скелетных мышц, которые составляют 40% всего веса тела. У новорожденных и у детей мышцы составляют не более 20-25% веса тела, а в старости их доля уменьшается до 25-30% от веса тела 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59" grpI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765175"/>
          </a:xfrm>
        </p:spPr>
        <p:txBody>
          <a:bodyPr/>
          <a:lstStyle/>
          <a:p>
            <a:r>
              <a:rPr lang="ru-RU" altLang="ru-RU" sz="4000"/>
              <a:t>Скелетные (соматические) мышцы </a:t>
            </a:r>
          </a:p>
        </p:txBody>
      </p:sp>
      <p:pic>
        <p:nvPicPr>
          <p:cNvPr id="4103" name="Picture 7" descr="м2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3744912" cy="5616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4" name="Picture 8" descr="м3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56100" y="1125538"/>
            <a:ext cx="4032250" cy="5616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77</TotalTime>
  <Words>773</Words>
  <Application>Microsoft Office PowerPoint</Application>
  <PresentationFormat>Экран (4:3)</PresentationFormat>
  <Paragraphs>93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Arial Black</vt:lpstr>
      <vt:lpstr>Times New Roman</vt:lpstr>
      <vt:lpstr>Wingdings</vt:lpstr>
      <vt:lpstr>Трава</vt:lpstr>
      <vt:lpstr>  </vt:lpstr>
      <vt:lpstr>Функционально мышцы</vt:lpstr>
      <vt:lpstr>скелетные мышцы</vt:lpstr>
      <vt:lpstr>состав мышцы </vt:lpstr>
      <vt:lpstr>ФОРМЫ МЫШЦ</vt:lpstr>
      <vt:lpstr>свойства</vt:lpstr>
      <vt:lpstr>Скелетные (соматические) мышцы  </vt:lpstr>
      <vt:lpstr>Презентация PowerPoint</vt:lpstr>
      <vt:lpstr>Скелетные (соматические) мышцы </vt:lpstr>
      <vt:lpstr>Основные поверхностные мышцы </vt:lpstr>
      <vt:lpstr>Основные поверхностные мышцы </vt:lpstr>
      <vt:lpstr>Основные поверхностные мышцы </vt:lpstr>
      <vt:lpstr>Функция мышц зависит от мест их прикрепления </vt:lpstr>
      <vt:lpstr>Функция мышц </vt:lpstr>
      <vt:lpstr>Функция мышц зависит от мест их прикрепления </vt:lpstr>
      <vt:lpstr>Работа мышц</vt:lpstr>
      <vt:lpstr>Работа мышц</vt:lpstr>
      <vt:lpstr>Соматические мышцы с особыми функциями</vt:lpstr>
      <vt:lpstr>Мимические мышцы</vt:lpstr>
      <vt:lpstr>Глазодвигательные мышцы</vt:lpstr>
      <vt:lpstr>Мышцы головы</vt:lpstr>
      <vt:lpstr>Диафрагма</vt:lpstr>
      <vt:lpstr>Мышцы тазового дна</vt:lpstr>
      <vt:lpstr>Мышцы</vt:lpstr>
      <vt:lpstr>Работа мышц</vt:lpstr>
      <vt:lpstr>Тонус мышц</vt:lpstr>
      <vt:lpstr>Презентация PowerPoint</vt:lpstr>
      <vt:lpstr>Презентация PowerPoint</vt:lpstr>
      <vt:lpstr>Утомление</vt:lpstr>
      <vt:lpstr>Работа мышц</vt:lpstr>
      <vt:lpstr>Активный отдых - лучшее средство  для снижения утомления </vt:lpstr>
      <vt:lpstr>Гиподинамия неблагоприятно  отражается на здоровье людей</vt:lpstr>
      <vt:lpstr>Презентация PowerPoint</vt:lpstr>
    </vt:vector>
  </TitlesOfParts>
  <Company>Profi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мышцы </dc:title>
  <dc:creator>Hak</dc:creator>
  <cp:lastModifiedBy>admin</cp:lastModifiedBy>
  <cp:revision>4</cp:revision>
  <dcterms:created xsi:type="dcterms:W3CDTF">2005-11-12T20:03:49Z</dcterms:created>
  <dcterms:modified xsi:type="dcterms:W3CDTF">2015-04-08T16:33:13Z</dcterms:modified>
</cp:coreProperties>
</file>