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367" autoAdjust="0"/>
    <p:restoredTop sz="94660"/>
  </p:normalViewPr>
  <p:slideViewPr>
    <p:cSldViewPr>
      <p:cViewPr varScale="1">
        <p:scale>
          <a:sx n="43" d="100"/>
          <a:sy n="43" d="100"/>
        </p:scale>
        <p:origin x="1212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gradFill rotWithShape="1">
          <a:gsLst>
            <a:gs pos="0">
              <a:srgbClr val="242424"/>
            </a:gs>
            <a:gs pos="30000">
              <a:srgbClr val="2D2D2D"/>
            </a:gs>
            <a:gs pos="100000">
              <a:srgbClr val="7D7D7D"/>
            </a:gs>
          </a:gsLst>
          <a:lin ang="1296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олилиния 6"/>
          <p:cNvSpPr>
            <a:spLocks/>
          </p:cNvSpPr>
          <p:nvPr/>
        </p:nvSpPr>
        <p:spPr bwMode="auto">
          <a:xfrm>
            <a:off x="0" y="4751388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5" name="Полилиния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6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82BECC-5339-4AE6-96C1-6667AD96ED41}" type="datetimeFigureOut">
              <a:rPr lang="ru-RU"/>
              <a:pPr>
                <a:defRPr/>
              </a:pPr>
              <a:t>08.04.2015</a:t>
            </a:fld>
            <a:endParaRPr lang="ru-RU"/>
          </a:p>
        </p:txBody>
      </p:sp>
      <p:sp>
        <p:nvSpPr>
          <p:cNvPr id="7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F30585E-5BA6-4639-AF39-D66C17AB50D9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47611507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A6CDD8-8A7C-41FA-9AE1-727279B77236}" type="datetimeFigureOut">
              <a:rPr lang="ru-RU"/>
              <a:pPr>
                <a:defRPr/>
              </a:pPr>
              <a:t>08.04.2015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DAE752-1BF7-4E3A-8A9B-DF644EE3F621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8505316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3BE6E1-23FF-4DB9-A76A-9F3A8F136ED2}" type="datetimeFigureOut">
              <a:rPr lang="ru-RU"/>
              <a:pPr>
                <a:defRPr/>
              </a:pPr>
              <a:t>08.04.2015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8B09FD-F983-4D65-AC33-F056DD9CF3CB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3087223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39A9CE-BAF5-4506-8D62-A24FCD1EBCF5}" type="datetimeFigureOut">
              <a:rPr lang="ru-RU"/>
              <a:pPr>
                <a:defRPr/>
              </a:pPr>
              <a:t>08.04.2015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5CA7CF-6CE4-4021-8B42-BB2C23764015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1567626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gradFill rotWithShape="1">
          <a:gsLst>
            <a:gs pos="0">
              <a:srgbClr val="242424"/>
            </a:gs>
            <a:gs pos="30000">
              <a:srgbClr val="2D2D2D"/>
            </a:gs>
            <a:gs pos="100000">
              <a:srgbClr val="7D7D7D"/>
            </a:gs>
          </a:gsLst>
          <a:lin ang="1296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олилиния 6"/>
          <p:cNvSpPr>
            <a:spLocks/>
          </p:cNvSpPr>
          <p:nvPr/>
        </p:nvSpPr>
        <p:spPr bwMode="auto">
          <a:xfrm>
            <a:off x="0" y="4751388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5" name="Полилиния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064997-4AFF-4BB4-B526-EC6476232724}" type="datetimeFigureOut">
              <a:rPr lang="ru-RU"/>
              <a:pPr>
                <a:defRPr/>
              </a:pPr>
              <a:t>08.04.2015</a:t>
            </a:fld>
            <a:endParaRPr lang="ru-RU"/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5CB10E-FC05-4C45-BD72-90CC8EA4A9BA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96308918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35B1CC-7EAA-492A-A51B-25CC9D1F1F1B}" type="datetimeFigureOut">
              <a:rPr lang="ru-RU"/>
              <a:pPr>
                <a:defRPr/>
              </a:pPr>
              <a:t>08.04.2015</a:t>
            </a:fld>
            <a:endParaRPr lang="ru-RU"/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94E5CA-81D6-449B-8CCF-E7A344DA5051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61465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074D7C-691A-4E4E-9A89-BD4D6237E187}" type="datetimeFigureOut">
              <a:rPr lang="ru-RU"/>
              <a:pPr>
                <a:defRPr/>
              </a:pPr>
              <a:t>08.04.2015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45C3365-4C6C-41BA-A1B3-66B7E37E1C7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1300060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/>
          <a:lstStyle>
            <a:lvl1pPr algn="l">
              <a:defRPr sz="46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60504C-023F-427F-BE36-FCBE7D4FC5C9}" type="datetimeFigureOut">
              <a:rPr lang="ru-RU"/>
              <a:pPr>
                <a:defRPr/>
              </a:pPr>
              <a:t>08.04.2015</a:t>
            </a:fld>
            <a:endParaRPr lang="ru-RU"/>
          </a:p>
        </p:txBody>
      </p:sp>
      <p:sp>
        <p:nvSpPr>
          <p:cNvPr id="4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C655265-ED74-427A-A42B-D16D8ABEA499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544500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5F5CCD-A7E0-42C9-9EE1-562BFF2B69E4}" type="datetimeFigureOut">
              <a:rPr lang="ru-RU"/>
              <a:pPr>
                <a:defRPr/>
              </a:pPr>
              <a:t>08.04.2015</a:t>
            </a:fld>
            <a:endParaRPr lang="ru-RU"/>
          </a:p>
        </p:txBody>
      </p:sp>
      <p:sp>
        <p:nvSpPr>
          <p:cNvPr id="3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3B9527-7080-49CB-8C93-35F39A8F34F2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4035488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E3CA5A-ED8C-4972-98FB-7E6BDB2DC3BB}" type="datetimeFigureOut">
              <a:rPr lang="ru-RU"/>
              <a:pPr>
                <a:defRPr/>
              </a:pPr>
              <a:t>08.04.2015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156575" y="6421438"/>
            <a:ext cx="762000" cy="365125"/>
          </a:xfrm>
        </p:spPr>
        <p:txBody>
          <a:bodyPr/>
          <a:lstStyle>
            <a:lvl1pPr>
              <a:defRPr/>
            </a:lvl1pPr>
          </a:lstStyle>
          <a:p>
            <a:fld id="{B592D4BD-59F5-4801-B39E-F4622CF43C2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1860747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64E727-1E12-4EC0-82FA-EC10CEA6D016}" type="datetimeFigureOut">
              <a:rPr lang="ru-RU"/>
              <a:pPr>
                <a:defRPr/>
              </a:pPr>
              <a:t>08.04.2015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0499503-00AF-46CC-A78B-5166B290810D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4808055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олилиния 11"/>
          <p:cNvSpPr>
            <a:spLocks/>
          </p:cNvSpPr>
          <p:nvPr/>
        </p:nvSpPr>
        <p:spPr bwMode="auto">
          <a:xfrm>
            <a:off x="0" y="4751388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6" name="Полилиния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28" name="Заголовок 8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7467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5720" tIns="45720" rIns="4572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  <a:endParaRPr lang="en-US" altLang="ru-RU" smtClean="0"/>
          </a:p>
        </p:txBody>
      </p:sp>
      <p:sp>
        <p:nvSpPr>
          <p:cNvPr id="1029" name="Текст 29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7467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  <a:endParaRPr lang="en-US" altLang="ru-RU" smtClean="0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421438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2">
                    <a:shade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B73B1C69-540F-4510-8D70-E6D05E63A70C}" type="datetimeFigureOut">
              <a:rPr lang="ru-RU"/>
              <a:pPr>
                <a:defRPr/>
              </a:pPr>
              <a:t>08.04.2015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3124200" y="6421438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2">
                    <a:shade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153400" y="6421438"/>
            <a:ext cx="762000" cy="365125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rgbClr val="9B9A98"/>
                </a:solidFill>
              </a:defRPr>
            </a:lvl1pPr>
          </a:lstStyle>
          <a:p>
            <a:fld id="{B6CEE82F-742F-4407-B75C-F637E45A6D9D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00" r:id="rId1"/>
    <p:sldLayoutId id="2147483694" r:id="rId2"/>
    <p:sldLayoutId id="2147483701" r:id="rId3"/>
    <p:sldLayoutId id="2147483695" r:id="rId4"/>
    <p:sldLayoutId id="2147483702" r:id="rId5"/>
    <p:sldLayoutId id="2147483696" r:id="rId6"/>
    <p:sldLayoutId id="2147483697" r:id="rId7"/>
    <p:sldLayoutId id="2147483703" r:id="rId8"/>
    <p:sldLayoutId id="2147483704" r:id="rId9"/>
    <p:sldLayoutId id="2147483698" r:id="rId10"/>
    <p:sldLayoutId id="2147483699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6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9pPr>
    </p:titleStyle>
    <p:bodyStyle>
      <a:lvl1pPr marL="419100" indent="-3825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anose="05020102010507070707" pitchFamily="18" charset="2"/>
        <a:buChar char="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13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90000"/>
        <a:buFont typeface="Wingdings 2" panose="05020102010507070707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4888" indent="-25558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Arial" panose="020B0604020202020204" pitchFamily="34" charset="0"/>
        <a:buChar char="○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79525" indent="-236538" algn="l" rtl="0" eaLnBrk="0" fontAlgn="base" hangingPunct="0">
        <a:spcBef>
          <a:spcPct val="20000"/>
        </a:spcBef>
        <a:spcAft>
          <a:spcPct val="0"/>
        </a:spcAft>
        <a:buClr>
          <a:srgbClr val="8D89A4"/>
        </a:buClr>
        <a:buSzPct val="90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89075" indent="-182563" algn="l" rtl="0" eaLnBrk="0" fontAlgn="base" hangingPunct="0">
        <a:spcBef>
          <a:spcPct val="20000"/>
        </a:spcBef>
        <a:spcAft>
          <a:spcPct val="0"/>
        </a:spcAft>
        <a:buClr>
          <a:srgbClr val="748560"/>
        </a:buClr>
        <a:buSzPct val="100000"/>
        <a:buFont typeface="Arial" panose="020B0604020202020204" pitchFamily="34" charset="0"/>
        <a:buChar char="-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://ru.wikipedia.org/wiki/%D0%90%D1%84%D0%B8%D0%BD%D0%B0" TargetMode="External"/><Relationship Id="rId3" Type="http://schemas.openxmlformats.org/officeDocument/2006/relationships/hyperlink" Target="http://ru.wikipedia.org/wiki/Chelicerata" TargetMode="External"/><Relationship Id="rId7" Type="http://schemas.openxmlformats.org/officeDocument/2006/relationships/hyperlink" Target="http://ru.wikipedia.org/wiki/%D0%90%D1%80%D0%B0%D1%85%D0%BD%D0%B0" TargetMode="External"/><Relationship Id="rId2" Type="http://schemas.openxmlformats.org/officeDocument/2006/relationships/hyperlink" Target="http://ru.wikipedia.org/wiki/Arthropoda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ru.wikipedia.org/wiki/Acari" TargetMode="External"/><Relationship Id="rId5" Type="http://schemas.openxmlformats.org/officeDocument/2006/relationships/hyperlink" Target="http://ru.wikipedia.org/wiki/Scorpiones" TargetMode="External"/><Relationship Id="rId10" Type="http://schemas.openxmlformats.org/officeDocument/2006/relationships/image" Target="../media/image1.jpeg"/><Relationship Id="rId4" Type="http://schemas.openxmlformats.org/officeDocument/2006/relationships/hyperlink" Target="http://ru.wikipedia.org/wiki/Araneae" TargetMode="External"/><Relationship Id="rId9" Type="http://schemas.openxmlformats.org/officeDocument/2006/relationships/hyperlink" Target="http://ru.wikipedia.org/wiki/%D0%90%D1%80%D0%B0%D1%85%D0%BD%D0%BE%D0%BB%D0%BE%D0%B3%D0%B8%D1%8F" TargetMode="Externa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://ru.wikipedia.org/wiki/%D0%9A%D0%BE%D0%BD%D0%B5%D1%87%D0%BD%D0%BE%D1%81%D1%82%D0%B8" TargetMode="External"/><Relationship Id="rId3" Type="http://schemas.openxmlformats.org/officeDocument/2006/relationships/hyperlink" Target="http://ru.wikipedia.org/wiki/%D0%93%D0%BE%D0%BB%D0%BE%D0%B2%D0%BE%D0%B3%D1%80%D1%83%D0%B4%D1%8C" TargetMode="External"/><Relationship Id="rId7" Type="http://schemas.openxmlformats.org/officeDocument/2006/relationships/hyperlink" Target="http://ru.wikipedia.org/wiki/%D0%91%D0%B8%D1%85%D0%BE%D1%80%D0%BA%D0%B8" TargetMode="External"/><Relationship Id="rId2" Type="http://schemas.openxmlformats.org/officeDocument/2006/relationships/hyperlink" Target="http://ru.wikipedia.org/wiki/%D0%9D%D0%B0%D1%81%D0%B5%D0%BA%D0%BE%D0%BC%D1%8B%D0%B5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ru.wikipedia.org/wiki/%D0%A2%D0%B8%D1%85%D0%BE%D1%85%D0%BE%D0%B4%D1%8B" TargetMode="External"/><Relationship Id="rId11" Type="http://schemas.openxmlformats.org/officeDocument/2006/relationships/image" Target="../media/image2.jpeg"/><Relationship Id="rId5" Type="http://schemas.openxmlformats.org/officeDocument/2006/relationships/hyperlink" Target="http://ru.wikipedia.org/wiki/%D0%9A%D0%BB%D0%B5%D1%89%D0%B8_(%D1%87%D0%BB%D0%B5%D0%BD%D0%B8%D1%81%D1%82%D0%BE%D0%BD%D0%BE%D0%B3%D0%B8%D0%B5)" TargetMode="External"/><Relationship Id="rId10" Type="http://schemas.openxmlformats.org/officeDocument/2006/relationships/hyperlink" Target="http://ru.wikipedia.org/wiki/%D0%9F%D0%B5%D0%B4%D0%B8%D0%BF%D0%B0%D0%BB%D1%8C%D0%BF%D1%8B" TargetMode="External"/><Relationship Id="rId4" Type="http://schemas.openxmlformats.org/officeDocument/2006/relationships/hyperlink" Target="http://ru.wikipedia.org/wiki/%D0%91%D1%80%D1%8E%D1%88%D0%BA%D0%BE" TargetMode="External"/><Relationship Id="rId9" Type="http://schemas.openxmlformats.org/officeDocument/2006/relationships/hyperlink" Target="http://ru.wikipedia.org/wiki/%D0%A5%D0%B5%D0%BB%D0%B8%D1%86%D0%B5%D1%80%D1%8B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ru.wikipedia.org/wiki/%D0%9A%D1%83%D1%82%D0%B8%D0%BA%D1%83%D0%BB%D0%B0" TargetMode="External"/><Relationship Id="rId7" Type="http://schemas.openxmlformats.org/officeDocument/2006/relationships/image" Target="../media/image3.jpeg"/><Relationship Id="rId2" Type="http://schemas.openxmlformats.org/officeDocument/2006/relationships/hyperlink" Target="http://ru.wikipedia.org/wiki/%D0%A5%D0%B8%D1%82%D0%B8%D0%BD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ru.wikipedia.org/wiki/%D0%91%D0%B5%D0%BB%D0%BE%D0%BA" TargetMode="External"/><Relationship Id="rId5" Type="http://schemas.openxmlformats.org/officeDocument/2006/relationships/hyperlink" Target="http://ru.wikipedia.org/wiki/%D0%91%D0%B0%D0%B7%D0%B0%D0%BB%D1%8C%D0%BD%D0%B0%D1%8F_%D0%BC%D0%B5%D0%BC%D0%B1%D1%80%D0%B0%D0%BD%D0%B0" TargetMode="External"/><Relationship Id="rId4" Type="http://schemas.openxmlformats.org/officeDocument/2006/relationships/hyperlink" Target="http://ru.wikipedia.org/wiki/%D0%93%D0%B8%D0%BF%D0%BE%D0%B4%D0%B5%D1%80%D0%BC%D0%B0" TargetMode="Externa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ru.wikipedia.org/wiki/%D0%A1%D0%BA%D0%BE%D1%80%D0%BF%D0%B8%D0%BE%D0%BD%D1%8B" TargetMode="External"/><Relationship Id="rId13" Type="http://schemas.openxmlformats.org/officeDocument/2006/relationships/hyperlink" Target="http://ru.wikipedia.org/w/index.php?title=%D0%94%D1%8B%D1%85%D0%B0%D1%82%D0%B5%D0%BB%D1%8C%D0%BD%D1%8B%D0%B5_%D0%BE%D1%82%D0%B2%D0%B5%D1%80%D1%81%D1%82%D0%B8%D1%8F&amp;action=edit&amp;redlink=1" TargetMode="External"/><Relationship Id="rId3" Type="http://schemas.openxmlformats.org/officeDocument/2006/relationships/hyperlink" Target="http://ru.wikipedia.org/wiki/%D0%A2%D1%80%D0%B0%D1%85%D0%B5%D0%B8" TargetMode="External"/><Relationship Id="rId7" Type="http://schemas.openxmlformats.org/officeDocument/2006/relationships/hyperlink" Target="http://ru.wikipedia.org/wiki/%D0%9A%D0%BB%D0%B5%D1%89%D0%B8_(%D1%87%D0%BB%D0%B5%D0%BD%D0%B8%D1%81%D1%82%D0%BE%D0%BD%D0%BE%D0%B3%D0%B8%D0%B5)" TargetMode="External"/><Relationship Id="rId12" Type="http://schemas.openxmlformats.org/officeDocument/2006/relationships/hyperlink" Target="http://ru.wikipedia.org/wiki/%D0%93%D0%BE%D0%BB%D0%BE%D0%B2%D0%BE%D0%B3%D1%80%D1%83%D0%B4%D1%8C" TargetMode="External"/><Relationship Id="rId2" Type="http://schemas.openxmlformats.org/officeDocument/2006/relationships/hyperlink" Target="http://ru.wikipedia.org/w/index.php?title=%D0%9E%D1%80%D0%B3%D0%B0%D0%BD%D1%8B_%D0%B4%D1%8B%D1%85%D0%B0%D0%BD%D0%B8%D1%8F&amp;action=edit&amp;redlink=1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ru.wikipedia.org/wiki/%D0%A1%D0%B5%D0%BD%D0%BE%D0%BA%D0%BE%D1%81%D1%86%D1%8B" TargetMode="External"/><Relationship Id="rId11" Type="http://schemas.openxmlformats.org/officeDocument/2006/relationships/hyperlink" Target="http://ru.wikipedia.org/wiki/%D0%91%D1%80%D1%8E%D1%88%D0%BA%D0%BE" TargetMode="External"/><Relationship Id="rId5" Type="http://schemas.openxmlformats.org/officeDocument/2006/relationships/hyperlink" Target="http://ru.wikipedia.org/wiki/%D0%9B%D0%B6%D0%B5%D1%81%D0%BA%D0%BE%D1%80%D0%BF%D0%B8%D0%BE%D0%BD%D1%8B" TargetMode="External"/><Relationship Id="rId10" Type="http://schemas.openxmlformats.org/officeDocument/2006/relationships/hyperlink" Target="http://ru.wikipedia.org/wiki/%D0%9F%D0%B0%D1%83%D0%BA%D0%B8" TargetMode="External"/><Relationship Id="rId4" Type="http://schemas.openxmlformats.org/officeDocument/2006/relationships/hyperlink" Target="http://ru.wikipedia.org/w/index.php?title=%D0%91%D0%B8%D1%85%D0%BE%D1%80%D1%85%D1%8B&amp;action=edit&amp;redlink=1" TargetMode="External"/><Relationship Id="rId9" Type="http://schemas.openxmlformats.org/officeDocument/2006/relationships/hyperlink" Target="http://ru.wikipedia.org/w/index.php?title=%D0%96%D0%B3%D1%83%D1%82%D0%BE%D0%BD%D0%BE%D0%B3%D0%B8%D0%B5&amp;action=edit&amp;redlink=1" TargetMode="External"/><Relationship Id="rId1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ru.wikipedia.org/wiki/%D0%9D%D0%B5%D1%80%D0%B2%D0%BD%D0%B0%D1%8F_%D1%81%D0%B8%D1%81%D1%82%D0%B5%D0%BC%D0%B0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ru.wikipedia.org/w/index.php?title=Oribatidae&amp;action=edit&amp;redlink=1" TargetMode="External"/><Relationship Id="rId2" Type="http://schemas.openxmlformats.org/officeDocument/2006/relationships/hyperlink" Target="http://ru.wikipedia.org/wiki/%D0%9F%D0%BB%D0%BE%D1%82%D0%BE%D1%8F%D0%B4%D0%BD%D1%8B%D0%B5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hyperlink" Target="http://ru.wikipedia.org/wiki/%D0%A4%D0%B0%D0%B9%D0%BB:SpiderOnLeaf.jpg" TargetMode="Externa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hyperlink" Target="http://ru.wikipedia.org/wiki/%D0%A3%D0%BC%D0%B5%D1%80%D0%B5%D0%BD%D0%BD%D1%8B%D0%B9_%D0%BF%D0%BE%D1%8F%D1%81" TargetMode="External"/><Relationship Id="rId3" Type="http://schemas.openxmlformats.org/officeDocument/2006/relationships/hyperlink" Target="http://ru.wikipedia.org/wiki/%D0%A2%D1%80%D0%BE%D0%BF%D0%B8%D0%BA%D0%B8" TargetMode="External"/><Relationship Id="rId7" Type="http://schemas.openxmlformats.org/officeDocument/2006/relationships/hyperlink" Target="http://ru.wikipedia.org/wiki/%D0%91%D0%B8%D1%85%D0%BE%D1%80%D1%85%D0%B8" TargetMode="External"/><Relationship Id="rId12" Type="http://schemas.openxmlformats.org/officeDocument/2006/relationships/image" Target="../media/image6.jpeg"/><Relationship Id="rId2" Type="http://schemas.openxmlformats.org/officeDocument/2006/relationships/hyperlink" Target="http://ru.wikipedia.org/wiki/%D0%A1%D0%B8%D0%BB%D1%83%D1%80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ru.wikipedia.org/wiki/%D0%A1%D0%BA%D0%BE%D1%80%D0%BF%D0%B8%D0%BE%D0%BD%D1%8B" TargetMode="External"/><Relationship Id="rId11" Type="http://schemas.openxmlformats.org/officeDocument/2006/relationships/hyperlink" Target="http://ru.wikipedia.org/wiki/%D0%9A%D0%BB%D0%B5%D1%89%D0%B8_(%D1%87%D0%BB%D0%B5%D0%BD%D0%B8%D1%81%D1%82%D0%BE%D0%BD%D0%BE%D0%B3%D0%B8%D0%B5)" TargetMode="External"/><Relationship Id="rId5" Type="http://schemas.openxmlformats.org/officeDocument/2006/relationships/hyperlink" Target="http://ru.wikipedia.org/w/index.php?title=%D0%96%D0%B3%D1%83%D1%82%D0%BE%D0%BD%D0%BE%D0%B3%D0%B8%D0%B5&amp;action=edit&amp;redlink=1" TargetMode="External"/><Relationship Id="rId10" Type="http://schemas.openxmlformats.org/officeDocument/2006/relationships/hyperlink" Target="http://ru.wikipedia.org/wiki/%D0%A1%D0%B5%D0%BD%D0%BE%D0%BA%D0%BE%D1%81%D1%86%D1%8B" TargetMode="External"/><Relationship Id="rId4" Type="http://schemas.openxmlformats.org/officeDocument/2006/relationships/hyperlink" Target="http://ru.wikipedia.org/wiki/%D0%A1%D1%83%D0%B1%D1%82%D1%80%D0%BE%D0%BF%D0%B8%D0%BA%D0%B8" TargetMode="External"/><Relationship Id="rId9" Type="http://schemas.openxmlformats.org/officeDocument/2006/relationships/hyperlink" Target="http://ru.wikipedia.org/wiki/%D0%9F%D0%B0%D1%83%D0%BA%D0%B8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910" y="1285860"/>
            <a:ext cx="7772400" cy="1470025"/>
          </a:xfrm>
          <a:ln>
            <a:miter lim="800000"/>
            <a:headEnd/>
            <a:tailEnd/>
          </a:ln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mtClean="0"/>
              <a:t>Класс паукообразных</a:t>
            </a:r>
            <a:endParaRPr lang="ru-RU"/>
          </a:p>
        </p:txBody>
      </p:sp>
      <p:sp>
        <p:nvSpPr>
          <p:cNvPr id="7171" name="Подзаголовок 3"/>
          <p:cNvSpPr>
            <a:spLocks noGrp="1"/>
          </p:cNvSpPr>
          <p:nvPr>
            <p:ph type="subTitle" idx="1"/>
          </p:nvPr>
        </p:nvSpPr>
        <p:spPr>
          <a:xfrm>
            <a:off x="500063" y="2714625"/>
            <a:ext cx="3643312" cy="1285875"/>
          </a:xfrm>
        </p:spPr>
        <p:txBody>
          <a:bodyPr/>
          <a:lstStyle/>
          <a:p>
            <a:pPr eaLnBrk="1" hangingPunct="1"/>
            <a:r>
              <a:rPr lang="ru-RU" altLang="ru-RU" sz="4000" smtClean="0">
                <a:solidFill>
                  <a:srgbClr val="00B0F0"/>
                </a:solidFill>
              </a:rPr>
              <a:t>И все о них</a:t>
            </a:r>
          </a:p>
        </p:txBody>
      </p:sp>
      <p:sp>
        <p:nvSpPr>
          <p:cNvPr id="7172" name="TextBox 4"/>
          <p:cNvSpPr txBox="1">
            <a:spLocks noChangeArrowheads="1"/>
          </p:cNvSpPr>
          <p:nvPr/>
        </p:nvSpPr>
        <p:spPr bwMode="auto">
          <a:xfrm>
            <a:off x="357188" y="6143625"/>
            <a:ext cx="1841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 sz="2000">
              <a:solidFill>
                <a:srgbClr val="FFC000"/>
              </a:solidFill>
            </a:endParaRPr>
          </a:p>
        </p:txBody>
      </p:sp>
    </p:spTree>
  </p:cSld>
  <p:clrMapOvr>
    <a:masterClrMapping/>
  </p:clrMapOvr>
  <p:transition>
    <p:fade/>
    <p:sndAc>
      <p:stSnd>
        <p:snd r:embed="rId2" name="drumroll.wav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smtClean="0">
                <a:solidFill>
                  <a:srgbClr val="00B0F0"/>
                </a:solidFill>
              </a:rPr>
              <a:t>Паукообразные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5400675" cy="4525963"/>
          </a:xfrm>
        </p:spPr>
        <p:txBody>
          <a:bodyPr>
            <a:normAutofit fontScale="85000" lnSpcReduction="20000"/>
          </a:bodyPr>
          <a:lstStyle/>
          <a:p>
            <a:pPr marL="420624" indent="-384048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ru-RU" dirty="0" smtClean="0"/>
              <a:t>класс </a:t>
            </a:r>
            <a:r>
              <a:rPr lang="ru-RU" u="sng" dirty="0" smtClean="0">
                <a:hlinkClick r:id="rId2" tooltip="Arthropoda"/>
              </a:rPr>
              <a:t>членистоногих</a:t>
            </a:r>
            <a:r>
              <a:rPr lang="ru-RU" dirty="0" smtClean="0"/>
              <a:t> из подтипа </a:t>
            </a:r>
            <a:r>
              <a:rPr lang="ru-RU" u="sng" dirty="0" smtClean="0">
                <a:hlinkClick r:id="rId3" tooltip="Chelicerata"/>
              </a:rPr>
              <a:t>хелицеровых</a:t>
            </a:r>
            <a:r>
              <a:rPr lang="ru-RU" dirty="0" smtClean="0"/>
              <a:t> . Наиболее известные представители: </a:t>
            </a:r>
            <a:r>
              <a:rPr lang="ru-RU" b="1" u="sng" dirty="0" smtClean="0">
                <a:hlinkClick r:id="rId4" tooltip="Araneae"/>
              </a:rPr>
              <a:t>пауки</a:t>
            </a:r>
            <a:r>
              <a:rPr lang="ru-RU" dirty="0" smtClean="0"/>
              <a:t>, </a:t>
            </a:r>
            <a:r>
              <a:rPr lang="ru-RU" u="sng" dirty="0" smtClean="0">
                <a:hlinkClick r:id="rId5" tooltip="Scorpiones"/>
              </a:rPr>
              <a:t>скорпионы</a:t>
            </a:r>
            <a:r>
              <a:rPr lang="ru-RU" dirty="0" smtClean="0"/>
              <a:t>, </a:t>
            </a:r>
            <a:r>
              <a:rPr lang="ru-RU" u="sng" dirty="0" smtClean="0">
                <a:hlinkClick r:id="rId6" tooltip="Acari"/>
              </a:rPr>
              <a:t>клещи́</a:t>
            </a:r>
            <a:r>
              <a:rPr lang="ru-RU" dirty="0" smtClean="0"/>
              <a:t>.</a:t>
            </a:r>
          </a:p>
          <a:p>
            <a:pPr marL="420624" indent="-384048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ru-RU" dirty="0" smtClean="0"/>
              <a:t>Латинское название паукообразных происходит от греческого </a:t>
            </a:r>
            <a:r>
              <a:rPr lang="el-GR" dirty="0" smtClean="0"/>
              <a:t>ἀράχνη</a:t>
            </a:r>
            <a:r>
              <a:rPr lang="ru-RU" dirty="0" smtClean="0"/>
              <a:t> «паук» (существует также миф об </a:t>
            </a:r>
            <a:r>
              <a:rPr lang="ru-RU" u="sng" dirty="0" err="1" smtClean="0">
                <a:hlinkClick r:id="rId7" tooltip="Арахна"/>
              </a:rPr>
              <a:t>Арахне</a:t>
            </a:r>
            <a:r>
              <a:rPr lang="ru-RU" dirty="0" smtClean="0"/>
              <a:t>, которую </a:t>
            </a:r>
            <a:r>
              <a:rPr lang="ru-RU" dirty="0" err="1" smtClean="0"/>
              <a:t>богиня</a:t>
            </a:r>
            <a:r>
              <a:rPr lang="ru-RU" u="sng" dirty="0" err="1" smtClean="0">
                <a:hlinkClick r:id="rId8" tooltip="Афина"/>
              </a:rPr>
              <a:t>Афина</a:t>
            </a:r>
            <a:r>
              <a:rPr lang="ru-RU" dirty="0" smtClean="0"/>
              <a:t> превратила в паука). Наука о паукообразных называется </a:t>
            </a:r>
            <a:r>
              <a:rPr lang="ru-RU" u="sng" dirty="0" smtClean="0">
                <a:hlinkClick r:id="rId9" tooltip="Арахнология"/>
              </a:rPr>
              <a:t>арахнология</a:t>
            </a:r>
            <a:r>
              <a:rPr lang="ru-RU" dirty="0" smtClean="0"/>
              <a:t>.</a:t>
            </a:r>
          </a:p>
          <a:p>
            <a:pPr marL="420624" indent="-384048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endParaRPr lang="ru-RU" dirty="0"/>
          </a:p>
        </p:txBody>
      </p:sp>
      <p:pic>
        <p:nvPicPr>
          <p:cNvPr id="8196" name="Рисунок 3" descr="spider-eye.jpg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6438" y="1571625"/>
            <a:ext cx="3357562" cy="4471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smtClean="0">
                <a:solidFill>
                  <a:srgbClr val="00B0F0"/>
                </a:solidFill>
              </a:rPr>
              <a:t>Характерные особенности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214438"/>
            <a:ext cx="5357813" cy="5643562"/>
          </a:xfrm>
        </p:spPr>
        <p:txBody>
          <a:bodyPr>
            <a:normAutofit fontScale="47500" lnSpcReduction="20000"/>
          </a:bodyPr>
          <a:lstStyle/>
          <a:p>
            <a:pPr marL="420624" indent="-384048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ru-RU" dirty="0" smtClean="0"/>
              <a:t>Ходильных ног четыре пары, что сразу отличает их от </a:t>
            </a:r>
            <a:r>
              <a:rPr lang="ru-RU" dirty="0" smtClean="0">
                <a:hlinkClick r:id="rId2" tooltip="Насекомые"/>
              </a:rPr>
              <a:t>насекомых</a:t>
            </a:r>
            <a:r>
              <a:rPr lang="ru-RU" dirty="0" smtClean="0"/>
              <a:t>. Характерной особенностью паукообразных является тенденция к слиянию члеников тела, образующих </a:t>
            </a:r>
            <a:r>
              <a:rPr lang="ru-RU" dirty="0" smtClean="0">
                <a:hlinkClick r:id="rId3" tooltip="Головогрудь"/>
              </a:rPr>
              <a:t>головогрудь</a:t>
            </a:r>
            <a:r>
              <a:rPr lang="ru-RU" dirty="0" smtClean="0"/>
              <a:t> и </a:t>
            </a:r>
            <a:r>
              <a:rPr lang="ru-RU" dirty="0" smtClean="0">
                <a:hlinkClick r:id="rId4" tooltip="Брюшко"/>
              </a:rPr>
              <a:t>брюшко</a:t>
            </a:r>
            <a:r>
              <a:rPr lang="ru-RU" dirty="0" smtClean="0"/>
              <a:t>.</a:t>
            </a:r>
          </a:p>
          <a:p>
            <a:pPr marL="420624" indent="-384048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ru-RU" dirty="0" smtClean="0"/>
              <a:t>Тело в большинстве случаев состоит из двух отделов, </a:t>
            </a:r>
            <a:r>
              <a:rPr lang="ru-RU" dirty="0" smtClean="0">
                <a:hlinkClick r:id="rId3" tooltip="Головогрудь"/>
              </a:rPr>
              <a:t>головогруди</a:t>
            </a:r>
            <a:r>
              <a:rPr lang="ru-RU" dirty="0" smtClean="0"/>
              <a:t> и </a:t>
            </a:r>
            <a:r>
              <a:rPr lang="ru-RU" dirty="0" smtClean="0">
                <a:hlinkClick r:id="rId4" tooltip="Брюшко"/>
              </a:rPr>
              <a:t>брюшка</a:t>
            </a:r>
            <a:r>
              <a:rPr lang="ru-RU" dirty="0" smtClean="0"/>
              <a:t>, реже оно совсем не расчленено (</a:t>
            </a:r>
            <a:r>
              <a:rPr lang="ru-RU" dirty="0" err="1" smtClean="0"/>
              <a:t>некоторые</a:t>
            </a:r>
            <a:r>
              <a:rPr lang="ru-RU" dirty="0" err="1" smtClean="0">
                <a:hlinkClick r:id="rId5" tooltip="Клещи (членистоногие)"/>
              </a:rPr>
              <a:t>клещи</a:t>
            </a:r>
            <a:r>
              <a:rPr lang="ru-RU" dirty="0" smtClean="0"/>
              <a:t>, </a:t>
            </a:r>
            <a:r>
              <a:rPr lang="ru-RU" dirty="0" smtClean="0">
                <a:hlinkClick r:id="rId6" tooltip="Тихоходы"/>
              </a:rPr>
              <a:t>тихоходы</a:t>
            </a:r>
            <a:r>
              <a:rPr lang="ru-RU" dirty="0" smtClean="0"/>
              <a:t>).</a:t>
            </a:r>
          </a:p>
          <a:p>
            <a:pPr marL="420624" indent="-384048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ru-RU" dirty="0" smtClean="0">
                <a:hlinkClick r:id="rId3" tooltip="Головогрудь"/>
              </a:rPr>
              <a:t>Головогрудь</a:t>
            </a:r>
            <a:r>
              <a:rPr lang="ru-RU" dirty="0" smtClean="0"/>
              <a:t> (</a:t>
            </a:r>
            <a:r>
              <a:rPr lang="ru-RU" dirty="0" err="1" smtClean="0"/>
              <a:t>Cephalothorax</a:t>
            </a:r>
            <a:r>
              <a:rPr lang="ru-RU" dirty="0" smtClean="0"/>
              <a:t>) обыкновенно цельная, реже разделена на два сегмента, собственно голову и грудь (у </a:t>
            </a:r>
            <a:r>
              <a:rPr lang="ru-RU" dirty="0" err="1" smtClean="0">
                <a:hlinkClick r:id="rId7" tooltip="Бихорки"/>
              </a:rPr>
              <a:t>бихорок</a:t>
            </a:r>
            <a:r>
              <a:rPr lang="ru-RU" dirty="0" smtClean="0"/>
              <a:t>), иногда же она сливается с брюшком (у </a:t>
            </a:r>
            <a:r>
              <a:rPr lang="ru-RU" dirty="0" smtClean="0">
                <a:hlinkClick r:id="rId5" tooltip="Клещи (членистоногие)"/>
              </a:rPr>
              <a:t>клещей</a:t>
            </a:r>
            <a:r>
              <a:rPr lang="ru-RU" dirty="0" smtClean="0"/>
              <a:t>), снабжена шестью парами конечностей.</a:t>
            </a:r>
          </a:p>
          <a:p>
            <a:pPr marL="420624" indent="-384048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ru-RU" dirty="0" smtClean="0">
                <a:hlinkClick r:id="rId4" tooltip="Брюшко"/>
              </a:rPr>
              <a:t>Брюшко</a:t>
            </a:r>
            <a:r>
              <a:rPr lang="ru-RU" dirty="0" smtClean="0"/>
              <a:t> лишено конечностей и состоит из явственно отделенных друг от друга или же слитых колец.</a:t>
            </a:r>
          </a:p>
          <a:p>
            <a:pPr marL="420624" indent="-384048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ru-RU" dirty="0" smtClean="0"/>
              <a:t>Из шести пар </a:t>
            </a:r>
            <a:r>
              <a:rPr lang="ru-RU" dirty="0" smtClean="0">
                <a:hlinkClick r:id="rId8" tooltip="Конечности"/>
              </a:rPr>
              <a:t>конечностей</a:t>
            </a:r>
            <a:r>
              <a:rPr lang="ru-RU" dirty="0" smtClean="0"/>
              <a:t> первая пара, </a:t>
            </a:r>
            <a:r>
              <a:rPr lang="ru-RU" dirty="0" err="1" smtClean="0">
                <a:hlinkClick r:id="rId9" tooltip="Хелицеры"/>
              </a:rPr>
              <a:t>хелицеры</a:t>
            </a:r>
            <a:r>
              <a:rPr lang="ru-RU" dirty="0" smtClean="0"/>
              <a:t> (</a:t>
            </a:r>
            <a:r>
              <a:rPr lang="ru-RU" dirty="0" err="1" smtClean="0"/>
              <a:t>mandibulae</a:t>
            </a:r>
            <a:r>
              <a:rPr lang="ru-RU" dirty="0" smtClean="0"/>
              <a:t>), имеет вид клешней или крючков, реже иную форму (клещи) и служит для схватывания и умерщвления добычи или для прокалывания (паразитические клещи) кожи других животных. Вторая пара, </a:t>
            </a:r>
            <a:r>
              <a:rPr lang="ru-RU" dirty="0" err="1" smtClean="0">
                <a:hlinkClick r:id="rId10" tooltip="Педипальпы"/>
              </a:rPr>
              <a:t>ногощупальца</a:t>
            </a:r>
            <a:r>
              <a:rPr lang="ru-RU" dirty="0" smtClean="0"/>
              <a:t> (</a:t>
            </a:r>
            <a:r>
              <a:rPr lang="ru-RU" dirty="0" err="1" smtClean="0"/>
              <a:t>palpi</a:t>
            </a:r>
            <a:r>
              <a:rPr lang="ru-RU" dirty="0" smtClean="0"/>
              <a:t>), играет роль органов осязания, реже служит для схватывания. Остальные четыре пары конечностей часто оканчиваются коготками и представляют собой ноги, которые используются по прямому назначению — для передвижения</a:t>
            </a:r>
            <a:endParaRPr lang="ru-RU" dirty="0"/>
          </a:p>
        </p:txBody>
      </p:sp>
      <p:pic>
        <p:nvPicPr>
          <p:cNvPr id="9220" name="Рисунок 5" descr="9886da9b8c8a.jpg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86375" y="1285875"/>
            <a:ext cx="3857625" cy="557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b="1" smtClean="0"/>
              <a:t>              </a:t>
            </a:r>
            <a:r>
              <a:rPr lang="ru-RU" altLang="ru-RU" b="1" smtClean="0">
                <a:solidFill>
                  <a:srgbClr val="66CCFF"/>
                </a:solidFill>
              </a:rPr>
              <a:t>Покровы</a:t>
            </a:r>
            <a:endParaRPr lang="ru-RU" altLang="ru-RU" smtClean="0">
              <a:solidFill>
                <a:srgbClr val="66CCFF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5329238" cy="4525963"/>
          </a:xfrm>
        </p:spPr>
        <p:txBody>
          <a:bodyPr>
            <a:normAutofit fontScale="77500" lnSpcReduction="20000"/>
          </a:bodyPr>
          <a:lstStyle/>
          <a:p>
            <a:pPr marL="420624" indent="-384048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ru-RU" dirty="0" smtClean="0"/>
              <a:t>У паукообразных они несут относительно тонкую </a:t>
            </a:r>
            <a:r>
              <a:rPr lang="ru-RU" dirty="0" smtClean="0">
                <a:hlinkClick r:id="rId2" tooltip="Хитин"/>
              </a:rPr>
              <a:t>хитиновую</a:t>
            </a:r>
            <a:r>
              <a:rPr lang="ru-RU" dirty="0" smtClean="0"/>
              <a:t> </a:t>
            </a:r>
            <a:r>
              <a:rPr lang="ru-RU" dirty="0" smtClean="0">
                <a:hlinkClick r:id="rId3" tooltip="Кутикула"/>
              </a:rPr>
              <a:t>кутикулу</a:t>
            </a:r>
            <a:r>
              <a:rPr lang="ru-RU" dirty="0" smtClean="0"/>
              <a:t>, под которой находится </a:t>
            </a:r>
            <a:r>
              <a:rPr lang="ru-RU" dirty="0" smtClean="0">
                <a:hlinkClick r:id="rId4" tooltip="Гиподерма"/>
              </a:rPr>
              <a:t>гиподерма</a:t>
            </a:r>
            <a:r>
              <a:rPr lang="ru-RU" dirty="0" smtClean="0"/>
              <a:t> и </a:t>
            </a:r>
            <a:r>
              <a:rPr lang="ru-RU" dirty="0" smtClean="0">
                <a:hlinkClick r:id="rId5" tooltip="Базальная мембрана"/>
              </a:rPr>
              <a:t>базальная мембрана</a:t>
            </a:r>
            <a:r>
              <a:rPr lang="ru-RU" dirty="0" smtClean="0"/>
              <a:t>. Кутикула предохраняет организм от потери влаги при испарении, поэтому паукообразные заселили самые засушливые районы земного шара. Прочность кутикуле придают </a:t>
            </a:r>
            <a:r>
              <a:rPr lang="ru-RU" dirty="0" smtClean="0">
                <a:hlinkClick r:id="rId6" tooltip="Белок"/>
              </a:rPr>
              <a:t>белки</a:t>
            </a:r>
            <a:r>
              <a:rPr lang="ru-RU" dirty="0" smtClean="0"/>
              <a:t>, инкрустирующие хитин.</a:t>
            </a:r>
          </a:p>
          <a:p>
            <a:pPr marL="420624" indent="-384048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endParaRPr lang="ru-RU" dirty="0"/>
          </a:p>
        </p:txBody>
      </p:sp>
      <p:pic>
        <p:nvPicPr>
          <p:cNvPr id="10244" name="Рисунок 4" descr="scorp0.jpg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29313" y="1785938"/>
            <a:ext cx="3214687" cy="3714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smtClean="0"/>
              <a:t>       </a:t>
            </a:r>
            <a:r>
              <a:rPr lang="ru-RU" altLang="ru-RU" smtClean="0">
                <a:solidFill>
                  <a:srgbClr val="66CCFF"/>
                </a:solidFill>
              </a:rPr>
              <a:t>Органы дыхания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4329113" cy="4525963"/>
          </a:xfrm>
        </p:spPr>
        <p:txBody>
          <a:bodyPr>
            <a:normAutofit fontScale="40000" lnSpcReduction="20000"/>
          </a:bodyPr>
          <a:lstStyle/>
          <a:p>
            <a:pPr marL="420624" indent="-384048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ru-RU" dirty="0" smtClean="0">
                <a:hlinkClick r:id="rId2" tooltip="Органы дыхания (страница отсутствует)"/>
              </a:rPr>
              <a:t>Органами дыхания</a:t>
            </a:r>
            <a:r>
              <a:rPr lang="ru-RU" dirty="0" smtClean="0"/>
              <a:t> служат </a:t>
            </a:r>
            <a:r>
              <a:rPr lang="ru-RU" dirty="0" smtClean="0">
                <a:hlinkClick r:id="rId3" tooltip="Трахеи"/>
              </a:rPr>
              <a:t>трахеи</a:t>
            </a:r>
            <a:r>
              <a:rPr lang="ru-RU" dirty="0" smtClean="0"/>
              <a:t> (у </a:t>
            </a:r>
            <a:r>
              <a:rPr lang="ru-RU" dirty="0" err="1" smtClean="0">
                <a:hlinkClick r:id="rId4" tooltip="Бихорхы (страница отсутствует)"/>
              </a:rPr>
              <a:t>бихорхов</a:t>
            </a:r>
            <a:r>
              <a:rPr lang="ru-RU" dirty="0" smtClean="0"/>
              <a:t>, </a:t>
            </a:r>
            <a:r>
              <a:rPr lang="ru-RU" dirty="0" smtClean="0">
                <a:hlinkClick r:id="rId5" tooltip="Лжескорпионы"/>
              </a:rPr>
              <a:t>лжескорпионов</a:t>
            </a:r>
            <a:r>
              <a:rPr lang="ru-RU" dirty="0" smtClean="0"/>
              <a:t>, </a:t>
            </a:r>
            <a:r>
              <a:rPr lang="ru-RU" dirty="0" smtClean="0">
                <a:hlinkClick r:id="rId6" tooltip="Сенокосцы"/>
              </a:rPr>
              <a:t>сенокосцев</a:t>
            </a:r>
            <a:r>
              <a:rPr lang="ru-RU" dirty="0" smtClean="0"/>
              <a:t> и некоторых </a:t>
            </a:r>
            <a:r>
              <a:rPr lang="ru-RU" dirty="0" smtClean="0">
                <a:hlinkClick r:id="rId7" tooltip="Клещи (членистоногие)"/>
              </a:rPr>
              <a:t>клещей</a:t>
            </a:r>
            <a:r>
              <a:rPr lang="ru-RU" dirty="0" smtClean="0"/>
              <a:t>) или так называемые легочные мешки (у </a:t>
            </a:r>
            <a:r>
              <a:rPr lang="ru-RU" dirty="0" smtClean="0">
                <a:hlinkClick r:id="rId8" tooltip="Скорпионы"/>
              </a:rPr>
              <a:t>скорпионов</a:t>
            </a:r>
            <a:r>
              <a:rPr lang="ru-RU" dirty="0" smtClean="0"/>
              <a:t> и </a:t>
            </a:r>
            <a:r>
              <a:rPr lang="ru-RU" dirty="0" err="1" smtClean="0">
                <a:hlinkClick r:id="rId9" tooltip="Жгутоногие (страница отсутствует)"/>
              </a:rPr>
              <a:t>жгутоногих</a:t>
            </a:r>
            <a:r>
              <a:rPr lang="ru-RU" dirty="0" smtClean="0"/>
              <a:t>), иногда те и другие вместе (у </a:t>
            </a:r>
            <a:r>
              <a:rPr lang="ru-RU" dirty="0" smtClean="0">
                <a:hlinkClick r:id="rId10" tooltip="Пауки"/>
              </a:rPr>
              <a:t>пауков</a:t>
            </a:r>
            <a:r>
              <a:rPr lang="ru-RU" dirty="0" smtClean="0"/>
              <a:t>); у низших же паукообразных обособленных органов дыхания не имеется; эти органы открываются наружу на нижней стороне </a:t>
            </a:r>
            <a:r>
              <a:rPr lang="ru-RU" dirty="0" smtClean="0">
                <a:hlinkClick r:id="rId11" tooltip="Брюшко"/>
              </a:rPr>
              <a:t>брюшка</a:t>
            </a:r>
            <a:r>
              <a:rPr lang="ru-RU" dirty="0" smtClean="0"/>
              <a:t>, реже — и </a:t>
            </a:r>
            <a:r>
              <a:rPr lang="ru-RU" dirty="0" smtClean="0">
                <a:hlinkClick r:id="rId12" tooltip="Головогрудь"/>
              </a:rPr>
              <a:t>головогруди</a:t>
            </a:r>
            <a:r>
              <a:rPr lang="ru-RU" dirty="0" smtClean="0"/>
              <a:t>, одной или несколькими парами </a:t>
            </a:r>
            <a:r>
              <a:rPr lang="ru-RU" dirty="0" smtClean="0">
                <a:hlinkClick r:id="rId13" tooltip="Дыхательные отверстия (страница отсутствует)"/>
              </a:rPr>
              <a:t>дыхательных отверстий</a:t>
            </a:r>
            <a:r>
              <a:rPr lang="ru-RU" dirty="0" smtClean="0"/>
              <a:t> (</a:t>
            </a:r>
            <a:r>
              <a:rPr lang="ru-RU" dirty="0" err="1" smtClean="0"/>
              <a:t>stigma</a:t>
            </a:r>
            <a:r>
              <a:rPr lang="ru-RU" dirty="0" smtClean="0"/>
              <a:t>).</a:t>
            </a:r>
          </a:p>
          <a:p>
            <a:pPr marL="420624" indent="-384048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ru-RU" dirty="0" smtClean="0"/>
              <a:t>Легочные мешки являются более примитивными структурами. Считается, что они произошли в результате видоизменения брюшных конечностей в процессе освоения наземного образа жизни предками паукообразных, при этом конечность впятилась в брюшко. Легочный мешок у современных паукообразных представляет собой углубление в теле, его стенки образуют многочисленные листовидные пластинки с обширными лакунами, заполненными </a:t>
            </a:r>
            <a:r>
              <a:rPr lang="ru-RU" dirty="0" err="1" smtClean="0"/>
              <a:t>гемолимфой</a:t>
            </a:r>
            <a:r>
              <a:rPr lang="ru-RU" dirty="0" smtClean="0"/>
              <a:t>. Через тонкие стенки пластинок происходит газообмен между </a:t>
            </a:r>
            <a:r>
              <a:rPr lang="ru-RU" dirty="0" err="1" smtClean="0"/>
              <a:t>гемолимфой</a:t>
            </a:r>
            <a:r>
              <a:rPr lang="ru-RU" dirty="0" smtClean="0"/>
              <a:t> и воздухом, поступающим в легочный мешок через отверстия дыхалец, расположенных на брюшке. Легочное дыхание имеется у скорпионов (четыре пары легочных мешков), </a:t>
            </a:r>
            <a:r>
              <a:rPr lang="ru-RU" dirty="0" err="1" smtClean="0"/>
              <a:t>жгутоногих</a:t>
            </a:r>
            <a:r>
              <a:rPr lang="ru-RU" dirty="0" smtClean="0"/>
              <a:t> (одна или две пары) и низкоорганизованных пауков (одна пара).</a:t>
            </a:r>
          </a:p>
          <a:p>
            <a:pPr marL="420624" indent="-384048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endParaRPr lang="ru-RU" dirty="0"/>
          </a:p>
        </p:txBody>
      </p:sp>
      <p:pic>
        <p:nvPicPr>
          <p:cNvPr id="11268" name="Рисунок 3" descr="anatomia1.jpg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0625" y="1785938"/>
            <a:ext cx="3905250" cy="4000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pull dir="r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smtClean="0"/>
              <a:t>      </a:t>
            </a:r>
            <a:r>
              <a:rPr lang="ru-RU" altLang="ru-RU" smtClean="0">
                <a:solidFill>
                  <a:srgbClr val="66CCFF"/>
                </a:solidFill>
              </a:rPr>
              <a:t>Нервная система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5186363" cy="4525963"/>
          </a:xfrm>
        </p:spPr>
        <p:txBody>
          <a:bodyPr>
            <a:normAutofit fontScale="55000" lnSpcReduction="20000"/>
          </a:bodyPr>
          <a:lstStyle/>
          <a:p>
            <a:pPr marL="420624" indent="-384048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ru-RU" dirty="0" smtClean="0">
                <a:hlinkClick r:id="rId2" tooltip="Нервная система"/>
              </a:rPr>
              <a:t>Нервная система</a:t>
            </a:r>
            <a:r>
              <a:rPr lang="ru-RU" dirty="0" smtClean="0"/>
              <a:t> паукообразных отличается разнообразием строения. Общий план ее организации соответствует брюшной нервной цепочке, однако имеется ряд особенностей. В головном мозге отсутствует </a:t>
            </a:r>
            <a:r>
              <a:rPr lang="ru-RU" dirty="0" err="1" smtClean="0"/>
              <a:t>дейтоцеребрум</a:t>
            </a:r>
            <a:r>
              <a:rPr lang="ru-RU" dirty="0" smtClean="0"/>
              <a:t>, что связано с редукцией придатков </a:t>
            </a:r>
            <a:r>
              <a:rPr lang="ru-RU" dirty="0" err="1" smtClean="0"/>
              <a:t>акрона</a:t>
            </a:r>
            <a:r>
              <a:rPr lang="ru-RU" dirty="0" smtClean="0"/>
              <a:t> — </a:t>
            </a:r>
            <a:r>
              <a:rPr lang="ru-RU" dirty="0" err="1" smtClean="0"/>
              <a:t>антеннул</a:t>
            </a:r>
            <a:r>
              <a:rPr lang="ru-RU" dirty="0" smtClean="0"/>
              <a:t>, которые иннервируются этим отделом мозга у ракообразных, многоножек и насекомых. Сохраняются передний и задний отделы головного мозга — </a:t>
            </a:r>
            <a:r>
              <a:rPr lang="ru-RU" dirty="0" err="1" smtClean="0"/>
              <a:t>протоцеребрум</a:t>
            </a:r>
            <a:r>
              <a:rPr lang="ru-RU" dirty="0" smtClean="0"/>
              <a:t> (иннервирует глаза) и </a:t>
            </a:r>
            <a:r>
              <a:rPr lang="ru-RU" dirty="0" err="1" smtClean="0"/>
              <a:t>тритоцеребрум</a:t>
            </a:r>
            <a:r>
              <a:rPr lang="ru-RU" dirty="0" smtClean="0"/>
              <a:t> (иннервирует </a:t>
            </a:r>
            <a:r>
              <a:rPr lang="ru-RU" dirty="0" err="1" smtClean="0"/>
              <a:t>хелицеры</a:t>
            </a:r>
            <a:r>
              <a:rPr lang="ru-RU" dirty="0" smtClean="0"/>
              <a:t>).</a:t>
            </a:r>
          </a:p>
          <a:p>
            <a:pPr marL="420624" indent="-384048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ru-RU" dirty="0" smtClean="0"/>
              <a:t>Ганглии брюшной нервной цепочки часто концентрируются, образуя более или менее выраженную </a:t>
            </a:r>
            <a:r>
              <a:rPr lang="ru-RU" dirty="0" err="1" smtClean="0"/>
              <a:t>ганглиозную</a:t>
            </a:r>
            <a:r>
              <a:rPr lang="ru-RU" dirty="0" smtClean="0"/>
              <a:t> массу. У сенокосцев и клещей все ганглии сливаются, образуя кольцо вокруг пищевода, однако у скорпионов сохраняется выраженная брюшная цепочка ганглиев.</a:t>
            </a:r>
          </a:p>
        </p:txBody>
      </p:sp>
      <p:pic>
        <p:nvPicPr>
          <p:cNvPr id="12292" name="Рисунок 4" descr="9886da9b8c8a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6438" y="928688"/>
            <a:ext cx="3357562" cy="557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smtClean="0"/>
              <a:t>              </a:t>
            </a:r>
            <a:r>
              <a:rPr lang="ru-RU" altLang="ru-RU" smtClean="0">
                <a:solidFill>
                  <a:srgbClr val="66CCFF"/>
                </a:solidFill>
              </a:rPr>
              <a:t>питание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4900613" cy="4525963"/>
          </a:xfrm>
        </p:spPr>
        <p:txBody>
          <a:bodyPr>
            <a:normAutofit fontScale="62500" lnSpcReduction="20000"/>
          </a:bodyPr>
          <a:lstStyle/>
          <a:p>
            <a:pPr marL="420624" indent="-384048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ru-RU" dirty="0" smtClean="0"/>
              <a:t>Паукообразные почти исключительно </a:t>
            </a:r>
            <a:r>
              <a:rPr lang="ru-RU" dirty="0" smtClean="0">
                <a:hlinkClick r:id="rId2" tooltip="Плотоядные"/>
              </a:rPr>
              <a:t>хищники</a:t>
            </a:r>
            <a:r>
              <a:rPr lang="ru-RU" dirty="0" smtClean="0"/>
              <a:t>, только некоторые клещи (</a:t>
            </a:r>
            <a:r>
              <a:rPr lang="ru-RU" dirty="0" err="1" smtClean="0">
                <a:hlinkClick r:id="rId3" tooltip="Oribatidae (страница отсутствует)"/>
              </a:rPr>
              <a:t>Oribatidae</a:t>
            </a:r>
            <a:r>
              <a:rPr lang="ru-RU" dirty="0" smtClean="0"/>
              <a:t>) питаются растительными веществами. Все пауки — хищники. Они питаются главным образом насекомыми и другими мелкими членистоногими. Пойманную добычу паук хватает </a:t>
            </a:r>
            <a:r>
              <a:rPr lang="ru-RU" dirty="0" err="1" smtClean="0"/>
              <a:t>ногощупальцами</a:t>
            </a:r>
            <a:r>
              <a:rPr lang="ru-RU" dirty="0" smtClean="0"/>
              <a:t>, прокусывает крючковидными челюстями, впрыскивает в ранку яд и пищеварительный сок. Примерно через час паук высасывает при помощи сосательного желудка все содержимое добычи, от которой остается только хитиновая оболочка. Такое пищеварение называется внекишечным.</a:t>
            </a:r>
            <a:endParaRPr lang="ru-RU" dirty="0"/>
          </a:p>
        </p:txBody>
      </p:sp>
      <p:pic>
        <p:nvPicPr>
          <p:cNvPr id="13316" name="Рисунок 3" descr="http://upload.wikimedia.org/wikipedia/commons/thumb/b/bc/SpiderOnLeaf.jpg/250px-SpiderOnLeaf.jpg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57813" y="1500188"/>
            <a:ext cx="3786187" cy="428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smtClean="0"/>
              <a:t>        </a:t>
            </a:r>
            <a:r>
              <a:rPr lang="ru-RU" altLang="ru-RU" smtClean="0">
                <a:solidFill>
                  <a:srgbClr val="66CCFF"/>
                </a:solidFill>
              </a:rPr>
              <a:t>Распространение</a:t>
            </a:r>
            <a:r>
              <a:rPr lang="ru-RU" altLang="ru-RU" smtClean="0"/>
              <a:t> 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3400425" cy="4525963"/>
          </a:xfrm>
        </p:spPr>
        <p:txBody>
          <a:bodyPr>
            <a:normAutofit fontScale="55000" lnSpcReduction="20000"/>
          </a:bodyPr>
          <a:lstStyle/>
          <a:p>
            <a:pPr marL="420624" indent="-384048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ru-RU" dirty="0" smtClean="0"/>
              <a:t>Паукообразные распространены повсеместно.</a:t>
            </a:r>
          </a:p>
          <a:p>
            <a:pPr marL="420624" indent="-384048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ru-RU" dirty="0" smtClean="0"/>
              <a:t>Представители этого класса — одни из древнейших наземных животных, известные с </a:t>
            </a:r>
            <a:r>
              <a:rPr lang="ru-RU" dirty="0" smtClean="0">
                <a:hlinkClick r:id="rId2" tooltip="Силур"/>
              </a:rPr>
              <a:t>силурийского</a:t>
            </a:r>
            <a:r>
              <a:rPr lang="ru-RU" dirty="0" smtClean="0"/>
              <a:t> периода.</a:t>
            </a:r>
          </a:p>
          <a:p>
            <a:pPr marL="420624" indent="-384048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ru-RU" dirty="0" smtClean="0"/>
              <a:t>Ныне некоторые отряды распространены исключительно в </a:t>
            </a:r>
            <a:r>
              <a:rPr lang="ru-RU" dirty="0" smtClean="0">
                <a:hlinkClick r:id="rId3" tooltip="Тропики"/>
              </a:rPr>
              <a:t>тропических</a:t>
            </a:r>
            <a:r>
              <a:rPr lang="ru-RU" dirty="0" smtClean="0"/>
              <a:t> и </a:t>
            </a:r>
            <a:r>
              <a:rPr lang="ru-RU" dirty="0" smtClean="0">
                <a:hlinkClick r:id="rId4" tooltip="Субтропики"/>
              </a:rPr>
              <a:t>субтропических</a:t>
            </a:r>
            <a:r>
              <a:rPr lang="ru-RU" dirty="0" smtClean="0"/>
              <a:t> поясах, таковы </a:t>
            </a:r>
            <a:r>
              <a:rPr lang="ru-RU" dirty="0" err="1" smtClean="0">
                <a:hlinkClick r:id="rId5" tooltip="Жгутоногие (страница отсутствует)"/>
              </a:rPr>
              <a:t>жгутоногие</a:t>
            </a:r>
            <a:r>
              <a:rPr lang="ru-RU" dirty="0" smtClean="0"/>
              <a:t>. </a:t>
            </a:r>
            <a:r>
              <a:rPr lang="ru-RU" dirty="0" smtClean="0">
                <a:hlinkClick r:id="rId6" tooltip="Скорпионы"/>
              </a:rPr>
              <a:t>Скорпионы</a:t>
            </a:r>
            <a:r>
              <a:rPr lang="ru-RU" dirty="0" smtClean="0"/>
              <a:t> же и </a:t>
            </a:r>
            <a:r>
              <a:rPr lang="ru-RU" dirty="0" err="1" smtClean="0">
                <a:hlinkClick r:id="rId7" tooltip="Бихорхи"/>
              </a:rPr>
              <a:t>бихорхи</a:t>
            </a:r>
            <a:r>
              <a:rPr lang="ru-RU" dirty="0" smtClean="0"/>
              <a:t> обитают также в </a:t>
            </a:r>
            <a:r>
              <a:rPr lang="ru-RU" dirty="0" smtClean="0">
                <a:hlinkClick r:id="rId8" tooltip="Умеренный пояс"/>
              </a:rPr>
              <a:t>умеренном </a:t>
            </a:r>
            <a:r>
              <a:rPr lang="ru-RU" dirty="0" err="1" smtClean="0">
                <a:hlinkClick r:id="rId8" tooltip="Умеренный пояс"/>
              </a:rPr>
              <a:t>поясе</a:t>
            </a:r>
            <a:r>
              <a:rPr lang="ru-RU" dirty="0" err="1" smtClean="0"/>
              <a:t>,</a:t>
            </a:r>
            <a:r>
              <a:rPr lang="ru-RU" dirty="0" err="1" smtClean="0">
                <a:hlinkClick r:id="rId9" tooltip="Пауки"/>
              </a:rPr>
              <a:t>пауки</a:t>
            </a:r>
            <a:r>
              <a:rPr lang="ru-RU" dirty="0" smtClean="0"/>
              <a:t>, </a:t>
            </a:r>
            <a:r>
              <a:rPr lang="ru-RU" dirty="0" smtClean="0">
                <a:hlinkClick r:id="rId10" tooltip="Сенокосцы"/>
              </a:rPr>
              <a:t>сенокосцы</a:t>
            </a:r>
            <a:r>
              <a:rPr lang="ru-RU" dirty="0" smtClean="0"/>
              <a:t> и </a:t>
            </a:r>
            <a:r>
              <a:rPr lang="ru-RU" dirty="0" smtClean="0">
                <a:hlinkClick r:id="rId11" tooltip="Клещи (членистоногие)"/>
              </a:rPr>
              <a:t>клещи</a:t>
            </a:r>
            <a:r>
              <a:rPr lang="ru-RU" dirty="0" smtClean="0"/>
              <a:t> в значительном количестве встречаются и в полярных странах.</a:t>
            </a:r>
          </a:p>
          <a:p>
            <a:pPr marL="420624" indent="-384048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endParaRPr lang="ru-RU" dirty="0"/>
          </a:p>
        </p:txBody>
      </p:sp>
      <p:pic>
        <p:nvPicPr>
          <p:cNvPr id="14340" name="Рисунок 4" descr="b59_242-1.jpg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6250" y="1571625"/>
            <a:ext cx="4857750" cy="4857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хническая">
  <a:themeElements>
    <a:clrScheme name="Техническая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Техническая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Техниче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28</TotalTime>
  <Words>52</Words>
  <Application>Microsoft Office PowerPoint</Application>
  <PresentationFormat>Экран (4:3)</PresentationFormat>
  <Paragraphs>25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3" baseType="lpstr">
      <vt:lpstr>Arial</vt:lpstr>
      <vt:lpstr>Franklin Gothic Book</vt:lpstr>
      <vt:lpstr>Wingdings 2</vt:lpstr>
      <vt:lpstr>Calibri</vt:lpstr>
      <vt:lpstr>Техническая</vt:lpstr>
      <vt:lpstr>Класс паукообразных</vt:lpstr>
      <vt:lpstr>Паукообразные</vt:lpstr>
      <vt:lpstr>Характерные особенности</vt:lpstr>
      <vt:lpstr>              Покровы</vt:lpstr>
      <vt:lpstr>       Органы дыхания</vt:lpstr>
      <vt:lpstr>      Нервная система</vt:lpstr>
      <vt:lpstr>              питание</vt:lpstr>
      <vt:lpstr>        Распространение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Класс паукообразных</dc:title>
  <dc:creator>Максим</dc:creator>
  <cp:lastModifiedBy>admin</cp:lastModifiedBy>
  <cp:revision>5</cp:revision>
  <dcterms:modified xsi:type="dcterms:W3CDTF">2015-04-08T16:25:13Z</dcterms:modified>
</cp:coreProperties>
</file>