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7" r:id="rId3"/>
    <p:sldMasterId id="2147483675" r:id="rId4"/>
    <p:sldMasterId id="2147483677" r:id="rId5"/>
  </p:sldMasterIdLst>
  <p:sldIdLst>
    <p:sldId id="256" r:id="rId6"/>
    <p:sldId id="259" r:id="rId7"/>
    <p:sldId id="258" r:id="rId8"/>
    <p:sldId id="257" r:id="rId9"/>
    <p:sldId id="260" r:id="rId10"/>
    <p:sldId id="261" r:id="rId11"/>
    <p:sldId id="262" r:id="rId12"/>
    <p:sldId id="263" r:id="rId13"/>
    <p:sldId id="264" r:id="rId14"/>
    <p:sldId id="265" r:id="rId15"/>
    <p:sldId id="271" r:id="rId16"/>
    <p:sldId id="279" r:id="rId17"/>
    <p:sldId id="280" r:id="rId18"/>
    <p:sldId id="266" r:id="rId19"/>
    <p:sldId id="275" r:id="rId20"/>
    <p:sldId id="274" r:id="rId21"/>
    <p:sldId id="276" r:id="rId22"/>
    <p:sldId id="278" r:id="rId23"/>
    <p:sldId id="272" r:id="rId24"/>
    <p:sldId id="268" r:id="rId25"/>
    <p:sldId id="267" r:id="rId26"/>
    <p:sldId id="269" r:id="rId27"/>
    <p:sldId id="27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3" autoAdjust="0"/>
    <p:restoredTop sz="94625" autoAdjust="0"/>
  </p:normalViewPr>
  <p:slideViewPr>
    <p:cSldViewPr>
      <p:cViewPr varScale="1">
        <p:scale>
          <a:sx n="43" d="100"/>
          <a:sy n="43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7ED53-7176-49CF-B098-FBABCA08B4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489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EB141-8D49-4052-B43A-C26DEBDF99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30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F5B73-E5FD-423D-ADF7-0720BDF714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245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765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765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6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766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3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9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9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0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80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0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780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2780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2780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94FDCD7-9066-4F1C-9487-4E562CC254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7CEF6-5A21-4566-9C19-30A2EBC907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1702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4556E-7FB4-451A-9F9B-DEEA73E208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7859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B45D8-0FD3-4BC8-A7A5-8FF4B1B6F4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2616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0F74D-A666-4E58-9583-B94E4D8DB5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7209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A9216-01D6-4177-9057-FB084181D6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070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871D4-0D7E-4880-BB4A-E49FB540A1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4528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0E530-9B56-46CF-A886-863CA07696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13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CA4BB-A395-4312-92D3-E24461459E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3208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6E5CA-3F1C-4124-8BB2-BCE7F30E26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312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385BF-239D-44B5-82FE-191F8F7688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265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65E0A-D9EA-4F7E-BF26-D0A0DD2C0C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8353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FD20DB-34E3-4DFE-918F-8BAA046642D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85E2A-B26D-480B-80A9-D5EDC33556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325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9DD07-C198-4B8B-A4DC-ACC79B2C7F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1510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E8BF3-FEA0-41F3-B7D6-FC04501A8B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11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2D85E-22A1-4A14-A6D2-FAABC3A229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0210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6A8F4-F6F2-44E1-8092-FC190346DC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183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73D26-C81F-4C16-8EE4-FE9F868083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23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196E2-3A2F-409E-A665-881C803084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8450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F06FC-7545-4657-84FC-C89A51D073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8450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06B98-EC67-4A87-9B33-09A8755527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624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64BCC-8BD1-4CE2-9EA4-A8FCCF5511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7997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F12FC-228E-4A66-978D-DA15E98A9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111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600589-62CB-43C5-8262-F842E65A798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altLang="ru-RU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0C5A8-0DBF-496D-BBDD-69E1142BA7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0605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1B590-CC8E-4939-AD9A-287F85A316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6354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4E936-9ECB-40C4-9915-A90ADE28ED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947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B2E40-AEE7-46E6-899F-3CEE374A27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449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D685C-352E-456D-818A-C8EAC6E4FE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501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01427-4D9C-4D9C-B7D3-9C3FEEE816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9868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E10D8-C712-47DC-8AA6-C6373126C6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3010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6BA6B-8DAC-4AAE-92BA-1E7DF840A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9213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F8A98-4F78-4460-BE79-0D5A36D03F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8082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D10CE-C6BD-439B-8BC7-CEA566662D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353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51DC7-BCEE-4E57-A248-4D7B80043B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361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655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65540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6554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4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55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554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 altLang="ru-RU"/>
          </a:p>
        </p:txBody>
      </p:sp>
      <p:sp>
        <p:nvSpPr>
          <p:cNvPr id="6554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2B1B960C-8D92-494D-851B-387367C5B5B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554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0E352-BF06-4E49-B0EA-BADEB76995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569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ADCC2-0D20-4393-B44B-16F5482844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785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DB699-7F84-4E2F-8770-D5D4CC88D6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56218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13EE6-9541-41EF-B477-93A075EB96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64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22BCA-D520-4B82-AD4D-97BCE4F5F8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5718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4DAFA-CA76-442C-86FB-B95DF78B5C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865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FF118-C103-45EC-96B8-48F8CF4861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34108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B5B48-ECB5-4490-A7F6-F3691A770E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29538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4B20E-8C9B-4820-B077-2E7C84CB42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59184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AED3E-3CFF-4A6B-8226-1F3A19D3B0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440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40D8F-0583-42B5-B0A0-F3761016AD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049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DBD8A-A6AB-44DD-B081-B701EBD434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63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BEDBE-A6BC-484D-8908-523B0A88F3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772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13F6B-AA33-45BD-8791-91FF5641E9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860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19974-81AC-4395-87EC-23AC12020C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09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D8FC75-BF3C-43CC-A0DC-F6C96D2641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662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662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64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664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0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6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6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6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7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7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77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77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 altLang="ru-RU"/>
          </a:p>
        </p:txBody>
      </p:sp>
      <p:sp>
        <p:nvSpPr>
          <p:cNvPr id="2677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altLang="ru-RU"/>
          </a:p>
        </p:txBody>
      </p:sp>
      <p:sp>
        <p:nvSpPr>
          <p:cNvPr id="2678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ACC961F-B461-4D09-9D30-B6D0CA007C8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678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16F1F7E-78AB-4003-9B07-3F455B786E6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FA248B61-B66B-487D-8F60-EE7CD56F43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6451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451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1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64518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6451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2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452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 altLang="ru-RU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2ECD5218-4DB2-43CD-AA6D-1429499AD6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1055688"/>
            <a:ext cx="8229600" cy="1612900"/>
          </a:xfrm>
        </p:spPr>
        <p:txBody>
          <a:bodyPr/>
          <a:lstStyle/>
          <a:p>
            <a:r>
              <a:rPr lang="ru-RU" altLang="ru-RU" sz="3200">
                <a:solidFill>
                  <a:srgbClr val="A50021"/>
                </a:solidFill>
              </a:rPr>
              <a:t>Происхождение и эволюция человека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3244850"/>
          </a:xfrm>
        </p:spPr>
        <p:txBody>
          <a:bodyPr/>
          <a:lstStyle/>
          <a:p>
            <a:r>
              <a:rPr lang="ru-RU" altLang="ru-RU" sz="2400"/>
              <a:t>Этапы развития</a:t>
            </a:r>
            <a:endParaRPr lang="en-US" altLang="ru-RU" sz="2400"/>
          </a:p>
          <a:p>
            <a:endParaRPr lang="en-US" altLang="ru-RU" sz="2400"/>
          </a:p>
          <a:p>
            <a:endParaRPr lang="en-US" altLang="ru-RU" sz="2400"/>
          </a:p>
          <a:p>
            <a:endParaRPr lang="en-US" altLang="ru-RU" sz="2400"/>
          </a:p>
          <a:p>
            <a:endParaRPr lang="en-US" altLang="ru-RU" sz="2400"/>
          </a:p>
          <a:p>
            <a:pPr algn="r"/>
            <a:r>
              <a:rPr lang="en-US" altLang="ru-RU" sz="2400"/>
              <a:t>  </a:t>
            </a:r>
            <a:r>
              <a:rPr lang="ru-RU" altLang="ru-RU" sz="2400"/>
              <a:t>Потапов Л.О.</a:t>
            </a:r>
          </a:p>
          <a:p>
            <a:r>
              <a:rPr lang="ru-RU" altLang="ru-RU" sz="1600"/>
              <a:t>Омский государственный педагогический университет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914400"/>
            <a:ext cx="8001000" cy="606425"/>
          </a:xfrm>
        </p:spPr>
        <p:txBody>
          <a:bodyPr/>
          <a:lstStyle/>
          <a:p>
            <a:r>
              <a:rPr lang="ru-RU" altLang="ru-RU" sz="3400"/>
              <a:t>Australopithecus anamensis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100"/>
              <a:t>останки найдены в Кении</a:t>
            </a:r>
          </a:p>
          <a:p>
            <a:pPr>
              <a:lnSpc>
                <a:spcPct val="90000"/>
              </a:lnSpc>
            </a:pPr>
            <a:r>
              <a:rPr lang="ru-RU" altLang="ru-RU" sz="2100"/>
              <a:t>жил между 4,17 и 4,12 млн. лет назад</a:t>
            </a:r>
          </a:p>
          <a:p>
            <a:pPr>
              <a:lnSpc>
                <a:spcPct val="90000"/>
              </a:lnSpc>
            </a:pPr>
            <a:r>
              <a:rPr lang="ru-RU" altLang="ru-RU" sz="2100"/>
              <a:t>обитал в сухих лесах</a:t>
            </a:r>
          </a:p>
          <a:p>
            <a:pPr>
              <a:lnSpc>
                <a:spcPct val="90000"/>
              </a:lnSpc>
            </a:pPr>
            <a:r>
              <a:rPr lang="ru-RU" altLang="ru-RU" sz="2100"/>
              <a:t>строение костей его ног позволяет предположить, что этот австралопитек был двуногим, однако по строению зубов и челюстей он очень схож с более поздними ископаемыми обезьянами.</a:t>
            </a:r>
          </a:p>
          <a:p>
            <a:pPr>
              <a:lnSpc>
                <a:spcPct val="90000"/>
              </a:lnSpc>
            </a:pPr>
            <a:r>
              <a:rPr lang="ru-RU" altLang="ru-RU" sz="2100"/>
              <a:t>по некоторым признакам зубов этот вид является промежуточным между </a:t>
            </a:r>
            <a:r>
              <a:rPr lang="ru-RU" altLang="ru-RU" sz="2100">
                <a:solidFill>
                  <a:srgbClr val="339966"/>
                </a:solidFill>
              </a:rPr>
              <a:t>Ardipithecus ramidus</a:t>
            </a:r>
            <a:r>
              <a:rPr lang="ru-RU" altLang="ru-RU" sz="2100"/>
              <a:t> и Australopithecus afarensis. Авторы находки убеждены, что этот вид был предком A.afarensis.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A.anamensis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A.afarensis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A.africanus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Homo habilis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H.erectus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H</a:t>
            </a:r>
            <a:r>
              <a:rPr lang="en-US" altLang="ru-RU"/>
              <a:t>.</a:t>
            </a:r>
            <a:r>
              <a:rPr lang="ru-RU" altLang="ru-RU"/>
              <a:t> sapiens neanderthalensis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H</a:t>
            </a:r>
            <a:r>
              <a:rPr lang="en-US" altLang="ru-RU"/>
              <a:t>.</a:t>
            </a:r>
            <a:r>
              <a:rPr lang="ru-RU" altLang="ru-RU"/>
              <a:t> sapiens sapiens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533400"/>
          </a:xfrm>
        </p:spPr>
        <p:txBody>
          <a:bodyPr/>
          <a:lstStyle/>
          <a:p>
            <a:r>
              <a:rPr lang="ru-RU" altLang="ru-RU" sz="4000">
                <a:solidFill>
                  <a:srgbClr val="339966"/>
                </a:solidFill>
              </a:rPr>
              <a:t>Homo habilis  </a:t>
            </a:r>
            <a:r>
              <a:rPr lang="ru-RU" altLang="ru-RU" sz="2800">
                <a:solidFill>
                  <a:schemeClr val="tx1"/>
                </a:solidFill>
              </a:rPr>
              <a:t>(</a:t>
            </a:r>
            <a:r>
              <a:rPr lang="ru-RU" altLang="ru-RU" sz="2800"/>
              <a:t>"человек умелый").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478155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30956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33909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304800"/>
          </a:xfrm>
        </p:spPr>
        <p:txBody>
          <a:bodyPr/>
          <a:lstStyle/>
          <a:p>
            <a:r>
              <a:rPr lang="ru-RU" altLang="ru-RU" sz="4000"/>
              <a:t>Homo habilis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Жил 2.4 - 1.5 млн. лет назад, в Вост. Африка. 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Объем черепа около 670 куб. см. Этот древнейший представитель рода Homo уже изготавливал примитивные каменные орудия (отсюда и название - "человек умелый").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Размер головного мозга составлял в среднем 650 кубических сантиметров и колебался в пределах от 500 до 800 кубических сантиметров.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Habilis имел 1,5 метра в высоту и предположительно весил около 45 килограммов.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600"/>
              <a:t>A.anamensis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600"/>
              <a:t>A.afarensis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600"/>
              <a:t>A.africanus </a:t>
            </a:r>
            <a:r>
              <a:rPr lang="en-US" altLang="ru-RU" sz="2600"/>
              <a:t>--------- </a:t>
            </a:r>
            <a:r>
              <a:rPr lang="en-US" altLang="ru-RU" sz="2000"/>
              <a:t>Paranthropus (robustus, boisei…)</a:t>
            </a:r>
            <a:r>
              <a:rPr lang="en-US" altLang="ru-RU" sz="2600"/>
              <a:t> </a:t>
            </a:r>
            <a:endParaRPr lang="ru-RU" altLang="ru-RU" sz="26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600"/>
              <a:t>Homo habilis  </a:t>
            </a:r>
            <a:endParaRPr lang="en-US" altLang="ru-RU" sz="26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600"/>
              <a:t>H.ergaster</a:t>
            </a:r>
            <a:endParaRPr lang="ru-RU" altLang="ru-RU" sz="26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600"/>
              <a:t>H.erectus </a:t>
            </a:r>
            <a:endParaRPr lang="en-US" altLang="ru-RU" sz="26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600"/>
              <a:t>H.heidelbergensis</a:t>
            </a:r>
            <a:r>
              <a:rPr lang="ru-RU" altLang="ru-RU" sz="260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600"/>
              <a:t>H</a:t>
            </a:r>
            <a:r>
              <a:rPr lang="en-US" altLang="ru-RU" sz="2600"/>
              <a:t>.</a:t>
            </a:r>
            <a:r>
              <a:rPr lang="ru-RU" altLang="ru-RU" sz="2600"/>
              <a:t> sapiens neanderthalensis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600"/>
              <a:t>H</a:t>
            </a:r>
            <a:r>
              <a:rPr lang="en-US" altLang="ru-RU" sz="2600"/>
              <a:t>.</a:t>
            </a:r>
            <a:r>
              <a:rPr lang="ru-RU" altLang="ru-RU" sz="2600"/>
              <a:t> sapiens sapiens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8229600" cy="2239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/>
              <a:t>       </a:t>
            </a:r>
            <a:r>
              <a:rPr lang="ru-RU" altLang="ru-RU">
                <a:solidFill>
                  <a:srgbClr val="339966"/>
                </a:solidFill>
              </a:rPr>
              <a:t>Paranthropus aethiopicus</a:t>
            </a:r>
            <a:r>
              <a:rPr lang="ru-RU" altLang="ru-RU" sz="2000"/>
              <a:t> 2.7 млн. лет назад в Вост. Африке появилась новая группа древних гоминид - "робустные", отличавшиеся очень крупными коренными зубами (их иногда относят к австралопитекам, иногда - выделяют в отдельный род Paranthropus). Считается, что P.aethiopicus произошел от A.afarensis и был предком P.boisei.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648200" cy="322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2862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9144000" cy="198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rgbClr val="339966"/>
                </a:solidFill>
              </a:rPr>
              <a:t>        </a:t>
            </a:r>
            <a:r>
              <a:rPr lang="ru-RU" altLang="ru-RU">
                <a:solidFill>
                  <a:srgbClr val="339966"/>
                </a:solidFill>
              </a:rPr>
              <a:t>Paranthropus boisei</a:t>
            </a:r>
            <a:r>
              <a:rPr lang="ru-RU" altLang="ru-RU" sz="2400"/>
              <a:t> 2.3 - 1.0 млн. лет  назад, Вост. Африка. У этого вида тенденции "робустной" эволюционной линии выражены наиболее полно. Традиционно эти признаки трактуются как черты крайней специализации к пережевыванию грубой растительной пищи.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4953000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895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0"/>
            <a:ext cx="9144000" cy="21637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>
                <a:solidFill>
                  <a:srgbClr val="339966"/>
                </a:solidFill>
              </a:rPr>
              <a:t>       Paranthropus robustus</a:t>
            </a:r>
            <a:r>
              <a:rPr lang="ru-RU" altLang="ru-RU" sz="2000"/>
              <a:t> 2.0-1.5 млн. лет назад, Юж. Африка. Характерны очень широкие, выступающие вперед скулы (это свидетельствует о мощном развитии жевательной мускулатуры). Для всех "робустных" форм характерен также костяной гребень на темени, служивший для прикрепления жевательных мышц. У robustus было крупное лицо, плоское и круглое, без лба, с большими надбровными дугами и очень мелкими передними зубами. Головной мозг у этого вида имел объем в среднем около 520 кубических сантиметров.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1305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4248150" cy="32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altLang="ru-RU" sz="4000">
                <a:solidFill>
                  <a:srgbClr val="339966"/>
                </a:solidFill>
              </a:rPr>
              <a:t>Homo ergaster</a:t>
            </a:r>
            <a:r>
              <a:rPr lang="ru-RU" altLang="ru-RU" sz="4000"/>
              <a:t> </a:t>
            </a:r>
            <a:r>
              <a:rPr lang="ru-RU" altLang="ru-RU" sz="2800"/>
              <a:t>(«человек работающий»)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24939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429000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24325"/>
            <a:ext cx="321945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339966"/>
                </a:solidFill>
              </a:rPr>
              <a:t>Homo ergaster</a:t>
            </a:r>
            <a:r>
              <a:rPr lang="ru-RU" altLang="ru-RU"/>
              <a:t> </a:t>
            </a:r>
            <a:r>
              <a:rPr lang="ru-RU" altLang="ru-RU" sz="2400"/>
              <a:t>(Человек работающий)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600"/>
              <a:t>появился в Африке 1.8 млн. лет назад в результате эволюции </a:t>
            </a:r>
            <a:r>
              <a:rPr lang="ru-RU" altLang="ru-RU" sz="2600">
                <a:solidFill>
                  <a:srgbClr val="339966"/>
                </a:solidFill>
              </a:rPr>
              <a:t>Homo habilis</a:t>
            </a:r>
            <a:r>
              <a:rPr lang="ru-RU" altLang="ru-RU" sz="2600"/>
              <a:t> или </a:t>
            </a:r>
            <a:r>
              <a:rPr lang="ru-RU" altLang="ru-RU" sz="2600">
                <a:solidFill>
                  <a:srgbClr val="339966"/>
                </a:solidFill>
              </a:rPr>
              <a:t>Homo rudolfensis</a:t>
            </a:r>
          </a:p>
          <a:p>
            <a:pPr>
              <a:lnSpc>
                <a:spcPct val="90000"/>
              </a:lnSpc>
            </a:pPr>
            <a:r>
              <a:rPr lang="ru-RU" altLang="ru-RU" sz="2600"/>
              <a:t>Череп округлый, надбровные дуги сильно развиты. Зубы мелкие, особенно по сравнению с австралопитеками. </a:t>
            </a:r>
          </a:p>
          <a:p>
            <a:pPr>
              <a:lnSpc>
                <a:spcPct val="90000"/>
              </a:lnSpc>
            </a:pPr>
            <a:r>
              <a:rPr lang="ru-RU" altLang="ru-RU" sz="2600"/>
              <a:t>Объем мозга 880 куб. см.</a:t>
            </a:r>
            <a:endParaRPr lang="ru-RU" altLang="ru-RU" sz="2600">
              <a:solidFill>
                <a:srgbClr val="339966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600"/>
              <a:t>Последние питекантропы в Индонезии вымерли 27 тыс. лет назад, а их карликовая форма Homo floresiensis — около 18000 лет назад.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411163"/>
          </a:xfrm>
        </p:spPr>
        <p:txBody>
          <a:bodyPr/>
          <a:lstStyle/>
          <a:p>
            <a:r>
              <a:rPr lang="ru-RU" altLang="ru-RU" sz="4000"/>
              <a:t>Предки человека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762000"/>
            <a:ext cx="83820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     На основании приведенных до настоящего времени раскопок известно, что в миоцене и плиоцене Hominoidea были группой, богатой родами и видами, которые жили в Африке, Европе и Азии. 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В </a:t>
            </a:r>
            <a:r>
              <a:rPr lang="ru-RU" altLang="ru-RU"/>
              <a:t>Западной Европе, Африке и Юго-Восточной Азии (Индия) </a:t>
            </a:r>
            <a:r>
              <a:rPr lang="ru-RU" altLang="ru-RU" sz="2800"/>
              <a:t>жила форма Dryopithecus (Дриопитеки), 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Ореопитек (Италия, скелет – 1958г.),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Сивапитек в Пакистане (Sivapithecus indicus) 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в Азии (Индии) жили рамапитеки (Ramapithecus) и др. (Bramapithecus...).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609600"/>
          </a:xfrm>
        </p:spPr>
        <p:txBody>
          <a:bodyPr/>
          <a:lstStyle/>
          <a:p>
            <a:r>
              <a:rPr lang="ru-RU" altLang="ru-RU" sz="3400">
                <a:solidFill>
                  <a:srgbClr val="339966"/>
                </a:solidFill>
              </a:rPr>
              <a:t>Kenyanthropus platyops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7432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57150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533400"/>
          </a:xfrm>
        </p:spPr>
        <p:txBody>
          <a:bodyPr/>
          <a:lstStyle/>
          <a:p>
            <a:r>
              <a:rPr lang="ru-RU" altLang="ru-RU" sz="3400"/>
              <a:t>Kenyanthropus platyops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914400"/>
            <a:ext cx="80010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900"/>
              <a:t>Найден в 1999 году в Кении, на берегу озера Туркана профессором М. Лики.</a:t>
            </a:r>
          </a:p>
          <a:p>
            <a:pPr>
              <a:lnSpc>
                <a:spcPct val="80000"/>
              </a:lnSpc>
            </a:pPr>
            <a:endParaRPr lang="ru-RU" altLang="ru-RU" sz="1900"/>
          </a:p>
          <a:p>
            <a:pPr>
              <a:lnSpc>
                <a:spcPct val="80000"/>
              </a:lnSpc>
            </a:pPr>
            <a:r>
              <a:rPr lang="ru-RU" altLang="ru-RU" sz="1900"/>
              <a:t>возраст оценивается в 3,5 миллиона лет</a:t>
            </a:r>
          </a:p>
          <a:p>
            <a:pPr>
              <a:lnSpc>
                <a:spcPct val="80000"/>
              </a:lnSpc>
            </a:pPr>
            <a:r>
              <a:rPr lang="ru-RU" altLang="ru-RU" sz="1900"/>
              <a:t>Его назвали Kenyanthropus platyops, т. е. плосколицым человеком из Кении. </a:t>
            </a:r>
          </a:p>
          <a:p>
            <a:pPr>
              <a:lnSpc>
                <a:spcPct val="80000"/>
              </a:lnSpc>
            </a:pPr>
            <a:r>
              <a:rPr lang="ru-RU" altLang="ru-RU" sz="1900"/>
              <a:t>У Kenyanthropus platyops четко выраженные скулы, небольшие коренные зубы и менее выступающая по сравнению с Australopithecus afarensis (современником кениантропа) челюсть, что придает ему более человеческий вид.</a:t>
            </a:r>
          </a:p>
          <a:p>
            <a:pPr>
              <a:lnSpc>
                <a:spcPct val="80000"/>
              </a:lnSpc>
            </a:pPr>
            <a:r>
              <a:rPr lang="ru-RU" altLang="ru-RU" sz="1900"/>
              <a:t>Несмотря на это, у Kenyanthropus platyops головной мозг размером не более мозга шимпанзе и маленькие ушные каналы, как у шимпанзе и у Australopithecus anamensis</a:t>
            </a:r>
          </a:p>
          <a:p>
            <a:pPr>
              <a:lnSpc>
                <a:spcPct val="80000"/>
              </a:lnSpc>
            </a:pPr>
            <a:r>
              <a:rPr lang="ru-RU" altLang="ru-RU" sz="1900"/>
              <a:t>Такая смесь примитивных и прогрессивных черт показывает, что эволюция гоминид не носит ни постоянного, ни последовательно прогрессивного характера.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339966"/>
                </a:solidFill>
              </a:rPr>
              <a:t>Homo rudolfensis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99088"/>
            <a:ext cx="8229600" cy="7270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/>
              <a:t>      Этот череп сначала относили к H.habilis, но В.П.Алексеев в 1986 г. выделил его в отдельный вид H.rudolfensis.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334486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01148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Объем черепа 775 куб. см. - гораздо больше, чем у австралопитеков, и больше,  чем у типичных habilis.</a:t>
            </a:r>
          </a:p>
          <a:p>
            <a:pPr>
              <a:lnSpc>
                <a:spcPct val="90000"/>
              </a:lnSpc>
            </a:pPr>
            <a:r>
              <a:rPr lang="ru-RU" altLang="ru-RU"/>
              <a:t>H.rudolfensis отличается также слабым развитием надглазничного валика. </a:t>
            </a:r>
          </a:p>
          <a:p>
            <a:pPr>
              <a:lnSpc>
                <a:spcPct val="90000"/>
              </a:lnSpc>
            </a:pPr>
            <a:r>
              <a:rPr lang="ru-RU" altLang="ru-RU"/>
              <a:t>Плоское лицо </a:t>
            </a:r>
            <a:r>
              <a:rPr lang="ru-RU" altLang="ru-RU">
                <a:solidFill>
                  <a:srgbClr val="339966"/>
                </a:solidFill>
              </a:rPr>
              <a:t>Homo rudolfensis</a:t>
            </a:r>
            <a:r>
              <a:rPr lang="ru-RU" altLang="ru-RU"/>
              <a:t> наводит на мысль о близком родстве с </a:t>
            </a:r>
            <a:r>
              <a:rPr lang="ru-RU" altLang="ru-RU">
                <a:solidFill>
                  <a:srgbClr val="339966"/>
                </a:solidFill>
              </a:rPr>
              <a:t>Kenyanthropus platyops</a:t>
            </a:r>
            <a:r>
              <a:rPr lang="ru-RU" altLang="ru-RU"/>
              <a:t> (Leakey et al., 2001).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37200"/>
            <a:ext cx="8229600" cy="558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000"/>
              <a:t>Э. Дюбуа, 1891г., о-в Ява (Юго-Вост. Азия)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Proconsul (Proconsul africanus)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867400"/>
            <a:ext cx="8229600" cy="7921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Череп Proconsul africanus. </a:t>
            </a:r>
            <a:r>
              <a:rPr lang="en-US" altLang="ru-RU" sz="1600"/>
              <a:t>(</a:t>
            </a:r>
            <a:r>
              <a:rPr lang="ru-RU" altLang="ru-RU" sz="1600"/>
              <a:t>по П. Грассэ.</a:t>
            </a:r>
            <a:r>
              <a:rPr lang="en-US" altLang="ru-RU" sz="1600"/>
              <a:t>)        </a:t>
            </a:r>
            <a:r>
              <a:rPr lang="ru-RU" altLang="ru-RU" sz="1600"/>
              <a:t>         Реконструкция головы Proconsul; </a:t>
            </a:r>
            <a:endParaRPr lang="en-US" altLang="ru-RU" sz="16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Обращает на себя внимание отсутствие надбровных дуг</a:t>
            </a:r>
            <a:r>
              <a:rPr lang="ru-RU" altLang="ru-RU" sz="1600"/>
              <a:t>;          по Дж. Г. Симпсону и др.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ru-RU" sz="160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910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1529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/>
          <a:lstStyle/>
          <a:p>
            <a:r>
              <a:rPr lang="ru-RU" altLang="ru-RU" sz="4000">
                <a:solidFill>
                  <a:srgbClr val="339966"/>
                </a:solidFill>
              </a:rPr>
              <a:t>Australopithecus africanus</a:t>
            </a:r>
            <a:r>
              <a:rPr lang="ru-RU" altLang="ru-RU" sz="4000"/>
              <a:t> 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3652838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33528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38417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411163"/>
          </a:xfrm>
        </p:spPr>
        <p:txBody>
          <a:bodyPr/>
          <a:lstStyle/>
          <a:p>
            <a:r>
              <a:rPr lang="ru-RU" altLang="ru-RU" sz="3400"/>
              <a:t>Australopithecus africanus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Найден в Юж. Африке (Трансвааль),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   профессор Рэймонд Дарт, 1925 г.</a:t>
            </a:r>
          </a:p>
          <a:p>
            <a:pPr>
              <a:lnSpc>
                <a:spcPct val="90000"/>
              </a:lnSpc>
            </a:pPr>
            <a:r>
              <a:rPr lang="ru-RU" altLang="ru-RU"/>
              <a:t>Жил 3.5 - 2.5 млн. лет назад.</a:t>
            </a:r>
          </a:p>
          <a:p>
            <a:pPr>
              <a:lnSpc>
                <a:spcPct val="90000"/>
              </a:lnSpc>
            </a:pPr>
            <a:r>
              <a:rPr lang="ru-RU" altLang="ru-RU"/>
              <a:t>питался в основном плодами и листьями (по-видимому, употреблял как растительную, так и животную пищу, легко приспосабливаясь к любым изменениям кормовых ресурсов).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ru-RU" altLang="ru-RU" sz="3600">
                <a:solidFill>
                  <a:srgbClr val="339966"/>
                </a:solidFill>
              </a:rPr>
              <a:t>Australopithecus afarensis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1813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2743200"/>
            <a:ext cx="30051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001000" cy="519113"/>
          </a:xfrm>
        </p:spPr>
        <p:txBody>
          <a:bodyPr/>
          <a:lstStyle/>
          <a:p>
            <a:r>
              <a:rPr lang="ru-RU" altLang="ru-RU" sz="3400"/>
              <a:t>Australopithecus afarensis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8638"/>
            <a:ext cx="8229600" cy="5059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100"/>
              <a:t>Найден в 1974 г. Д.Джохансоном в Хадаре (Эфиопия)</a:t>
            </a:r>
          </a:p>
          <a:p>
            <a:pPr>
              <a:lnSpc>
                <a:spcPct val="90000"/>
              </a:lnSpc>
            </a:pPr>
            <a:r>
              <a:rPr lang="ru-RU" altLang="ru-RU" sz="2100"/>
              <a:t> Жил 4-3 млн. лет назад. </a:t>
            </a:r>
          </a:p>
          <a:p>
            <a:pPr>
              <a:lnSpc>
                <a:spcPct val="90000"/>
              </a:lnSpc>
            </a:pPr>
            <a:r>
              <a:rPr lang="ru-RU" altLang="ru-RU" sz="2100"/>
              <a:t>Найдены остатки более 300 особей (в том числе известная "Люси"). </a:t>
            </a:r>
          </a:p>
          <a:p>
            <a:pPr>
              <a:lnSpc>
                <a:spcPct val="90000"/>
              </a:lnSpc>
            </a:pPr>
            <a:r>
              <a:rPr lang="ru-RU" altLang="ru-RU" sz="2100"/>
              <a:t>Много "обезьяньих" признаков: вытянутое (прогнатическое) лицо, U - образное нёбо (с параллельными друг другу рядами коренных зубов, как у высших обезьян, в отл. от "параболического" нёба совр. человека); маленькая мозговая коробка (430 куб. см., ненамного больше, чем у шимпанзе). </a:t>
            </a:r>
          </a:p>
          <a:p>
            <a:pPr>
              <a:lnSpc>
                <a:spcPct val="90000"/>
              </a:lnSpc>
            </a:pPr>
            <a:r>
              <a:rPr lang="ru-RU" altLang="ru-RU" sz="2100"/>
              <a:t>Но есть и много отличий от обезьян, главное из которых - хождение на двух ногах.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ru-RU" altLang="ru-RU" sz="4000">
                <a:solidFill>
                  <a:srgbClr val="339966"/>
                </a:solidFill>
              </a:rPr>
              <a:t>Australopithecus anamensis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876800" cy="48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1148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954</Words>
  <Application>Microsoft Office PowerPoint</Application>
  <PresentationFormat>Экран (4:3)</PresentationFormat>
  <Paragraphs>83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Tahoma</vt:lpstr>
      <vt:lpstr>Times New Roman</vt:lpstr>
      <vt:lpstr>Wingdings</vt:lpstr>
      <vt:lpstr>Verdana</vt:lpstr>
      <vt:lpstr>Оформление по умолчанию</vt:lpstr>
      <vt:lpstr>Граница</vt:lpstr>
      <vt:lpstr>Разрез</vt:lpstr>
      <vt:lpstr>Профиль</vt:lpstr>
      <vt:lpstr>Капсулы</vt:lpstr>
      <vt:lpstr>Происхождение и эволюция человека</vt:lpstr>
      <vt:lpstr>Предки человека</vt:lpstr>
      <vt:lpstr>Презентация PowerPoint</vt:lpstr>
      <vt:lpstr>Proconsul (Proconsul africanus)</vt:lpstr>
      <vt:lpstr>Australopithecus africanus </vt:lpstr>
      <vt:lpstr>Australopithecus africanus</vt:lpstr>
      <vt:lpstr>Australopithecus afarensis</vt:lpstr>
      <vt:lpstr>Australopithecus afarensis</vt:lpstr>
      <vt:lpstr>Australopithecus anamensis</vt:lpstr>
      <vt:lpstr>Australopithecus anamensis</vt:lpstr>
      <vt:lpstr>Презентация PowerPoint</vt:lpstr>
      <vt:lpstr>Homo habilis  ("человек умелый").</vt:lpstr>
      <vt:lpstr>Homo habilis</vt:lpstr>
      <vt:lpstr>Презентация PowerPoint</vt:lpstr>
      <vt:lpstr>Презентация PowerPoint</vt:lpstr>
      <vt:lpstr>Презентация PowerPoint</vt:lpstr>
      <vt:lpstr>Презентация PowerPoint</vt:lpstr>
      <vt:lpstr>Homo ergaster («человек работающий»)</vt:lpstr>
      <vt:lpstr>Homo ergaster (Человек работающий)</vt:lpstr>
      <vt:lpstr>Kenyanthropus platyops</vt:lpstr>
      <vt:lpstr>Kenyanthropus platyops</vt:lpstr>
      <vt:lpstr>Homo rudolfensis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10</cp:revision>
  <cp:lastPrinted>1601-01-01T00:00:00Z</cp:lastPrinted>
  <dcterms:created xsi:type="dcterms:W3CDTF">1601-01-01T00:00:00Z</dcterms:created>
  <dcterms:modified xsi:type="dcterms:W3CDTF">2015-04-08T15:20:22Z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