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18" autoAdjust="0"/>
  </p:normalViewPr>
  <p:slideViewPr>
    <p:cSldViewPr>
      <p:cViewPr varScale="1">
        <p:scale>
          <a:sx n="43" d="100"/>
          <a:sy n="43" d="100"/>
        </p:scale>
        <p:origin x="1296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ru-RU" alt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ru-RU" altLang="ru-R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6948F0D-19A3-48D3-A4CF-68CF26C281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7320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4E6EA-EE58-444B-AAEF-D30D5F8960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921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3E0D8-1934-472B-8239-B9146B831C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924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624AF-347D-4F64-852B-53DF0E2DF7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7177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0A9A62-0F84-4F44-9353-87B5F15B69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030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079C9-1BBF-466A-AB9B-89DD20D0ED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92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E7D70-4D2A-4EB2-852E-4C9BEBECBF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047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39535-B3F8-405F-A921-0BAFD35F59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845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3C0D8-3EE5-4B98-A6FA-FF2E4D10C0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404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A5463-5421-4EB3-A945-1FA9D95DF6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1669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15C4C1-FB29-4397-BDDB-5C9236022B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637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EB268-6442-4AA9-ACE0-55D5655D15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185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CF5FD-E9B5-4240-8A0D-3A65847864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569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D942B2-F6F8-4E58-B42F-5F378812130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istoryvt.narod.ru/pok2.htm" TargetMode="External"/><Relationship Id="rId2" Type="http://schemas.openxmlformats.org/officeDocument/2006/relationships/hyperlink" Target="http://historyvt.narod.ru/pok1.htm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historyvt.narod.ru/pok4.htm" TargetMode="External"/><Relationship Id="rId4" Type="http://schemas.openxmlformats.org/officeDocument/2006/relationships/hyperlink" Target="http://historyvt.narod.ru/pok3.htm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0%D0%BB%D0%B3%D0%BE%D1%80%D0%B8%D1%82%D0%BC" TargetMode="External"/><Relationship Id="rId13" Type="http://schemas.openxmlformats.org/officeDocument/2006/relationships/hyperlink" Target="http://ru.wikipedia.org/wiki/%D0%94%D0%B8%D0%B0%D0%BB%D0%BE%D0%B3%D0%BE%D0%B2%D1%8B%D0%B9_%D0%B2%D1%8B%D1%87%D0%B8%D1%81%D0%BB%D0%B8%D1%82%D0%B5%D0%BB%D1%8C%D0%BD%D1%8B%D0%B9_%D0%BA%D0%BE%D0%BC%D0%BF%D0%BB%D0%B5%D0%BA%D1%81" TargetMode="External"/><Relationship Id="rId3" Type="http://schemas.openxmlformats.org/officeDocument/2006/relationships/hyperlink" Target="http://ru.wikipedia.org/wiki/%D0%92%D1%8B%D1%87%D0%B8%D1%81%D0%BB%D0%B8%D1%82%D0%B5%D0%BB%D1%8C%D0%BD%D0%B0%D1%8F_%D0%BC%D0%B0%D1%88%D0%B8%D0%BD%D0%B0" TargetMode="External"/><Relationship Id="rId7" Type="http://schemas.openxmlformats.org/officeDocument/2006/relationships/hyperlink" Target="http://ru.wikipedia.org/wiki/%D0%92%D1%8B%D1%87%D0%B8%D1%81%D0%BB%D0%B5%D0%BD%D0%B8%D0%B5" TargetMode="External"/><Relationship Id="rId12" Type="http://schemas.openxmlformats.org/officeDocument/2006/relationships/image" Target="../media/image1.jpeg"/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E%D1%80%D0%B8%D1%81%D0%BF%D1%80%D1%83%D0%B4%D0%B5%D0%BD%D1%86%D0%B8%D1%8F" TargetMode="External"/><Relationship Id="rId11" Type="http://schemas.openxmlformats.org/officeDocument/2006/relationships/hyperlink" Target="http://ru.wikipedia.org/wiki/%D0%9A%D0%B2%D0%B0%D0%BD%D1%82" TargetMode="External"/><Relationship Id="rId5" Type="http://schemas.openxmlformats.org/officeDocument/2006/relationships/hyperlink" Target="http://ru.wikipedia.org/wiki/%D0%A1%D0%A1%D0%A1%D0%A0" TargetMode="External"/><Relationship Id="rId10" Type="http://schemas.openxmlformats.org/officeDocument/2006/relationships/hyperlink" Target="http://ru.wikipedia.org/wiki/%D0%A4%D0%BE%D1%82%D0%BE%D0%BD" TargetMode="External"/><Relationship Id="rId4" Type="http://schemas.openxmlformats.org/officeDocument/2006/relationships/hyperlink" Target="http://ru.wikipedia.org/wiki/%D0%98%D0%BD%D1%84%D0%BE%D1%80%D0%BC%D0%B0%D1%86%D0%B8%D1%8F" TargetMode="External"/><Relationship Id="rId9" Type="http://schemas.openxmlformats.org/officeDocument/2006/relationships/hyperlink" Target="http://ru.wikipedia.org/wiki/%D0%AD%D0%BB%D0%B5%D0%BA%D1%82%D1%80%D0%BE%D0%B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historyvt.narod.ru/besm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istoryvt.narod.ru/ibm_360.htm" TargetMode="External"/><Relationship Id="rId2" Type="http://schemas.openxmlformats.org/officeDocument/2006/relationships/hyperlink" Target="http://historyvt.narod.ru/is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istoryvt.narod.ru/ibm_pc.htm" TargetMode="External"/><Relationship Id="rId2" Type="http://schemas.openxmlformats.org/officeDocument/2006/relationships/hyperlink" Target="http://historyvt.narod.ru/makin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58CB-99DB-46F0-8F52-FD3F38546BE6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12875"/>
            <a:ext cx="7845425" cy="576263"/>
          </a:xfrm>
        </p:spPr>
        <p:txBody>
          <a:bodyPr anchor="ctr"/>
          <a:lstStyle/>
          <a:p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>      </a:t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400"/>
              <a:t>Федеральное государственное образовательное учреждение</a:t>
            </a:r>
            <a:br>
              <a:rPr lang="ru-RU" altLang="ru-RU" sz="1400"/>
            </a:br>
            <a:r>
              <a:rPr lang="ru-RU" altLang="ru-RU" sz="1400"/>
              <a:t>Среднего Профессионального Образования</a:t>
            </a:r>
            <a:br>
              <a:rPr lang="ru-RU" altLang="ru-RU" sz="1400"/>
            </a:br>
            <a:r>
              <a:rPr lang="ru-RU" altLang="ru-RU" sz="1400"/>
              <a:t>Краснодарский Гумманитарно - Технологичекий Колледж</a:t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>«История развития ЭВМ»</a:t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                              Выполнила:</a:t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       Студентка 1 курса группы</a:t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13-22. специальность: 080504</a:t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«Государственное и муниципальное управление»</a:t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                       Колтакова Дарья.</a:t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                              </a:t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                             Проверила:</a:t>
            </a:r>
            <a:br>
              <a:rPr lang="ru-RU" altLang="ru-RU" sz="1400"/>
            </a:br>
            <a:r>
              <a:rPr lang="ru-RU" altLang="ru-RU" sz="1400"/>
              <a:t>                                                                                                                           Толстихина Е.И.</a:t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/>
            </a:r>
            <a:br>
              <a:rPr lang="ru-RU" altLang="ru-RU" sz="1400"/>
            </a:br>
            <a:r>
              <a:rPr lang="ru-RU" altLang="ru-RU" sz="1400"/>
              <a:t>Краснодар 2010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365625"/>
            <a:ext cx="6616700" cy="1752600"/>
          </a:xfrm>
        </p:spPr>
        <p:txBody>
          <a:bodyPr/>
          <a:lstStyle/>
          <a:p>
            <a:pPr algn="r"/>
            <a:r>
              <a:rPr lang="ru-RU" altLang="ru-RU" sz="1400"/>
              <a:t>Проверила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B88E5-FB02-4E60-833B-DDDBB120B186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/>
          <a:lstStyle/>
          <a:p>
            <a:r>
              <a:rPr lang="ru-RU" altLang="ru-RU"/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C06F-0D5D-448F-A1F8-8766AA1C30FA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000"/>
              <a:t>А теперь поговорим немного о поколениях ЭВМ.</a:t>
            </a:r>
            <a:br>
              <a:rPr lang="ru-RU" altLang="ru-RU" sz="2000"/>
            </a:br>
            <a:endParaRPr lang="ru-RU" altLang="ru-RU" sz="20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/>
              <a:t>Можно выделить 4 основные поколения ЭВМ. Но деление компьютерной техники на поколения — весьма условная, нестрогая классификация по степени развития аппаратных и программных средств, а также способов общения с компьютером.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Идея делить машины на поколения вызвана к жизни тем, что за время короткой истории своего развития компьютерная техника проделала большую эволюцию, как в смысле элементной базы (лампы, транзисторы, микросхемы и др.), так и в смысле изменения её структуры, появления новых возможностей, расширения областей применения и характера использования. Этот прогресс показан в данной таблице:</a:t>
            </a:r>
          </a:p>
          <a:p>
            <a:pPr>
              <a:lnSpc>
                <a:spcPct val="80000"/>
              </a:lnSpc>
            </a:pPr>
            <a:endParaRPr lang="ru-RU" altLang="ru-RU" sz="1400"/>
          </a:p>
          <a:p>
            <a:pPr>
              <a:lnSpc>
                <a:spcPct val="80000"/>
              </a:lnSpc>
            </a:pPr>
            <a:endParaRPr lang="ru-RU" altLang="ru-RU" sz="1200"/>
          </a:p>
          <a:p>
            <a:pPr>
              <a:lnSpc>
                <a:spcPct val="80000"/>
              </a:lnSpc>
            </a:pPr>
            <a:endParaRPr lang="ru-RU" altLang="ru-RU" sz="1400"/>
          </a:p>
        </p:txBody>
      </p:sp>
      <p:graphicFrame>
        <p:nvGraphicFramePr>
          <p:cNvPr id="5373" name="Group 253"/>
          <p:cNvGraphicFramePr>
            <a:graphicFrameLocks noGrp="1"/>
          </p:cNvGraphicFramePr>
          <p:nvPr>
            <p:ph type="tbl" idx="1"/>
          </p:nvPr>
        </p:nvGraphicFramePr>
        <p:xfrm>
          <a:off x="539750" y="3573463"/>
          <a:ext cx="8147050" cy="3130550"/>
        </p:xfrm>
        <a:graphic>
          <a:graphicData uri="http://schemas.openxmlformats.org/drawingml/2006/table">
            <a:tbl>
              <a:tblPr/>
              <a:tblGrid>
                <a:gridCol w="1993900"/>
                <a:gridCol w="1768475"/>
                <a:gridCol w="1541463"/>
                <a:gridCol w="1209675"/>
                <a:gridCol w="1633537"/>
              </a:tblGrid>
              <a:tr h="184150"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 О К О Л Е Н И Я   Э В М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5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I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II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III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IV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 применения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1946-1958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1958-1964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1964-1972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1972 - настоящее время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6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элемент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Эл.лампа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Транзистор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87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ЭВМ в мире (шт.)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Десятки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Тысячи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Десятки тысяч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Миллионы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Быстродействие (операций в секунду)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</a:t>
                      </a:r>
                      <a:r>
                        <a:rPr kumimoji="0" lang="ru-RU" altLang="ru-RU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Носитель информации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Перфокарта, Перфолента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Магнитная Лента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Гибкий и лазерный диск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6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Размеры ЭВМ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Большие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Значительно меньше  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Мини-ЭВМ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микроЭВМ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EC914-6784-4C3F-922B-ABB37F77DF0C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Компьютер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1400" b="1">
                <a:latin typeface="Times New Roman" panose="02020603050405020304" pitchFamily="18" charset="0"/>
              </a:rPr>
              <a:t>Компью́тер</a:t>
            </a:r>
            <a:r>
              <a:rPr lang="ru-RU" altLang="ru-RU" sz="1400">
                <a:latin typeface="Times New Roman" panose="02020603050405020304" pitchFamily="18" charset="0"/>
              </a:rPr>
              <a:t> (</a:t>
            </a:r>
            <a:r>
              <a:rPr lang="ru-RU" altLang="ru-RU" sz="1400">
                <a:latin typeface="Times New Roman" panose="02020603050405020304" pitchFamily="18" charset="0"/>
                <a:hlinkClick r:id="rId2" tooltip="Английский язык"/>
              </a:rPr>
              <a:t>англ.</a:t>
            </a:r>
            <a:r>
              <a:rPr lang="ru-RU" altLang="ru-RU" sz="1400">
                <a:latin typeface="Times New Roman" panose="02020603050405020304" pitchFamily="18" charset="0"/>
              </a:rPr>
              <a:t> </a:t>
            </a:r>
            <a:r>
              <a:rPr lang="ru-RU" altLang="ru-RU" sz="1400" i="1">
                <a:latin typeface="Times New Roman" panose="02020603050405020304" pitchFamily="18" charset="0"/>
              </a:rPr>
              <a:t>computer</a:t>
            </a:r>
            <a:r>
              <a:rPr lang="ru-RU" altLang="ru-RU" sz="1400">
                <a:latin typeface="Times New Roman" panose="02020603050405020304" pitchFamily="18" charset="0"/>
              </a:rPr>
              <a:t> — «вычислитель»), </a:t>
            </a:r>
            <a:r>
              <a:rPr lang="ru-RU" altLang="ru-RU" sz="1400" b="1">
                <a:latin typeface="Times New Roman" panose="02020603050405020304" pitchFamily="18" charset="0"/>
              </a:rPr>
              <a:t>электро́нная вычисли́тельная маши́на</a:t>
            </a:r>
            <a:r>
              <a:rPr lang="ru-RU" altLang="ru-RU" sz="1400">
                <a:latin typeface="Times New Roman" panose="02020603050405020304" pitchFamily="18" charset="0"/>
              </a:rPr>
              <a:t> (ЭВМ) — </a:t>
            </a:r>
            <a:r>
              <a:rPr lang="ru-RU" altLang="ru-RU" sz="1400">
                <a:latin typeface="Times New Roman" panose="02020603050405020304" pitchFamily="18" charset="0"/>
                <a:hlinkClick r:id="rId3" tooltip="Вычислительная машина"/>
              </a:rPr>
              <a:t>вычислительная машина</a:t>
            </a:r>
            <a:r>
              <a:rPr lang="ru-RU" altLang="ru-RU" sz="1400">
                <a:latin typeface="Times New Roman" panose="02020603050405020304" pitchFamily="18" charset="0"/>
              </a:rPr>
              <a:t>, предназначенная для передачи, хранения и обработки </a:t>
            </a:r>
            <a:r>
              <a:rPr lang="ru-RU" altLang="ru-RU" sz="1400">
                <a:latin typeface="Times New Roman" panose="02020603050405020304" pitchFamily="18" charset="0"/>
                <a:hlinkClick r:id="rId4" tooltip="Информация"/>
              </a:rPr>
              <a:t>информации</a:t>
            </a:r>
            <a:r>
              <a:rPr lang="ru-RU" altLang="ru-RU" sz="140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</a:rPr>
              <a:t>Термин «компьютер» и абревиатура «ЭВМ», принятая в </a:t>
            </a:r>
            <a:r>
              <a:rPr lang="ru-RU" altLang="ru-RU" sz="1400">
                <a:latin typeface="Times New Roman" panose="02020603050405020304" pitchFamily="18" charset="0"/>
                <a:hlinkClick r:id="rId5" tooltip="СССР"/>
              </a:rPr>
              <a:t>СССР</a:t>
            </a:r>
            <a:r>
              <a:rPr lang="ru-RU" altLang="ru-RU" sz="1400">
                <a:latin typeface="Times New Roman" panose="02020603050405020304" pitchFamily="18" charset="0"/>
              </a:rPr>
              <a:t>, являются синонимами. В настоящее время словосочетание «электронная вычислительная машина» вытеснено из бытового употребления. Абревиатуру «ЭВМ» в основном используют как правовой термин в </a:t>
            </a:r>
            <a:r>
              <a:rPr lang="ru-RU" altLang="ru-RU" sz="1400">
                <a:latin typeface="Times New Roman" panose="02020603050405020304" pitchFamily="18" charset="0"/>
                <a:hlinkClick r:id="rId6" tooltip="Юриспруденция"/>
              </a:rPr>
              <a:t>юридических</a:t>
            </a:r>
            <a:r>
              <a:rPr lang="ru-RU" altLang="ru-RU" sz="1400">
                <a:latin typeface="Times New Roman" panose="02020603050405020304" pitchFamily="18" charset="0"/>
              </a:rPr>
              <a:t> документах, инженеры цифровой электроники, а также в историческом смысле — для обозначения компьютерной техники 1940-1980-х годов. Также «ЦВМ» — «цифровая вычислительная машина».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</a:rPr>
              <a:t>При помощи </a:t>
            </a:r>
            <a:r>
              <a:rPr lang="ru-RU" altLang="ru-RU" sz="1400">
                <a:latin typeface="Times New Roman" panose="02020603050405020304" pitchFamily="18" charset="0"/>
                <a:hlinkClick r:id="rId7" tooltip="Вычисление"/>
              </a:rPr>
              <a:t>вычислений</a:t>
            </a:r>
            <a:r>
              <a:rPr lang="ru-RU" altLang="ru-RU" sz="1400">
                <a:latin typeface="Times New Roman" panose="02020603050405020304" pitchFamily="18" charset="0"/>
              </a:rPr>
              <a:t> компьютер способен обрабатывать информацию по определённому </a:t>
            </a:r>
            <a:r>
              <a:rPr lang="ru-RU" altLang="ru-RU" sz="1400">
                <a:latin typeface="Times New Roman" panose="02020603050405020304" pitchFamily="18" charset="0"/>
                <a:hlinkClick r:id="rId8" tooltip="Алгоритм"/>
              </a:rPr>
              <a:t>алгоритму</a:t>
            </a:r>
            <a:r>
              <a:rPr lang="ru-RU" altLang="ru-RU" sz="1400">
                <a:latin typeface="Times New Roman" panose="02020603050405020304" pitchFamily="18" charset="0"/>
              </a:rPr>
              <a:t>. Любая задача для компьютера является последовательностью вычислений.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</a:rPr>
              <a:t>Физически компьютер может функционировать за счёт перемещения каких-либо механических частей, движения </a:t>
            </a:r>
            <a:r>
              <a:rPr lang="ru-RU" altLang="ru-RU" sz="1400">
                <a:latin typeface="Times New Roman" panose="02020603050405020304" pitchFamily="18" charset="0"/>
                <a:hlinkClick r:id="rId9" tooltip="Электрон"/>
              </a:rPr>
              <a:t>электронов</a:t>
            </a:r>
            <a:r>
              <a:rPr lang="ru-RU" altLang="ru-RU" sz="1400">
                <a:latin typeface="Times New Roman" panose="02020603050405020304" pitchFamily="18" charset="0"/>
              </a:rPr>
              <a:t>, </a:t>
            </a:r>
            <a:r>
              <a:rPr lang="ru-RU" altLang="ru-RU" sz="1400">
                <a:latin typeface="Times New Roman" panose="02020603050405020304" pitchFamily="18" charset="0"/>
                <a:hlinkClick r:id="rId10" tooltip="Фотон"/>
              </a:rPr>
              <a:t>фотонов</a:t>
            </a:r>
            <a:r>
              <a:rPr lang="ru-RU" altLang="ru-RU" sz="1400">
                <a:latin typeface="Times New Roman" panose="02020603050405020304" pitchFamily="18" charset="0"/>
              </a:rPr>
              <a:t>, </a:t>
            </a:r>
            <a:r>
              <a:rPr lang="ru-RU" altLang="ru-RU" sz="1400">
                <a:latin typeface="Times New Roman" panose="02020603050405020304" pitchFamily="18" charset="0"/>
                <a:hlinkClick r:id="rId11" tooltip="Квант"/>
              </a:rPr>
              <a:t>квантовых</a:t>
            </a:r>
            <a:r>
              <a:rPr lang="ru-RU" altLang="ru-RU" sz="1400">
                <a:latin typeface="Times New Roman" panose="02020603050405020304" pitchFamily="18" charset="0"/>
              </a:rPr>
              <a:t> частиц или за счёт использования эффектов любых других физических явлений.</a:t>
            </a:r>
          </a:p>
        </p:txBody>
      </p:sp>
      <p:pic>
        <p:nvPicPr>
          <p:cNvPr id="3076" name="Picture 4" descr="Soviet_computer_DVK-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789363"/>
            <a:ext cx="26241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68313" y="4437063"/>
            <a:ext cx="52593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ru-RU" altLang="ru-RU" sz="1800"/>
              <a:t>Классический вид компьютера — системный блок, дисплей, клавиатура (на фото — </a:t>
            </a:r>
            <a:r>
              <a:rPr lang="ru-RU" altLang="ru-RU" sz="1800">
                <a:hlinkClick r:id="rId13" tooltip="Диалоговый вычислительный комплекс"/>
              </a:rPr>
              <a:t>ДВК</a:t>
            </a:r>
            <a:r>
              <a:rPr lang="ru-RU" altLang="ru-RU" sz="1800"/>
              <a:t>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0968E-0604-4CF0-9C32-5CF6FEEA99BC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03237"/>
          </a:xfrm>
        </p:spPr>
        <p:txBody>
          <a:bodyPr/>
          <a:lstStyle/>
          <a:p>
            <a:r>
              <a:rPr lang="ru-RU" altLang="ru-RU" sz="4000"/>
              <a:t>Поколения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6707187" cy="42814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sz="1600" b="1"/>
              <a:t>I   поколение</a:t>
            </a:r>
            <a:r>
              <a:rPr lang="ru-RU" altLang="ru-RU" sz="1600" b="1"/>
              <a:t> </a:t>
            </a:r>
            <a:endParaRPr lang="ru-RU" altLang="ru-RU" sz="160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/>
              <a:t>(до 1955 г.)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/>
              <a:t> Все ЭВМ I-го поколения были сделаны на основе электронных ламп, что делало их ненадежными - лампы приходилось часто менять. Эти компьютеры были огромными, неудобными и слишком дорогими машинами, которые могли приобрести только крупные корпорации и правительства. Лампы потребляли огромное количество электроэнергии и выделяли много тепла.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/>
              <a:t>Притом для каждой машины использовался свой язык программирования. Набор команд был небольшой, схема арифметико-логического устройства и устройства управления достаточно проста, программное обеспечение практически отсутствовало. Показатели объема оперативной памяти и быстродействия были низкими. Для ввода-вывода использовались перфоленты, перфокарты, магнитные ленты и печатающие устройства, оперативные запоминающие устройства были реализованы на основе ртутных линий задержки электроннолучевых трубок.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/>
              <a:t>Эти неудобства начали преодолевать путем интенсивной разработки средств автоматизации программирования, создания систем обслуживающих программ, упрощающих работу на машине и увеличивающих эффективность её использования. Это, в свою очередь, потребовало значительных изменений в структуре компьютеров, направленных на то, чтобы приблизить её к требованиям, возникшим из опыта эксплуатации компьютеров.</a:t>
            </a:r>
          </a:p>
        </p:txBody>
      </p:sp>
      <p:pic>
        <p:nvPicPr>
          <p:cNvPr id="7173" name="Picture 5" descr="Электронная ламп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628775"/>
            <a:ext cx="1295400" cy="28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2CE3-B113-4682-AE20-9984C5BF52B0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/>
              <a:t>Основные компьютеры первого поколения:</a:t>
            </a:r>
            <a:r>
              <a:rPr lang="ru-RU" altLang="ru-RU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554663" cy="19732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/>
              <a:t>·Одним из таких компьютеров был -  </a:t>
            </a:r>
            <a:r>
              <a:rPr lang="ru-RU" altLang="ru-RU" sz="1400" b="1"/>
              <a:t>ЭНИАК</a:t>
            </a:r>
            <a:r>
              <a:rPr lang="ru-RU" altLang="ru-RU" sz="1400"/>
              <a:t>1946г.</a:t>
            </a:r>
            <a:r>
              <a:rPr lang="ru-RU" altLang="ru-RU" sz="1600"/>
              <a:t>     </a:t>
            </a:r>
            <a:r>
              <a:rPr lang="ru-RU" altLang="ru-RU" sz="14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В 1946 г. американские инженер-электронщик Дж. П. Эккерт и физик Дж.У. Моучли в Пенсильванском университете сконструировали, по заказу военного ведомства США, первую электронно-вычислительную машину - “Эниак” (Electronic Numerical Integrator and Computer). Которая предназначалась для решения задач баллистики. Она работала в тысячу раз быстрее, чем "Марк-1", выполняя за одну секунду 300 умножений или 5000 сложений многоразрядных чисел. Размеры: 30 м. в длину, объём - 85 м3., вес - 30 тонн. Использовалось около 20000 электронных ламп и1500 реле. Мощность ее была до 150 кВт и другие.</a:t>
            </a:r>
          </a:p>
          <a:p>
            <a:pPr>
              <a:lnSpc>
                <a:spcPct val="80000"/>
              </a:lnSpc>
            </a:pPr>
            <a:endParaRPr lang="ru-RU" altLang="ru-RU" sz="1400"/>
          </a:p>
          <a:p>
            <a:pPr>
              <a:lnSpc>
                <a:spcPct val="80000"/>
              </a:lnSpc>
            </a:pPr>
            <a:endParaRPr lang="ru-RU" altLang="ru-RU" sz="1400"/>
          </a:p>
          <a:p>
            <a:pPr>
              <a:lnSpc>
                <a:spcPct val="80000"/>
              </a:lnSpc>
            </a:pPr>
            <a:endParaRPr lang="ru-RU" altLang="ru-RU" sz="1400"/>
          </a:p>
        </p:txBody>
      </p:sp>
      <p:pic>
        <p:nvPicPr>
          <p:cNvPr id="8197" name="Picture 5" descr="Эниа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844675"/>
            <a:ext cx="3036888" cy="25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C85-3C0A-487D-B8CF-D8B7BD76B161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6119812" cy="431800"/>
          </a:xfrm>
        </p:spPr>
        <p:txBody>
          <a:bodyPr/>
          <a:lstStyle/>
          <a:p>
            <a:r>
              <a:rPr lang="en-US" altLang="ru-RU" sz="2000"/>
              <a:t>II   поколение</a:t>
            </a:r>
            <a:r>
              <a:rPr lang="ru-RU" altLang="ru-RU" sz="2000"/>
              <a:t> (1958-1964)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6119812" cy="59769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/>
              <a:t> В 1958 г. в ЭВМ были применены полупроводниковые транзисторы, изобретённые в 1948 г. Уильямом Шокли, они были более надёжны, долговечны, малы, могли выполнить значительно более сложные вычисления, обладали большой оперативной памятью. 1 транзистор способен был заменить ~ 40 электронных ламп и работает с большей скоростью.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Во </a:t>
            </a:r>
            <a:r>
              <a:rPr lang="en-US" altLang="ru-RU" sz="1400"/>
              <a:t>II</a:t>
            </a:r>
            <a:r>
              <a:rPr lang="ru-RU" altLang="ru-RU" sz="1400"/>
              <a:t>-ом поколении компьютеров дискретные транзисторные логические элементы вытеснили электронные лампы. В качестве носителей информации использовались магнитные ленты ("</a:t>
            </a:r>
            <a:r>
              <a:rPr lang="ru-RU" altLang="ru-RU" sz="1400">
                <a:hlinkClick r:id="rId2"/>
              </a:rPr>
              <a:t>БЭСМ-6</a:t>
            </a:r>
            <a:r>
              <a:rPr lang="ru-RU" altLang="ru-RU" sz="1400"/>
              <a:t>", "Минск-2","Урал-14") и магнитные сердечники, появились высокопроизводительные устройства для работы с магнитными лентами, магнитные барабаны и первые магнитные диски.   </a:t>
            </a:r>
            <a:r>
              <a:rPr lang="ru-RU" altLang="ru-RU" sz="1400">
                <a:hlinkClick r:id="rId2"/>
              </a:rPr>
              <a:t> </a:t>
            </a:r>
            <a:endParaRPr lang="ru-RU" altLang="ru-RU" sz="1400"/>
          </a:p>
          <a:p>
            <a:pPr>
              <a:lnSpc>
                <a:spcPct val="80000"/>
              </a:lnSpc>
            </a:pPr>
            <a:r>
              <a:rPr lang="ru-RU" altLang="ru-RU" sz="1400"/>
              <a:t>В качестве программного обеспечения стали использовать языки программирования высокого уровня, были написаны специальные трансляторы с этих языков на язык машинных команд. Для ускорения вычислений в этих машинах было реализовано некоторое перекрытие команд: последующая команда начинала выполняться до окончания предыдущей.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Появился широкий набор библиотечных программ для решения разнообразных математических задач. Появились мониторные системы, управляющие режимом трансляции и исполнения программ. Из мониторных систем в дальнейшем выросли современные операционные системы.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Машинам второго поколения была свойственна программная несовместимость, которая затрудняла организацию крупных информационных систем. Поэтому в середине 60-х годов наметился переход к созданию компьютеров, программно совместимых и построенных на микроэлектронной технологической базе.</a:t>
            </a:r>
          </a:p>
          <a:p>
            <a:pPr>
              <a:lnSpc>
                <a:spcPct val="80000"/>
              </a:lnSpc>
            </a:pPr>
            <a:endParaRPr lang="ru-RU" altLang="ru-RU" sz="1400"/>
          </a:p>
        </p:txBody>
      </p:sp>
      <p:pic>
        <p:nvPicPr>
          <p:cNvPr id="9221" name="Picture 5" descr="Память на магнитных сердечника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0"/>
            <a:ext cx="2627312" cy="256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БЭСМ-6">
            <a:hlinkClick r:id="rId2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5010150"/>
            <a:ext cx="3132137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 descr="Транзисторы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565400"/>
            <a:ext cx="2555875" cy="24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FC96-0615-4095-BE5E-DF13C622DC76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2000"/>
              <a:t>III поколение</a:t>
            </a:r>
            <a:r>
              <a:rPr lang="ru-RU" altLang="ru-RU" sz="2000"/>
              <a:t> (1964-1972)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484313"/>
            <a:ext cx="4038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900"/>
              <a:t> </a:t>
            </a:r>
            <a:r>
              <a:rPr lang="ru-RU" altLang="ru-RU" sz="1000"/>
              <a:t>В 1960 г. появились </a:t>
            </a:r>
            <a:r>
              <a:rPr lang="ru-RU" altLang="ru-RU" sz="1000">
                <a:hlinkClick r:id="rId2"/>
              </a:rPr>
              <a:t>первые интегральные схемы (ИС)</a:t>
            </a:r>
            <a:r>
              <a:rPr lang="ru-RU" altLang="ru-RU" sz="1000"/>
              <a:t>, которые получили широкое распространение в связи с малыми размерами, но громадными возможностями. ИС - это кремниевый кристалл, площадь которого примерно 10 мм2. 1 ИС способна заменить десятки тысяч транзисторов. 1 кристалл выполняет такую же работу, как и 30-ти тонный “Эниак”. А компьютер с использованием ИС достигает производительности в 10 млн. операций в секунду.</a:t>
            </a:r>
          </a:p>
          <a:p>
            <a:pPr>
              <a:lnSpc>
                <a:spcPct val="80000"/>
              </a:lnSpc>
            </a:pPr>
            <a:r>
              <a:rPr lang="ru-RU" altLang="ru-RU" sz="1000"/>
              <a:t> В 1964 году, фирма </a:t>
            </a:r>
            <a:r>
              <a:rPr lang="en-US" altLang="ru-RU" sz="1000"/>
              <a:t>IBM</a:t>
            </a:r>
            <a:r>
              <a:rPr lang="ru-RU" altLang="ru-RU" sz="1000"/>
              <a:t> объявила о создании шести моделей семейства IBM 360 (</a:t>
            </a:r>
            <a:r>
              <a:rPr lang="en-US" altLang="ru-RU" sz="1000"/>
              <a:t>System</a:t>
            </a:r>
            <a:r>
              <a:rPr lang="ru-RU" altLang="ru-RU" sz="1000"/>
              <a:t> 360), ставших первыми компьютерами третьего поколения.</a:t>
            </a:r>
          </a:p>
          <a:p>
            <a:pPr>
              <a:lnSpc>
                <a:spcPct val="80000"/>
              </a:lnSpc>
            </a:pPr>
            <a:r>
              <a:rPr lang="ru-RU" altLang="ru-RU" sz="1000"/>
              <a:t>Машины третьего поколения — это семейства машин с единой архитектурой, т.е. программно совместимых. В качестве элементной базы в них используются интегральные схемы, которые также называются микросхемами. </a:t>
            </a:r>
          </a:p>
          <a:p>
            <a:pPr>
              <a:lnSpc>
                <a:spcPct val="80000"/>
              </a:lnSpc>
            </a:pPr>
            <a:r>
              <a:rPr lang="ru-RU" altLang="ru-RU" sz="1000"/>
              <a:t>Машины третьего поколения имеют развитые операционные системы. Они обладают возможностями мультипрограммирования, т.е. одновременного выполнения нескольких программ. Многие задачи управления памятью, устройствами и ресурсами стала брать на себя операционная система или же непосредственно сама машина. </a:t>
            </a:r>
          </a:p>
          <a:p>
            <a:pPr>
              <a:lnSpc>
                <a:spcPct val="80000"/>
              </a:lnSpc>
            </a:pPr>
            <a:r>
              <a:rPr lang="ru-RU" altLang="ru-RU" sz="1000"/>
              <a:t>Примеры машин третьего поколения — </a:t>
            </a:r>
            <a:r>
              <a:rPr lang="ru-RU" altLang="ru-RU" sz="1000">
                <a:hlinkClick r:id="rId3"/>
              </a:rPr>
              <a:t>семейства IBM-360</a:t>
            </a:r>
            <a:r>
              <a:rPr lang="ru-RU" altLang="ru-RU" sz="1000"/>
              <a:t>, IBM-370, ЕС ЭВМ (Единая система ЭВМ), СМ ЭВМ (Семейство малых ЭВМ) и др. Быстродействие машин внутри семейства изменяется от нескольких десятков тысяч до миллионов операций в секунду. Ёмкость оперативной памяти достигает нескольких сотен тысяч слов.  </a:t>
            </a:r>
          </a:p>
          <a:p>
            <a:pPr>
              <a:lnSpc>
                <a:spcPct val="80000"/>
              </a:lnSpc>
            </a:pPr>
            <a:endParaRPr lang="ru-RU" altLang="ru-RU" sz="100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200"/>
              <a:t>Первая полупроводниковая многофайловая схема массового производства, созданная ИБМ в начале 60-х годов. Чип, размером 12 кв.мм, функционировал быстрее и потреблял меньше энергии, ем первые транзисторные устройства</a:t>
            </a:r>
          </a:p>
        </p:txBody>
      </p:sp>
      <p:pic>
        <p:nvPicPr>
          <p:cNvPr id="11269" name="Picture 5" descr="ИС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852738"/>
            <a:ext cx="2916238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65D83-41DD-4F09-BACC-BCE7B2B070A7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2000"/>
              <a:t>IV поколение</a:t>
            </a:r>
            <a:r>
              <a:rPr lang="ru-RU" altLang="ru-RU" sz="2000"/>
              <a:t>  (с 1972 г. по настоящее время)</a:t>
            </a:r>
            <a:r>
              <a:rPr lang="ru-RU" altLang="ru-RU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 b="1"/>
              <a:t>Четвёртое поколение</a:t>
            </a:r>
            <a:r>
              <a:rPr lang="ru-RU" altLang="ru-RU" sz="1400"/>
              <a:t> — это теперешнее поколение компьютерной техники, разработанное после 1970 года.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Впервые стали применяться большие интегральные схемы (БИС), которые по мощности примерно соответствовали 1000 ИС. Это привело к снижению стоимости производства компьютеров. В 1980 г. центральный процессор небольшой ЭВМ оказалось возможным разместить на кристалле площадью 1/4 дюйма (0,635 см2.). БИСы применялись уже в таких компьютерах, как “Иллиак”, ”Эльбрус”, ”</a:t>
            </a:r>
            <a:r>
              <a:rPr lang="ru-RU" altLang="ru-RU" sz="1400">
                <a:hlinkClick r:id="rId2"/>
              </a:rPr>
              <a:t>Макинтош</a:t>
            </a:r>
            <a:r>
              <a:rPr lang="ru-RU" altLang="ru-RU" sz="1400"/>
              <a:t>”. Быстродействие таких машин составляет тысячи миллионов операций в секунду. Емкость ОЗУ возросла до 500 млн. двоичных разрядов. В таких машинах одновременно выполняются несколько команд над несколькими наборами операндов.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C точки зрения структуры машины этого поколения представляют собой </a:t>
            </a:r>
            <a:r>
              <a:rPr lang="ru-RU" altLang="ru-RU" sz="1400" b="1" i="1"/>
              <a:t>многопроцессорные</a:t>
            </a:r>
            <a:r>
              <a:rPr lang="ru-RU" altLang="ru-RU" sz="1400"/>
              <a:t> и </a:t>
            </a:r>
            <a:r>
              <a:rPr lang="ru-RU" altLang="ru-RU" sz="1400" b="1" i="1"/>
              <a:t>многомашинные комплексы</a:t>
            </a:r>
            <a:r>
              <a:rPr lang="ru-RU" altLang="ru-RU" sz="1400"/>
              <a:t>, работающие на общую память и общее поле внешних устройств. Ёмкость оперативной памяти порядка 1 - 64 Мбайт.  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Распространение персональных компьютеров к концу 70-х годов привело к некоторому снижению спроса на большие ЭВМ и мини-ЭВМ. Это стало предметом серьезного беспокойства фирмы </a:t>
            </a:r>
            <a:r>
              <a:rPr lang="en-US" altLang="ru-RU" sz="1400"/>
              <a:t>IBM</a:t>
            </a:r>
            <a:r>
              <a:rPr lang="ru-RU" altLang="ru-RU" sz="1400"/>
              <a:t> (</a:t>
            </a:r>
            <a:r>
              <a:rPr lang="en-US" altLang="ru-RU" sz="1400"/>
              <a:t>International Business Machines Corporation</a:t>
            </a:r>
            <a:r>
              <a:rPr lang="ru-RU" altLang="ru-RU" sz="1400"/>
              <a:t>) — ведущей компании по производству больших ЭВМ, и в 1979 г. фирма </a:t>
            </a:r>
            <a:r>
              <a:rPr lang="en-US" altLang="ru-RU" sz="1400"/>
              <a:t>IBM</a:t>
            </a:r>
            <a:r>
              <a:rPr lang="ru-RU" altLang="ru-RU" sz="1400"/>
              <a:t> решила попробовать свои силы на рынке персональных компьютеров, создав первые персональные компьютеры- </a:t>
            </a:r>
            <a:r>
              <a:rPr lang="ru-RU" altLang="ru-RU" sz="1400">
                <a:hlinkClick r:id="rId3"/>
              </a:rPr>
              <a:t>IBM PC</a:t>
            </a:r>
            <a:r>
              <a:rPr lang="ru-RU" altLang="ru-RU" sz="1400"/>
              <a:t>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787B-A52F-4E84-9B3E-870B0EBCA31C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0"/>
            <a:ext cx="5410200" cy="706438"/>
          </a:xfrm>
        </p:spPr>
        <p:txBody>
          <a:bodyPr/>
          <a:lstStyle/>
          <a:p>
            <a:r>
              <a:rPr lang="ru-RU" altLang="ru-RU" sz="1600"/>
              <a:t>Персональный компьютер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59055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200" b="1"/>
              <a:t>Персональный компьютер.</a:t>
            </a:r>
            <a:endParaRPr lang="ru-RU" altLang="ru-RU" sz="1200"/>
          </a:p>
          <a:p>
            <a:pPr>
              <a:lnSpc>
                <a:spcPct val="80000"/>
              </a:lnSpc>
            </a:pPr>
            <a:r>
              <a:rPr lang="ru-RU" altLang="ru-RU" sz="1200"/>
              <a:t>        Персональный  Компьютер, компьютер, специально созданный для работы в однопользовательском режиме. Появление персонального компьютера прямо связано с рождением микрокомпьютера. Очень часто термины «персональный компьютер» и «микрокомпьютер» используются как синонимы. </a:t>
            </a:r>
          </a:p>
          <a:p>
            <a:pPr>
              <a:lnSpc>
                <a:spcPct val="80000"/>
              </a:lnSpc>
            </a:pPr>
            <a:r>
              <a:rPr lang="ru-RU" altLang="ru-RU" sz="1200"/>
              <a:t>        ПК - настольный или портативный компьютер, который использует микропроцессор в качестве единственного центрального процессора, выполняющего все логические и арифметические операции. Эти компьютеры относят к вычислительным машинам четвертого и пятого поколения. Помимо ноутбуков, к переносным микрокомпьютерам относят и карманные компьютеры — палмтопы. Основными признаками ПК являются шинная организация системы, высокая стандартизация аппаратных и программных средств, ориентация на широкий круг потребителей. </a:t>
            </a:r>
            <a:endParaRPr lang="ru-RU" altLang="ru-RU" sz="1200" b="1"/>
          </a:p>
          <a:p>
            <a:pPr>
              <a:lnSpc>
                <a:spcPct val="80000"/>
              </a:lnSpc>
            </a:pPr>
            <a:r>
              <a:rPr lang="ru-RU" altLang="ru-RU" sz="1200" b="1"/>
              <a:t>Анатомия персонального компьютера:</a:t>
            </a:r>
            <a:endParaRPr lang="ru-RU" altLang="ru-RU" sz="1200"/>
          </a:p>
          <a:p>
            <a:pPr>
              <a:lnSpc>
                <a:spcPct val="80000"/>
              </a:lnSpc>
            </a:pPr>
            <a:r>
              <a:rPr lang="ru-RU" altLang="ru-RU" sz="1200"/>
              <a:t>        С развитием полупроводниковой техники персональный компьютер, получив компактные электронные компоненты, увеличил свои способности вычислять и запоминать. А усовершенствование программного обеспечения облегчило работу с ЭВМ для лиц с весьма слабым представлением о компьютерной технике. Основные компоненты: плата памяти и дополнительное запоминающее устройство с произвольной выборкой (РАМ); главная панель с микропроцессором (центральным процессором) и местом для РАМ; интерфейс печатной платы; интерфейс платы дисковода; устройство дисковода (со шнуром), позволяющее считывать и записывать данные на магнитных дисках; съемные магнитные или гибкие диски для хранения информации вне компьютера; панель для ввода текста и данных. </a:t>
            </a:r>
          </a:p>
          <a:p>
            <a:pPr>
              <a:lnSpc>
                <a:spcPct val="80000"/>
              </a:lnSpc>
            </a:pPr>
            <a:r>
              <a:rPr lang="ru-RU" altLang="ru-RU" sz="1400" b="1"/>
              <a:t>Какими должны быть ЭВМ V поколения.</a:t>
            </a:r>
            <a:r>
              <a:rPr lang="ru-RU" altLang="ru-RU" sz="14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Сейчас ведутся интенсивные разработки ЭВМ V поколения. Разработка последующих поколений компьютеров производится на основе больших интегральных схем повышенной степени интеграции, использования оптоэлектронных принципов (лазеры, голография).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        Ставятся совершенно другие задачи, нежели при разработки всех прежних ЭВМ. Если перед разработчиками ЭВМ с I по IV поколений стояли такие задачи, как увеличение производительности в области числовых расчётов, достижение большой ёмкости памяти, то основной задачей разработчиков ЭВМ V поколения является создание искусственного интеллекта машины (возможность делать логические выводы из представленных фактов), развитие "интеллектуализации" компьютеров - устранения барьера между человеком и компьютером. Компьютеры будут способны воспринимать информацию с рукописного или печатного текста, с бланков, с человеческого голоса, узнавать пользователя по голосу, осуществлять перевод с одного языка на другой. Это позволит общаться с ЭВМ всем пользователям, даже тем, кто не обладает специальных знаний в этой области. ЭВМ будет помощником человеку во всех областях.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531</Words>
  <Application>Microsoft Office PowerPoint</Application>
  <PresentationFormat>Экран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Оформление по умолчанию</vt:lpstr>
      <vt:lpstr>                                      Федеральное государственное образовательное учреждение Среднего Профессионального Образования Краснодарский Гумманитарно - Технологичекий Колледж   «История развития ЭВМ»                                                                                                                                   Выполнила:                                                                                                            Студентка 1 курса группы                                                                                                     13-22. специальность: 080504                                                                    «Государственное и муниципальное управление»                                                                                                                            Колтакова Дарья.                                                                                                                                                                                                                                                                       Проверила:                                                                                                                            Толстихина Е.И.                            Краснодар 2010</vt:lpstr>
      <vt:lpstr>А теперь поговорим немного о поколениях ЭВМ. </vt:lpstr>
      <vt:lpstr>Компьютер</vt:lpstr>
      <vt:lpstr>Поколения</vt:lpstr>
      <vt:lpstr>Основные компьютеры первого поколения: </vt:lpstr>
      <vt:lpstr>II   поколение (1958-1964)</vt:lpstr>
      <vt:lpstr>III поколение (1964-1972)</vt:lpstr>
      <vt:lpstr>IV поколение  (с 1972 г. по настоящее время) </vt:lpstr>
      <vt:lpstr>Персональный компьютер</vt:lpstr>
      <vt:lpstr>Спасибо за внимание!</vt:lpstr>
    </vt:vector>
  </TitlesOfParts>
  <Company>KGP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Федеральное государственное образовательное учреждение Среднего Профессионального Образования Краснодарский Гумманитарно - Технологичекий Колледж</dc:title>
  <dc:creator>Вера</dc:creator>
  <cp:lastModifiedBy>admin</cp:lastModifiedBy>
  <cp:revision>3</cp:revision>
  <dcterms:created xsi:type="dcterms:W3CDTF">2010-09-12T15:18:18Z</dcterms:created>
  <dcterms:modified xsi:type="dcterms:W3CDTF">2015-04-08T16:12:10Z</dcterms:modified>
</cp:coreProperties>
</file>