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9" autoAdjust="0"/>
    <p:restoredTop sz="94660"/>
  </p:normalViewPr>
  <p:slideViewPr>
    <p:cSldViewPr>
      <p:cViewPr varScale="1">
        <p:scale>
          <a:sx n="43" d="100"/>
          <a:sy n="43" d="100"/>
        </p:scale>
        <p:origin x="130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F0EC7-307F-4138-BC07-1BBC144769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176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1AC0B-8088-448F-8C1B-C908DA58DC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288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BE6C6-AD42-42FD-9E2F-0BD134FC8D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980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812F3-7250-4A34-B2FF-D5D6C05721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749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89F2C-147B-4E1B-9767-040C078582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416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8C94F-3030-4484-8A58-6EFD342D81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79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C1565-98FF-4D2E-AC19-EDE32614F1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662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34267-68F5-4115-8D66-5F801E928C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860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4B51C-7A1D-4FA2-B76B-6E169CFEB9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388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3CA41-2E73-4039-A01A-2DBB610FDC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090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AA596-492E-418B-BCB4-223CEE642C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663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BCBCB"/>
            </a:gs>
            <a:gs pos="50000">
              <a:srgbClr val="EAEAEA"/>
            </a:gs>
            <a:gs pos="100000">
              <a:srgbClr val="CBCBC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984D45-5356-4628-86CE-C51000735A8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.wikipedia.org/wiki/%D0%A4%D0%B0%D0%B9%D0%BB:Friedrich_Welwitsch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u.wikipedia.org/wiki/%D0%A4%D0%B0%D0%B9%D0%BB:Welwitschia_mirabilis1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.wikipedia.org/wiki/%D0%A4%D0%B0%D0%B9%D0%BB:Welwitschia-mirabilis-female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BCBCB"/>
            </a:gs>
            <a:gs pos="6500">
              <a:srgbClr val="5F5F5F"/>
            </a:gs>
            <a:gs pos="10501">
              <a:srgbClr val="5F5F5F"/>
            </a:gs>
            <a:gs pos="31500">
              <a:srgbClr val="FFFFFF"/>
            </a:gs>
            <a:gs pos="33500">
              <a:srgbClr val="B2B2B2"/>
            </a:gs>
            <a:gs pos="34500">
              <a:srgbClr val="292929"/>
            </a:gs>
            <a:gs pos="41001">
              <a:srgbClr val="777777"/>
            </a:gs>
            <a:gs pos="50000">
              <a:srgbClr val="EAEAEA"/>
            </a:gs>
            <a:gs pos="59000">
              <a:srgbClr val="777777"/>
            </a:gs>
            <a:gs pos="65500">
              <a:srgbClr val="292929"/>
            </a:gs>
            <a:gs pos="66500">
              <a:srgbClr val="B2B2B2"/>
            </a:gs>
            <a:gs pos="68500">
              <a:srgbClr val="FFFFFF"/>
            </a:gs>
            <a:gs pos="89500">
              <a:srgbClr val="5F5F5F"/>
            </a:gs>
            <a:gs pos="93500">
              <a:srgbClr val="5F5F5F"/>
            </a:gs>
            <a:gs pos="100000">
              <a:srgbClr val="CBCBCB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981200"/>
            <a:ext cx="8305800" cy="1905000"/>
          </a:xfrm>
        </p:spPr>
        <p:txBody>
          <a:bodyPr/>
          <a:lstStyle/>
          <a:p>
            <a:r>
              <a:rPr lang="ru-RU" altLang="ru-RU" sz="9600" b="1" i="1" u="sng"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anose="03010101010201010101" pitchFamily="66" charset="0"/>
              </a:rPr>
              <a:t>Вельвичия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Литература</a:t>
            </a:r>
            <a:br>
              <a:rPr lang="ru-RU" altLang="ru-RU" sz="4000" b="1"/>
            </a:br>
            <a:endParaRPr lang="ru-RU" altLang="ru-RU" sz="4000" b="1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9600" y="1295400"/>
            <a:ext cx="4267200" cy="4830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Фридрих Вельвич, первооткрыватель вельвичии.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Жизнь растений. В 6-ти т. Т. 4. Мхи. Плауны. Хвощи. Папоротники. Голосеменные растения / Под ред. И. В. Крушвицкого и С. Г. Жилина. — М.: Просвещение, 1978. — С. 299—309.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Ботаника. Энциклопедия «Все растения мира»: Пер. с англ. (ред. Григорьев Д. и др.) — Könemann, 2006 (русское издание). — С. 935. — ISBN 3-8331-1621-8. </a:t>
            </a:r>
          </a:p>
          <a:p>
            <a:pPr>
              <a:lnSpc>
                <a:spcPct val="80000"/>
              </a:lnSpc>
            </a:pPr>
            <a:r>
              <a:rPr lang="en-US" altLang="ru-RU" sz="1800" i="1"/>
              <a:t>Bornman C. H.</a:t>
            </a:r>
            <a:r>
              <a:rPr lang="en-US" altLang="ru-RU" sz="1800"/>
              <a:t> Welwitschia. Paradox of a Parched Paradise (</a:t>
            </a:r>
            <a:r>
              <a:rPr lang="ru-RU" altLang="ru-RU" sz="1800"/>
              <a:t>Вельвичия</a:t>
            </a:r>
            <a:r>
              <a:rPr lang="en-US" altLang="ru-RU" sz="1800"/>
              <a:t>. </a:t>
            </a:r>
            <a:r>
              <a:rPr lang="ru-RU" altLang="ru-RU" sz="1800"/>
              <a:t>Парадокс</a:t>
            </a:r>
            <a:r>
              <a:rPr lang="en-US" altLang="ru-RU" sz="1800"/>
              <a:t> </a:t>
            </a:r>
            <a:r>
              <a:rPr lang="ru-RU" altLang="ru-RU" sz="1800"/>
              <a:t>опалённого</a:t>
            </a:r>
            <a:r>
              <a:rPr lang="en-US" altLang="ru-RU" sz="1800"/>
              <a:t> </a:t>
            </a:r>
            <a:r>
              <a:rPr lang="ru-RU" altLang="ru-RU" sz="1800"/>
              <a:t>рая</a:t>
            </a:r>
            <a:r>
              <a:rPr lang="en-US" altLang="ru-RU" sz="1800"/>
              <a:t>). — C. Struik Publishers, Cape &amp; Johannesburg, 1978. — ISBN 0869770977.(</a:t>
            </a:r>
            <a:r>
              <a:rPr lang="ru-RU" altLang="ru-RU" sz="1800"/>
              <a:t>англ</a:t>
            </a:r>
            <a:r>
              <a:rPr lang="en-US" altLang="ru-RU" sz="1800"/>
              <a:t>.) </a:t>
            </a:r>
            <a:endParaRPr lang="ru-RU" altLang="ru-RU" sz="1800"/>
          </a:p>
        </p:txBody>
      </p:sp>
      <p:pic>
        <p:nvPicPr>
          <p:cNvPr id="14340" name="Picture 4" descr="180px-Friedrich_Welwitsch">
            <a:hlinkClick r:id="rId2" tooltip="&quot;Фридрих Вельвич, первооткрыватель вельвичии.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3919538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4800">
                <a:latin typeface="Monotype Corsiva" panose="03010101010201010101" pitchFamily="66" charset="0"/>
              </a:rPr>
              <a:t>Презентацию подготовила</a:t>
            </a:r>
            <a:r>
              <a:rPr lang="en-US" altLang="ru-RU" sz="4800">
                <a:latin typeface="Monotype Corsiva" panose="03010101010201010101" pitchFamily="66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4400">
                <a:latin typeface="Monotype Corsiva" panose="03010101010201010101" pitchFamily="66" charset="0"/>
              </a:rPr>
              <a:t>Ученица 7 «Г» класса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4400">
                <a:latin typeface="Monotype Corsiva" panose="03010101010201010101" pitchFamily="66" charset="0"/>
              </a:rPr>
              <a:t>Долгая Елизавета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>
              <a:latin typeface="Monotype Corsiva" panose="03010101010201010101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altLang="ru-RU">
              <a:latin typeface="Monotype Corsiva" panose="03010101010201010101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altLang="ru-RU" sz="1800"/>
          </a:p>
          <a:p>
            <a:pPr>
              <a:lnSpc>
                <a:spcPct val="80000"/>
              </a:lnSpc>
              <a:buFontTx/>
              <a:buNone/>
            </a:pPr>
            <a:endParaRPr lang="ru-RU" altLang="ru-RU" sz="180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/>
              <a:t> </a:t>
            </a:r>
            <a:r>
              <a:rPr lang="ru-RU" altLang="ru-RU" sz="2400">
                <a:latin typeface="Monotype Corsiva" panose="03010101010201010101" pitchFamily="66" charset="0"/>
              </a:rPr>
              <a:t>г. Минск                                                                                        2009г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i="1">
                <a:latin typeface="Impact" panose="020B0806030902050204" pitchFamily="34" charset="0"/>
              </a:rPr>
              <a:t>Вельвичия удивительная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b="1" i="1">
                <a:latin typeface="Comic Sans MS" panose="030F0702030302020204" pitchFamily="66" charset="0"/>
              </a:rPr>
              <a:t>Вельви́чия удиви́тельная</a:t>
            </a:r>
            <a:r>
              <a:rPr lang="ru-RU" altLang="ru-RU" sz="2800" i="1">
                <a:latin typeface="Comic Sans MS" panose="030F0702030302020204" pitchFamily="66" charset="0"/>
              </a:rPr>
              <a:t> (лат. Welwítschia mirábilis) — реликтовое растение, единственный современный вид порядка Вельвичиевые класса Гнетовые.</a:t>
            </a:r>
          </a:p>
          <a:p>
            <a:pPr>
              <a:lnSpc>
                <a:spcPct val="80000"/>
              </a:lnSpc>
            </a:pPr>
            <a:r>
              <a:rPr lang="ru-RU" altLang="ru-RU" sz="2800" i="1">
                <a:latin typeface="Comic Sans MS" panose="030F0702030302020204" pitchFamily="66" charset="0"/>
              </a:rPr>
              <a:t>Вельвичия растёт на юге Анголы и в Намибии — в каменистой пустыне Намиб, тянущейся вдоль побережья Атлантического океана. Растение редко встречается далее, чем в ста километрах от берега, — это примерно соответствует тому пределу, которого достигают туманы, являющиеся для вельвичии основным источником влаги.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Ареал</a:t>
            </a:r>
          </a:p>
        </p:txBody>
      </p:sp>
      <p:pic>
        <p:nvPicPr>
          <p:cNvPr id="13316" name="Picture 4" descr="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71600"/>
            <a:ext cx="6096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История названия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Род Вельвичия назван английским ботаником Джозефом Гукером в честь австрийского (словенского) ботаника и путешественника Фридриха Вельвича, который в 1860 году открыл это растение на юге Анголы.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ru-RU" altLang="ru-RU" sz="4000"/>
              <a:t>Биологическое описание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705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altLang="ru-RU" sz="1800" b="1"/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Корень толстый, стержневой, длиной 1,5—3 м (раньше считалось, что он может достигать грунтовых вод, но позже выяснилось, что это не так).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Стебель древесный, короткий, полый, похожий на перевёрнутый конус. Его нижняя часть постепенно переходит в корень; диаметр двулопастной верхушки может быть более метра; над поверхностью выступает на 15—50 см. Ствол покрыт слоем пробки толщиной до 2 см.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После того, как семя проросло и семядоли выросли в длину до 25—35 мм, начинают развиваются два настоящих листа. Семядоли сохраняются два-три года, затем опадают. В отличие от них, листья продолжают расти из центра двулопастной верхушки на протяжении всей жизни растения, постепенно отмирая на концах и расщепляясь по длине на узкие ленты (ремни). Растение можно назвать «взрослым проростком»: надсемядольная часть вельвичии недоразвита — и почти весь её ствол морфологически соответствует эпикотилю (первому междоузлию стебля главного побега), который несет лишь два первых листа.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Биологическое описание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Скорость роста листьев — 8—15 см в год. Длина каждого листа составляет 2—4 м (иногда — до 8 м) при ширине около метра (максимальная ширина — почти два метра). Жилкование листьев — параллельное. Их цвет — буро-зелёный. На ощупь листья похожи на доски.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Лист растения обладает исключительно высоким числом устьиц — до 22 тысяч на квадратный сантиметр. Связано это с тем, что основным источником влаги для растения является густой туман, который приносится с океана восточным ветром в течение трёхсот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 Опыление происходит с помощью ветра. Так же, с помощью ветра, распространяются семена — у них имеются крылышки, ранее служившие покровом стробилов.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Garamond" panose="02020404030301010803" pitchFamily="18" charset="0"/>
              </a:rPr>
              <a:t>Срок жизни вельвичии очень велик. Годовых колец на её стволе нет, но возраст</a:t>
            </a:r>
            <a:r>
              <a:rPr lang="ru-RU" altLang="ru-RU" sz="2400" b="1"/>
              <a:t> </a:t>
            </a:r>
            <a:r>
              <a:rPr lang="ru-RU" altLang="ru-RU" sz="2400" b="1">
                <a:latin typeface="Garamond" panose="02020404030301010803" pitchFamily="18" charset="0"/>
              </a:rPr>
              <a:t>некоторых растений был определён радиоуглеродным методом — он составил около двух тысяч лет.</a:t>
            </a:r>
          </a:p>
          <a:p>
            <a:pPr>
              <a:lnSpc>
                <a:spcPct val="80000"/>
              </a:lnSpc>
            </a:pPr>
            <a:endParaRPr lang="ru-RU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Вельвичия в культуре</a:t>
            </a:r>
            <a:br>
              <a:rPr lang="ru-RU" altLang="ru-RU" sz="4000" b="1"/>
            </a:br>
            <a:endParaRPr lang="ru-RU" altLang="ru-RU" sz="4000" b="1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Вельвичия: молодое растение.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Вельвичию можно культивировать как оранжерейное или комнатное растение. Делают это не из-за её высоких декоративных качеств, а по причине исключительной непохожести вельвичии ни на одно другое растение.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Вельвичия растёт очень медленно. Чувствительна к заморозкам. Требует хорошо дренированной почвы, слой которой должен быть достаточно глубок для её длинного главного корня. Для нормального развития необходим сухой климат, прямое солнечное освещение; дневная температура 21—23 °C, ночная — 10—12 °C. Поливать растение в период роста следует регулярно, но умеренно, без чрезмерной пересушки земляного кома; между поливами необходимо дать просохнуть верхнему слою почвы. Во время периода покоя растение не поливают.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Корневая система стержневидная и постоянно стремится вглубь, поэтому контейнер для посадки следует выбирать глубокий, с большим количеством дренажных отверстий в днище. Рекомендуется беречь листья от механических повреждений, хотя, через несколько десятков лет, концы листьев неизбежно начинают подсыхать и расслаиваться. В зависимости от условий содержания первые стробилы (побеги со спорангиями) появляются на 3—12 год с момента посадки.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Размножение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1447800"/>
            <a:ext cx="45720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/>
              <a:t>Размножение — семенами, которые сохраняют свою всхожесть в течение многих лет. Перед посадкой семена обрабатывают фунгицидом и высевают поверх стерильной, беспочвенной смеси, немного присыпав сверху песком. Смесь для посадки должна быть однородной и лишь слегка увлажненной. Проращивают семена в максимально теплом и светлом месте (оптимальная температура — 27—38 °C). Срок прорастания — 1—6 месяцев. Семена и всходы подвержены грибковым заболеваниям и могут загнить от недостатка тепла или переувлажнения, поэтому с момента посадки до активного роста настоящих листьев необходимо строго соблюдать режим увлажнения, поддерживать высокую температуру воздуха и почвы. Во избежание развития гнилостных процессов сеянцы следует несколько раз обработать фунгицидами.</a:t>
            </a:r>
          </a:p>
          <a:p>
            <a:pPr>
              <a:lnSpc>
                <a:spcPct val="80000"/>
              </a:lnSpc>
            </a:pPr>
            <a:endParaRPr lang="ru-RU" altLang="ru-RU" sz="1600"/>
          </a:p>
        </p:txBody>
      </p:sp>
      <p:pic>
        <p:nvPicPr>
          <p:cNvPr id="11269" name="Picture 5" descr="180px-Welwitschia_mirabilis1">
            <a:hlinkClick r:id="rId2" tooltip="&quot;Вельвичия: молодое растение.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2600"/>
            <a:ext cx="44196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Вельвичия под охраной закона</a:t>
            </a:r>
            <a:br>
              <a:rPr lang="ru-RU" altLang="ru-RU" sz="4000" b="1"/>
            </a:br>
            <a:endParaRPr lang="ru-RU" altLang="ru-RU" sz="4000" b="1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4572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Вельвичия подпадает под действие Вашингтонского соглашения о защите видов (CITES) от 18.01.1990.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Кроме того, вельвичия охраняется согласно намибийскому закону об охране природы, который запрещает сбор семян дикорастущих растений этого вида без разрешения специального государственного органа. </a:t>
            </a:r>
          </a:p>
        </p:txBody>
      </p:sp>
      <p:pic>
        <p:nvPicPr>
          <p:cNvPr id="12292" name="Picture 4" descr="Вельвичия">
            <a:hlinkClick r:id="rId2" tooltip="Вельвичия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743200"/>
            <a:ext cx="4191000" cy="313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230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Monotype Corsiva</vt:lpstr>
      <vt:lpstr>Impact</vt:lpstr>
      <vt:lpstr>Comic Sans MS</vt:lpstr>
      <vt:lpstr>Garamond</vt:lpstr>
      <vt:lpstr>Оформление по умолчанию</vt:lpstr>
      <vt:lpstr>Вельвичия</vt:lpstr>
      <vt:lpstr>Вельвичия удивительная</vt:lpstr>
      <vt:lpstr>Ареал</vt:lpstr>
      <vt:lpstr>История названия</vt:lpstr>
      <vt:lpstr>Биологическое описание</vt:lpstr>
      <vt:lpstr>Биологическое описание</vt:lpstr>
      <vt:lpstr>Вельвичия в культуре </vt:lpstr>
      <vt:lpstr>Размножение</vt:lpstr>
      <vt:lpstr>Вельвичия под охраной закона </vt:lpstr>
      <vt:lpstr>Литература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2</cp:revision>
  <cp:lastPrinted>1601-01-01T00:00:00Z</cp:lastPrinted>
  <dcterms:created xsi:type="dcterms:W3CDTF">1601-01-01T00:00:00Z</dcterms:created>
  <dcterms:modified xsi:type="dcterms:W3CDTF">2015-04-08T16:49:29Z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