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  <p:sldMasterId id="2147483683" r:id="rId3"/>
    <p:sldMasterId id="2147483691" r:id="rId4"/>
    <p:sldMasterId id="2147483697" r:id="rId5"/>
    <p:sldMasterId id="2147483699" r:id="rId6"/>
    <p:sldMasterId id="2147483701" r:id="rId7"/>
    <p:sldMasterId id="2147483703" r:id="rId8"/>
    <p:sldMasterId id="2147483707" r:id="rId9"/>
  </p:sldMasterIdLst>
  <p:sldIdLst>
    <p:sldId id="256" r:id="rId10"/>
    <p:sldId id="267" r:id="rId11"/>
    <p:sldId id="257" r:id="rId12"/>
    <p:sldId id="258" r:id="rId13"/>
    <p:sldId id="259" r:id="rId14"/>
    <p:sldId id="260" r:id="rId15"/>
    <p:sldId id="262" r:id="rId16"/>
    <p:sldId id="263" r:id="rId17"/>
    <p:sldId id="261" r:id="rId18"/>
    <p:sldId id="264" r:id="rId19"/>
    <p:sldId id="26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66"/>
    <a:srgbClr val="339933"/>
    <a:srgbClr val="FF3300"/>
    <a:srgbClr val="006600"/>
    <a:srgbClr val="996600"/>
    <a:srgbClr val="99CC00"/>
    <a:srgbClr val="0080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466596-456D-4BCF-A5EB-677FEDDF51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191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B8B4AF-C96D-4438-8AA0-6ECA22209F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93877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3ABC41-73DC-4472-992B-CEFAD777EF1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790039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CD1CD-35AA-4DBB-A34E-C9226C4A524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700586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AB45D7-475D-46BA-831B-7514E114F54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065469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9BFC92-2117-4506-BAE4-58AC64263EE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537304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EC255F-43F6-43FB-A508-313A6A0776B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879518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FEA28-A4DA-4FEC-B35C-6C70D0F8BA4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592564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C0820-09E3-4F8A-975B-E825048F411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56134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6D3ED1-A49A-4538-8710-B9BDE0B3F2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951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58CB875-569C-4D15-9B85-26281DBB84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0338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129F53-91D6-4033-9CC5-B0FBF9C719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9075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2F2A6-A28F-4076-A3E6-F81DFF85A0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3328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25A533-192E-4E46-87BD-982B00E527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771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1976A-BFB5-4E4C-849D-D01EC1EB61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1209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E156E-9C5B-4725-B473-80AAE5EC39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5413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B03CA4-59B4-4E8B-83BF-E2B281B4B3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6927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E8F8D6-A6E9-40E6-9F3D-3503EA5BDB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585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604AFC-06A4-47B3-8114-62490F5DDC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2662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3D52B-90CA-4F98-A679-3B4A8CAF01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7738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CA159-E755-4B77-B861-B03C6C56AC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8954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F2318-068D-44A3-B770-779B504292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5217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69151B-1D92-40A3-8286-37FBD8D8C2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8707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931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319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9B574-1D96-42DC-9A8C-4FE51A2650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5437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819DF1-1EC3-4235-A4BB-211DA21A58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0195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1783B-AECE-431F-A75C-560EE36A2E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11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7DC84-AF83-4ABC-86B2-C98B0E3493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6174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B7F0E9-642E-42B7-A72E-84B51C4831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2791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D0346-BF5A-4291-B7EE-0A43C75881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19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A202C-F5D0-48DB-AF6B-74DA8F8E9A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0784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949EA-96FD-485D-8076-2D56F7C28E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47208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68F88-EA71-4A34-9478-E1798E53B9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12389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C0191-25B2-4D54-88DD-EBF80A0F50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0955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C3F9B7-73E8-4BB6-B4D1-BF9CE747F5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6279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F83DD-A7DC-425B-AE29-EDEFF305BC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54772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A6DC3F-82B7-4439-B87A-8ED8C7C46A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03495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 b="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 b="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044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446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75518143-C147-4B16-9D0D-5CCCF65744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96580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0B4311-7C76-43D1-876F-16B55570FB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39932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FEA10-57FA-4BFA-9B8C-2449CC6559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64586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7FAC1-14DC-4F43-AFA5-A030A142A3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372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00C6D-89DD-4A69-B522-933F7D5974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11220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09BD99-85CD-4FC9-B999-61DE9A2E6A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66762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C0E363-0829-4605-87A1-A837712C30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82101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38B28-94EF-4CD2-8EC7-30A0F60FC1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49961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62786-7F92-441E-8C8D-5AED72DB74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22514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A8275-3B7F-4FBB-8C4D-B7F9E116BA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83294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F01FA6-BF1C-4370-91FE-23286AB51D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93847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F0CD55-0A13-4715-9188-5DAF6EF32A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67088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DF200-824F-421D-8EAA-3756FA93FC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1273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1675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675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828D3-E0B8-4B42-9CF5-8C8EAC7AA4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69388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A3264-F7A0-4375-806D-7F22451577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987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6EBE5-40FE-4370-844F-978A814090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83329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159962-485F-46DE-8505-8883CB6AFD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53912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576B4-ECFA-474F-B313-0215D350FC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11228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5043AC-AB45-40A7-823A-DF7261634D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6984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7CA321-B04C-42F9-B6F6-47861D5E80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35294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18A23D-AF87-4AA2-942B-E6A6B38A2D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80740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C17078-347E-4348-A30B-A8A183BD20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63025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0AD3C-4531-40B0-A47B-335A662B4E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85795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F5741C-B712-4D88-A716-ED1730F83E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36944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F5CA2-D8AD-43DA-ACB7-B6491042C5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68759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996D1-373E-4CC9-901C-8B18F74570B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8773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1C9F3B-89F8-4025-BF21-EFFA549C0D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92772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C1B41E-63D2-4277-BC38-45F05E3015A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278173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677C6-AE15-4B25-BD5E-14B36CD19FF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101116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1A68A5-7B0E-4492-AF9F-1E228E66017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375104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23A489-0A56-4633-BAE1-D2EA27B8F3C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126399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0A245F-B0E1-4237-AB9D-6492EF7A0C7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410759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6C5E4-9DD0-4421-9301-312167C6829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314519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517067-B7D2-4901-9A9C-516CC9F30FE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650586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FBFA1-213F-486A-90B6-EE0C54B3DE7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665318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BC14A-DF03-484A-A5E1-0CF416DE9F9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709885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378BB-B0D1-4B41-8BDB-84C782CEA79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08455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B3BA7-08B5-4F6F-825F-47EBC4F231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30833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31C8B-0EF2-4953-A9C3-34EC96B17CE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924721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12405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405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B85719FE-8F6D-4B93-AE09-FD2698A878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39184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80A0E-0FE0-45D8-A9C2-3FCD920FD5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31254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787568-7B84-4A5E-BDEC-1475C31181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85640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17C463-0C75-48CD-A3B6-EF8FCAD668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35230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F34AA0-2643-43D0-B771-1B6D5A4180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15125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F6EC4-BF02-4E39-9321-BFA90552B1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53761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26EB0-9B3D-4796-8480-3166F38633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03516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BC6F7-1A30-4193-98F2-2746876881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17134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E69EA-8868-46A5-B9E7-4BB172DBA2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2945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A7C70-6650-45C0-B0DF-C37F45D593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46548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C8F678-DD1A-4C39-8248-B77849FDE9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54059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D2F12-CF20-4D82-9160-A93D374DFA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94954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880D1F-8823-4214-9513-6660B1F134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02058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2698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698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5FF95AF-DBEE-45B0-93B5-BCAD5CB720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88317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BF9B6-2480-4322-89FD-B845B76FA57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6008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7AAB8D-61F1-40B5-AEBD-1236089749A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5451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CB66B-B3E2-492E-B443-0C5D6CBE075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9004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731D8-CDEB-46B4-A586-9D976A72D39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8800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09E16-3157-40FB-B801-5CD5ACCECCE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5396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5EDEE-2B66-4FFC-BADD-D8083BF33D0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089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18FD1-4577-45E1-99A6-1948F1F20D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7733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333AC-6D4D-40B7-99B6-86D5D61B7BF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4911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98C9C1-8EB4-4F05-AE84-5BB8AD44B22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2049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2AAE7C-9D44-4EA4-BEBB-79A98404F3E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3102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3EC9B8-EE67-4AEB-8CF0-F0E62803400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7344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872221-CFB2-46F6-A0BD-6C7E40CC3F6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8857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38AEB-2877-456F-BC9D-5E1D7E4B005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930918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D605A-054B-4355-862A-D79FBBD6170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208950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2E0F3-8899-467D-9200-63A7121A3D7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116579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CA25DA-C0EF-4BE6-8324-9BF7556F906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396913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686EC-BAEC-4DBF-9ED7-F2C8E40926D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0658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C4491067-9F27-4929-B52C-88C7FF05D1A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Comic Sans MS" panose="030F0702030302020204" pitchFamily="66" charset="0"/>
              </a:defRPr>
            </a:lvl1pPr>
          </a:lstStyle>
          <a:p>
            <a:fld id="{521ABBC9-0598-4CC2-A13A-42B43DC4363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066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066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7066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66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66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67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67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67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67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67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67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208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7067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7067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7068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  <p:sp>
            <p:nvSpPr>
              <p:cNvPr id="7068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068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068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grpSp>
            <p:nvGrpSpPr>
              <p:cNvPr id="208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7068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7068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7068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7068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7068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7069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7069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7069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205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7069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069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20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7069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grpSp>
            <p:nvGrpSpPr>
              <p:cNvPr id="206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7070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7070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7070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7070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7070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7070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7070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  <p:sp>
              <p:nvSpPr>
                <p:cNvPr id="7070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charset="0"/>
                  </a:endParaRPr>
                </a:p>
              </p:txBody>
            </p:sp>
          </p:grpSp>
        </p:grpSp>
        <p:sp>
          <p:nvSpPr>
            <p:cNvPr id="7070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7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9216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216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216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216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216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216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216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217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921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51AD364-8973-4E88-9D32-39FC434FF9A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217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7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8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4104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42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342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4105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3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343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4099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4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fld id="{D32A67C6-506D-4B2B-AC57-3C1BC92440E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1571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571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571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571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571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572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572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572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572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572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572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572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572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572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572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573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573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573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157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57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573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3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3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fld id="{3794591C-7DCF-406C-BCD4-90AF05BE533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0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Garamond" panose="02020404030301010803" pitchFamily="18" charset="0"/>
              </a:defRPr>
            </a:lvl1pPr>
          </a:lstStyle>
          <a:p>
            <a:fld id="{9B075F42-C8D7-4FB3-8D3E-035789F07F63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11981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1981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1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7176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22884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885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886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887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888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889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890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891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892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893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894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895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896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7177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22898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899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00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01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02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03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04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05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06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07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08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09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10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11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12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13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14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15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16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17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18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19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20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21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22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23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24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25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26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27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28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29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30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31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32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33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34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35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36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37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38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39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40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41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42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43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44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45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46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47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48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49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50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51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52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53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54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55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56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57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58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59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60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61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62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63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64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65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66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67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68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69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70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71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72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73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74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75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76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77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78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79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80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81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82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83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84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85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86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87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88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89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90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91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92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93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94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95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96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97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98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2999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3000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3001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3002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3003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3004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3005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3006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3007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3008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3009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3010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3011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3012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3013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3014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3015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3016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3017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3018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3019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3020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3021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3022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3023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3024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3025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3026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3027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3028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3029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3030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303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303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12303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034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03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036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fld id="{49AE9B24-0318-49CC-9FD1-8B6F86E07A5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2303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2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22BAE795-1C50-47AB-B191-828D1E53D207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20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595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595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596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596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2596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12596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596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2596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596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9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3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fld id="{7126548B-0661-4CC9-AD1F-40166D2BA3C6}" type="slidenum">
              <a:rPr lang="ru-RU" altLang="en-US"/>
              <a:pPr/>
              <a:t>‹#›</a:t>
            </a:fld>
            <a:endParaRPr lang="ru-RU" altLang="en-US"/>
          </a:p>
        </p:txBody>
      </p: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3108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08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08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08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08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08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08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08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08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09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09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09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09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09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09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09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09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09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09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10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10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10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10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10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10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10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10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10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10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11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111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4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66FF99"/>
              </a:gs>
              <a:gs pos="100000">
                <a:srgbClr val="008000"/>
              </a:gs>
            </a:gsLst>
            <a:lin ang="2700000" scaled="1"/>
          </a:gradFill>
        </p:spPr>
        <p:txBody>
          <a:bodyPr/>
          <a:lstStyle/>
          <a:p>
            <a:pPr eaLnBrk="1" hangingPunct="1"/>
            <a:r>
              <a:rPr lang="ru-RU" altLang="ru-RU" sz="4000" smtClean="0"/>
              <a:t/>
            </a:r>
            <a:br>
              <a:rPr lang="ru-RU" altLang="ru-RU" sz="4000" smtClean="0"/>
            </a:br>
            <a:endParaRPr lang="ru-RU" altLang="ru-RU" sz="4000" smtClean="0"/>
          </a:p>
        </p:txBody>
      </p:sp>
      <p:sp>
        <p:nvSpPr>
          <p:cNvPr id="18435" name="WordArt 10"/>
          <p:cNvSpPr>
            <a:spLocks noChangeArrowheads="1" noChangeShapeType="1" noTextEdit="1"/>
          </p:cNvSpPr>
          <p:nvPr/>
        </p:nvSpPr>
        <p:spPr bwMode="auto">
          <a:xfrm>
            <a:off x="900113" y="333375"/>
            <a:ext cx="741680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Тип членистоногие</a:t>
            </a:r>
          </a:p>
        </p:txBody>
      </p:sp>
      <p:sp>
        <p:nvSpPr>
          <p:cNvPr id="18436" name="WordArt 11"/>
          <p:cNvSpPr>
            <a:spLocks noChangeArrowheads="1" noChangeShapeType="1" noTextEdit="1"/>
          </p:cNvSpPr>
          <p:nvPr/>
        </p:nvSpPr>
        <p:spPr bwMode="auto">
          <a:xfrm rot="-595230">
            <a:off x="2484438" y="2060575"/>
            <a:ext cx="4176712" cy="20780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346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9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Класс насекомые</a:t>
            </a:r>
          </a:p>
        </p:txBody>
      </p:sp>
      <p:sp>
        <p:nvSpPr>
          <p:cNvPr id="18437" name="WordArt 12"/>
          <p:cNvSpPr>
            <a:spLocks noChangeArrowheads="1" noChangeShapeType="1" noTextEdit="1"/>
          </p:cNvSpPr>
          <p:nvPr/>
        </p:nvSpPr>
        <p:spPr bwMode="auto">
          <a:xfrm rot="448135">
            <a:off x="971550" y="4581525"/>
            <a:ext cx="7704138" cy="15113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2116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Отряд чешуекрылые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152400"/>
            <a:ext cx="8640762" cy="755650"/>
          </a:xfrm>
        </p:spPr>
        <p:txBody>
          <a:bodyPr/>
          <a:lstStyle/>
          <a:p>
            <a:pPr eaLnBrk="1" hangingPunct="1"/>
            <a:r>
              <a:rPr lang="ru-RU" altLang="ru-RU" smtClean="0"/>
              <a:t>Миграция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052513"/>
            <a:ext cx="4787900" cy="5805487"/>
          </a:xfrm>
        </p:spPr>
        <p:txBody>
          <a:bodyPr/>
          <a:lstStyle/>
          <a:p>
            <a:pPr eaLnBrk="1" hangingPunct="1"/>
            <a:r>
              <a:rPr lang="ru-RU" altLang="ru-RU" sz="2600" smtClean="0"/>
              <a:t>Большинство бабочек-монархов, обитающих на востоке США, перебираются на зиму в хвойные леса в горах Мексики. Свыше 14 млн. бабочек-монархов собираются вместе на стволах и ветвях деревьев на площади не более 125 м. в поперечнике.</a:t>
            </a:r>
          </a:p>
        </p:txBody>
      </p:sp>
      <p:pic>
        <p:nvPicPr>
          <p:cNvPr id="27652" name="Picture 7" descr="PB23001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2513"/>
            <a:ext cx="4605338" cy="5805487"/>
          </a:xfrm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Rectangle 6"/>
          <p:cNvSpPr>
            <a:spLocks noGrp="1" noChangeArrowheads="1"/>
          </p:cNvSpPr>
          <p:nvPr>
            <p:ph type="title"/>
          </p:nvPr>
        </p:nvSpPr>
        <p:spPr>
          <a:xfrm flipH="1" flipV="1">
            <a:off x="387350" y="188913"/>
            <a:ext cx="69850" cy="85725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28675" name="WordArt 7"/>
          <p:cNvSpPr>
            <a:spLocks noChangeArrowheads="1" noChangeShapeType="1" noTextEdit="1"/>
          </p:cNvSpPr>
          <p:nvPr/>
        </p:nvSpPr>
        <p:spPr bwMode="auto">
          <a:xfrm>
            <a:off x="179388" y="0"/>
            <a:ext cx="8964612" cy="6524625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Бабочек называют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летающими цветами и относят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 одним из самых красивых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животных мира.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нашей планете их около 140 тыс. видов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chemeClr val="bg2"/>
              </a:gs>
              <a:gs pos="50000">
                <a:srgbClr val="00FFFF"/>
              </a:gs>
              <a:gs pos="100000">
                <a:schemeClr val="bg2"/>
              </a:gs>
            </a:gsLst>
            <a:lin ang="2700000" scaled="1"/>
          </a:gra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smtClean="0"/>
              <a:t>		Жила – была гусеница. Целыми днями медленно ползала она по веткам дерева. Но однажды она остановилась и начала вить кокон. Постепенно она обволакивала себя тонкими шелковыми нитями и скоро полностью скрылась из глаз. Внутри кокона было мягко и темно. Гусеница чувствовала что с ней что-то происходит. Вскоре в коконе стало тесно, он лопнул, и хлынул яркий солнечный свет.</a:t>
            </a:r>
          </a:p>
          <a:p>
            <a:pPr eaLnBrk="1" hangingPunct="1">
              <a:buFontTx/>
              <a:buNone/>
              <a:defRPr/>
            </a:pPr>
            <a:r>
              <a:rPr lang="ru-RU" sz="2800" smtClean="0"/>
              <a:t>		 Вокруг был удивительный мир, полный красок и звуков. Внизу расстилался огромный луг, полный цветов. Волшебное чувство свободы наполнило ее, она раскрыла большие разноцветные крылья и полетела. </a:t>
            </a:r>
          </a:p>
          <a:p>
            <a:pPr eaLnBrk="1" hangingPunct="1">
              <a:buFontTx/>
              <a:buNone/>
              <a:defRPr/>
            </a:pPr>
            <a:r>
              <a:rPr lang="ru-RU" sz="2800" smtClean="0"/>
              <a:t>		Так гусеница стала бабочкой.</a:t>
            </a: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title"/>
          </p:nvPr>
        </p:nvSpPr>
        <p:spPr>
          <a:xfrm flipH="1">
            <a:off x="684213" y="762000"/>
            <a:ext cx="77787" cy="74613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sp>
        <p:nvSpPr>
          <p:cNvPr id="20483" name="WordArt 4"/>
          <p:cNvSpPr>
            <a:spLocks noChangeArrowheads="1" noChangeShapeType="1" noTextEdit="1"/>
          </p:cNvSpPr>
          <p:nvPr/>
        </p:nvSpPr>
        <p:spPr bwMode="auto">
          <a:xfrm>
            <a:off x="1619250" y="0"/>
            <a:ext cx="6192838" cy="15573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Бабочки</a:t>
            </a:r>
          </a:p>
        </p:txBody>
      </p:sp>
      <p:pic>
        <p:nvPicPr>
          <p:cNvPr id="20484" name="Picture 15" descr="PB230009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773238"/>
            <a:ext cx="6011862" cy="4895850"/>
          </a:xfrm>
          <a:noFill/>
        </p:spPr>
      </p:pic>
      <p:pic>
        <p:nvPicPr>
          <p:cNvPr id="20485" name="Picture 16" descr="PB230007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4365625"/>
            <a:ext cx="2987675" cy="2311400"/>
          </a:xfrm>
          <a:noFill/>
        </p:spPr>
      </p:pic>
      <p:pic>
        <p:nvPicPr>
          <p:cNvPr id="20486" name="Picture 17" descr="PB230013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1773238"/>
            <a:ext cx="2987675" cy="2592387"/>
          </a:xfr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/>
          <a:lstStyle/>
          <a:p>
            <a:pPr eaLnBrk="1" hangingPunct="1">
              <a:defRPr/>
            </a:pPr>
            <a:r>
              <a:rPr lang="ru-RU" sz="3300" dirty="0" smtClean="0"/>
              <a:t>Бабочки необычайно разнообразны как по размерам, так и по окраске</a:t>
            </a:r>
          </a:p>
        </p:txBody>
      </p:sp>
      <p:sp>
        <p:nvSpPr>
          <p:cNvPr id="9225" name="Rectangle 9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148263" y="1700213"/>
            <a:ext cx="3995737" cy="4652962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/>
              <a:t>Самая крупная бабочка – птицекрыл королевы Александры.</a:t>
            </a:r>
            <a:r>
              <a:rPr lang="ru-RU" sz="2000" dirty="0" smtClean="0"/>
              <a:t> </a:t>
            </a:r>
            <a:r>
              <a:rPr lang="ru-RU" sz="2000" b="1" dirty="0" smtClean="0"/>
              <a:t>Размах её крыльев составляет 28 см.</a:t>
            </a:r>
          </a:p>
          <a:p>
            <a:pPr eaLnBrk="1" hangingPunct="1">
              <a:defRPr/>
            </a:pPr>
            <a:endParaRPr lang="ru-RU" sz="2000" b="1" dirty="0" smtClean="0"/>
          </a:p>
          <a:p>
            <a:pPr eaLnBrk="1" hangingPunct="1">
              <a:defRPr/>
            </a:pPr>
            <a:r>
              <a:rPr lang="ru-RU" sz="2000" b="1" dirty="0" smtClean="0"/>
              <a:t>Но рекордсменом является мотылёк (ночная бабочка) «большая сова».</a:t>
            </a:r>
          </a:p>
          <a:p>
            <a:pPr eaLnBrk="1" hangingPunct="1">
              <a:defRPr/>
            </a:pPr>
            <a:r>
              <a:rPr lang="ru-RU" sz="2000" b="1" dirty="0" smtClean="0"/>
              <a:t>Размах его крыльев составляет до 36 см.</a:t>
            </a:r>
          </a:p>
        </p:txBody>
      </p:sp>
      <p:pic>
        <p:nvPicPr>
          <p:cNvPr id="21508" name="Picture 10" descr="PB23000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73238"/>
            <a:ext cx="4608513" cy="4535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Rectangle 11"/>
          <p:cNvSpPr>
            <a:spLocks noChangeArrowheads="1"/>
          </p:cNvSpPr>
          <p:nvPr/>
        </p:nvSpPr>
        <p:spPr bwMode="auto">
          <a:xfrm>
            <a:off x="5292725" y="5084763"/>
            <a:ext cx="36353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Самая маленькая – синий карлик. Размах её крыльев составляет всего 1,4 см.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787900" y="274638"/>
            <a:ext cx="3898900" cy="6323012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dirty="0" smtClean="0"/>
              <a:t>     Крылья бабочек покрыты  крошечными чешуйками. Их радужный блеск зависит от того, под каким углом они отражают свет.</a:t>
            </a:r>
            <a:br>
              <a:rPr lang="ru-RU" sz="2800" dirty="0" smtClean="0"/>
            </a:br>
            <a:r>
              <a:rPr lang="ru-RU" sz="2800" dirty="0" smtClean="0"/>
              <a:t>      Другие чешуйки содержат красочный пигмент.</a:t>
            </a:r>
          </a:p>
        </p:txBody>
      </p:sp>
      <p:pic>
        <p:nvPicPr>
          <p:cNvPr id="22531" name="Picture 6" descr="PB23000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33375"/>
            <a:ext cx="4473575" cy="5965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85825"/>
          </a:xfrm>
        </p:spPr>
        <p:txBody>
          <a:bodyPr/>
          <a:lstStyle/>
          <a:p>
            <a:pPr eaLnBrk="1" hangingPunct="1"/>
            <a:r>
              <a:rPr lang="ru-RU" altLang="ru-RU" smtClean="0"/>
              <a:t>Окраска</a:t>
            </a:r>
          </a:p>
        </p:txBody>
      </p:sp>
      <p:sp>
        <p:nvSpPr>
          <p:cNvPr id="23555" name="Rectangle 15"/>
          <p:cNvSpPr>
            <a:spLocks noGrp="1" noChangeArrowheads="1"/>
          </p:cNvSpPr>
          <p:nvPr>
            <p:ph type="body" sz="half" idx="3"/>
          </p:nvPr>
        </p:nvSpPr>
        <p:spPr>
          <a:xfrm>
            <a:off x="1447800" y="3789363"/>
            <a:ext cx="7696200" cy="2838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 smtClean="0"/>
              <a:t>Окраска служит бабочкам как защита. Одни бабочки маскируются под ядовитых. Птицы запоминают окраску ядовитых бабочек и не трогают их. Благодаря этому съедобные для птиц бабочки с похожей окраской остаются невредимы.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smtClean="0"/>
              <a:t> Другие – под цвет окружающей среды.</a:t>
            </a:r>
          </a:p>
        </p:txBody>
      </p:sp>
      <p:pic>
        <p:nvPicPr>
          <p:cNvPr id="23556" name="Picture 18" descr="PB230008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9175" y="1120775"/>
            <a:ext cx="3552825" cy="2665413"/>
          </a:xfrm>
          <a:noFill/>
        </p:spPr>
      </p:pic>
      <p:pic>
        <p:nvPicPr>
          <p:cNvPr id="23557" name="Picture 19" descr="PB230007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120775"/>
            <a:ext cx="3552825" cy="2665413"/>
          </a:xfr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9325"/>
          </a:xfrm>
        </p:spPr>
        <p:txBody>
          <a:bodyPr/>
          <a:lstStyle/>
          <a:p>
            <a:pPr eaLnBrk="1" hangingPunct="1"/>
            <a:r>
              <a:rPr lang="ru-RU" altLang="ru-RU" sz="4600" smtClean="0"/>
              <a:t>Окраска, и не только…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580063" y="1828800"/>
            <a:ext cx="3313112" cy="5029200"/>
          </a:xfrm>
        </p:spPr>
        <p:txBody>
          <a:bodyPr/>
          <a:lstStyle/>
          <a:p>
            <a:pPr eaLnBrk="1" hangingPunct="1"/>
            <a:r>
              <a:rPr lang="ru-RU" altLang="ru-RU" sz="2600" smtClean="0"/>
              <a:t>Яркая окраска Тигрового мотылька в дневное время отпугивает врагов, а ночью он отпугивает врагов щелкающими звуками.</a:t>
            </a:r>
          </a:p>
        </p:txBody>
      </p:sp>
      <p:pic>
        <p:nvPicPr>
          <p:cNvPr id="24580" name="Picture 6" descr="PB230010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25538"/>
            <a:ext cx="5508625" cy="4903787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227647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Окраска, и не только… </a:t>
            </a:r>
            <a:br>
              <a:rPr lang="ru-RU" smtClean="0"/>
            </a:br>
            <a:r>
              <a:rPr lang="ru-RU" sz="2400" smtClean="0"/>
              <a:t>Некоторые бабочки, такие как южноамериканская полосатая бабочка, обманывают хищников, принимая какой-нибудь другой вид</a:t>
            </a:r>
          </a:p>
        </p:txBody>
      </p:sp>
      <p:sp>
        <p:nvSpPr>
          <p:cNvPr id="80901" name="Rectangle 5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148263" y="2276475"/>
            <a:ext cx="3995737" cy="458152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ru-RU" sz="2800" smtClean="0"/>
              <a:t>Полосатые бабочки имеют ложную голову в конце туловища. Птица пытается клюнуть бабочку в ложную голову, и бабочка получает шанс спастись.</a:t>
            </a:r>
          </a:p>
        </p:txBody>
      </p:sp>
      <p:pic>
        <p:nvPicPr>
          <p:cNvPr id="25604" name="Picture 6" descr="PB230012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76475"/>
            <a:ext cx="5148263" cy="4581525"/>
          </a:xfr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11188" y="188913"/>
            <a:ext cx="7561262" cy="2160587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Миграция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3200" smtClean="0"/>
              <a:t>Бабочки являются перелетными насекомыми. Они могут совершать перелеты на расстояния  в 5000 км.</a:t>
            </a:r>
          </a:p>
        </p:txBody>
      </p:sp>
      <p:pic>
        <p:nvPicPr>
          <p:cNvPr id="26627" name="Picture 8" descr="PB230013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24100"/>
            <a:ext cx="5940425" cy="4533900"/>
          </a:xfrm>
        </p:spPr>
      </p:pic>
      <p:sp>
        <p:nvSpPr>
          <p:cNvPr id="74765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5902325" y="2349500"/>
            <a:ext cx="3241675" cy="45085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Эта «нарядная леди» перелетает  из Англии в Африку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астель">
  <a:themeElements>
    <a:clrScheme name="Пастель 4">
      <a:dk1>
        <a:srgbClr val="808000"/>
      </a:dk1>
      <a:lt1>
        <a:srgbClr val="FFFFFF"/>
      </a:lt1>
      <a:dk2>
        <a:srgbClr val="336600"/>
      </a:dk2>
      <a:lt2>
        <a:srgbClr val="FFFFFF"/>
      </a:lt2>
      <a:accent1>
        <a:srgbClr val="99CC00"/>
      </a:accent1>
      <a:accent2>
        <a:srgbClr val="003300"/>
      </a:accent2>
      <a:accent3>
        <a:srgbClr val="ADB8AA"/>
      </a:accent3>
      <a:accent4>
        <a:srgbClr val="DADADA"/>
      </a:accent4>
      <a:accent5>
        <a:srgbClr val="CAE2AA"/>
      </a:accent5>
      <a:accent6>
        <a:srgbClr val="002D00"/>
      </a:accent6>
      <a:hlink>
        <a:srgbClr val="CCCC00"/>
      </a:hlink>
      <a:folHlink>
        <a:srgbClr val="CCFF33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Край">
  <a:themeElements>
    <a:clrScheme name="Край 3">
      <a:dk1>
        <a:srgbClr val="333333"/>
      </a:dk1>
      <a:lt1>
        <a:srgbClr val="FFFFFF"/>
      </a:lt1>
      <a:dk2>
        <a:srgbClr val="221013"/>
      </a:dk2>
      <a:lt2>
        <a:srgbClr val="FFFFFF"/>
      </a:lt2>
      <a:accent1>
        <a:srgbClr val="CC3300"/>
      </a:accent1>
      <a:accent2>
        <a:srgbClr val="CC9900"/>
      </a:accent2>
      <a:accent3>
        <a:srgbClr val="ABAAAA"/>
      </a:accent3>
      <a:accent4>
        <a:srgbClr val="DADADA"/>
      </a:accent4>
      <a:accent5>
        <a:srgbClr val="E2ADAA"/>
      </a:accent5>
      <a:accent6>
        <a:srgbClr val="B98A00"/>
      </a:accent6>
      <a:hlink>
        <a:srgbClr val="808080"/>
      </a:hlink>
      <a:folHlink>
        <a:srgbClr val="666633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Сеть">
  <a:themeElements>
    <a:clrScheme name="Сеть 5">
      <a:dk1>
        <a:srgbClr val="666699"/>
      </a:dk1>
      <a:lt1>
        <a:srgbClr val="FFFFFF"/>
      </a:lt1>
      <a:dk2>
        <a:srgbClr val="000054"/>
      </a:dk2>
      <a:lt2>
        <a:srgbClr val="FFFFFF"/>
      </a:lt2>
      <a:accent1>
        <a:srgbClr val="3333FF"/>
      </a:accent1>
      <a:accent2>
        <a:srgbClr val="006699"/>
      </a:accent2>
      <a:accent3>
        <a:srgbClr val="AAAAB3"/>
      </a:accent3>
      <a:accent4>
        <a:srgbClr val="DADADA"/>
      </a:accent4>
      <a:accent5>
        <a:srgbClr val="ADADFF"/>
      </a:accent5>
      <a:accent6>
        <a:srgbClr val="005C8A"/>
      </a:accent6>
      <a:hlink>
        <a:srgbClr val="669900"/>
      </a:hlink>
      <a:folHlink>
        <a:srgbClr val="0000FF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Капсулы 3">
    <a:dk1>
      <a:srgbClr val="006699"/>
    </a:dk1>
    <a:lt1>
      <a:srgbClr val="FFFFFF"/>
    </a:lt1>
    <a:dk2>
      <a:srgbClr val="6699FF"/>
    </a:dk2>
    <a:lt2>
      <a:srgbClr val="FFFFFF"/>
    </a:lt2>
    <a:accent1>
      <a:srgbClr val="33CCCC"/>
    </a:accent1>
    <a:accent2>
      <a:srgbClr val="006699"/>
    </a:accent2>
    <a:accent3>
      <a:srgbClr val="B8CAFF"/>
    </a:accent3>
    <a:accent4>
      <a:srgbClr val="DADADA"/>
    </a:accent4>
    <a:accent5>
      <a:srgbClr val="ADE2E2"/>
    </a:accent5>
    <a:accent6>
      <a:srgbClr val="005C8A"/>
    </a:accent6>
    <a:hlink>
      <a:srgbClr val="99CC00"/>
    </a:hlink>
    <a:folHlink>
      <a:srgbClr val="FFFF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202</TotalTime>
  <Words>261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11</vt:i4>
      </vt:variant>
    </vt:vector>
  </HeadingPairs>
  <TitlesOfParts>
    <vt:vector size="28" baseType="lpstr">
      <vt:lpstr>Arial</vt:lpstr>
      <vt:lpstr>Calibri</vt:lpstr>
      <vt:lpstr>Comic Sans MS</vt:lpstr>
      <vt:lpstr>Arial Black</vt:lpstr>
      <vt:lpstr>Wingdings</vt:lpstr>
      <vt:lpstr>Times New Roman</vt:lpstr>
      <vt:lpstr>Garamond</vt:lpstr>
      <vt:lpstr>Tahoma</vt:lpstr>
      <vt:lpstr>Оформление по умолчанию</vt:lpstr>
      <vt:lpstr>Пастель</vt:lpstr>
      <vt:lpstr>Трава</vt:lpstr>
      <vt:lpstr>Капсулы</vt:lpstr>
      <vt:lpstr>Клен</vt:lpstr>
      <vt:lpstr>Край</vt:lpstr>
      <vt:lpstr>Граница</vt:lpstr>
      <vt:lpstr>Течение</vt:lpstr>
      <vt:lpstr>Сеть</vt:lpstr>
      <vt:lpstr> </vt:lpstr>
      <vt:lpstr>Презентация PowerPoint</vt:lpstr>
      <vt:lpstr>Презентация PowerPoint</vt:lpstr>
      <vt:lpstr>Бабочки необычайно разнообразны как по размерам, так и по окраске</vt:lpstr>
      <vt:lpstr>     Крылья бабочек покрыты  крошечными чешуйками. Их радужный блеск зависит от того, под каким углом они отражают свет.       Другие чешуйки содержат красочный пигмент.</vt:lpstr>
      <vt:lpstr>Окраска</vt:lpstr>
      <vt:lpstr>Окраска, и не только…</vt:lpstr>
      <vt:lpstr>Окраска, и не только…  Некоторые бабочки, такие как южноамериканская полосатая бабочка, обманывают хищников, принимая какой-нибудь другой вид</vt:lpstr>
      <vt:lpstr>Миграция Бабочки являются перелетными насекомыми. Они могут совершать перелеты на расстояния  в 5000 км.</vt:lpstr>
      <vt:lpstr>Миграция</vt:lpstr>
      <vt:lpstr>Презентация PowerPoint</vt:lpstr>
    </vt:vector>
  </TitlesOfParts>
  <Company>Tycoon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artyom</dc:creator>
  <cp:lastModifiedBy>admin</cp:lastModifiedBy>
  <cp:revision>3</cp:revision>
  <dcterms:created xsi:type="dcterms:W3CDTF">2008-11-23T16:59:50Z</dcterms:created>
  <dcterms:modified xsi:type="dcterms:W3CDTF">2015-04-08T17:09:04Z</dcterms:modified>
</cp:coreProperties>
</file>