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5" r:id="rId9"/>
    <p:sldId id="267" r:id="rId10"/>
    <p:sldId id="264" r:id="rId11"/>
    <p:sldId id="263" r:id="rId12"/>
    <p:sldId id="268" r:id="rId13"/>
    <p:sldId id="269" r:id="rId14"/>
    <p:sldId id="266" r:id="rId15"/>
    <p:sldId id="272" r:id="rId16"/>
    <p:sldId id="273" r:id="rId17"/>
    <p:sldId id="270" r:id="rId18"/>
    <p:sldId id="274" r:id="rId19"/>
    <p:sldId id="275" r:id="rId20"/>
    <p:sldId id="271" r:id="rId21"/>
    <p:sldId id="276" r:id="rId22"/>
    <p:sldId id="277" r:id="rId23"/>
    <p:sldId id="280" r:id="rId24"/>
    <p:sldId id="281" r:id="rId25"/>
    <p:sldId id="278" r:id="rId26"/>
    <p:sldId id="279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1B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1" autoAdjust="0"/>
  </p:normalViewPr>
  <p:slideViewPr>
    <p:cSldViewPr>
      <p:cViewPr varScale="1">
        <p:scale>
          <a:sx n="39" d="100"/>
          <a:sy n="39" d="100"/>
        </p:scale>
        <p:origin x="14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906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906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F6734-E040-4C46-8E9D-DA05EFD84D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616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2AAA81-45BB-4409-A4D7-2C8DC3DE48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711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1B2CF-835B-4260-BA0F-D2B1F58484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1407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ED4F7D-0376-498B-8E98-27E121D302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9081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561A65-07AE-4CA0-ABC3-DF20C0CCC1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1259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D2C2B-E3AE-475E-B89E-6E0145157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815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3F6625-54F3-4327-999A-BD6703E4F0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1470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082007-0024-4495-BC09-CA3A7E0757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627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A91A4-21D2-4330-8BBA-D6B1412A9C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66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E39B79-AE6B-430C-9076-5EAF176DF3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552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8C0C0-77EB-46EC-BE08-815E8D14EE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281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A2446-C580-4C8F-AEC7-9713CA2729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469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DBEBE-12DC-40EF-BA55-A6D7351BEA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700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953C52-0625-42BC-84C6-6D2B3FE3F3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157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2800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0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0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2800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0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0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1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2802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2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2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2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2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2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2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2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2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2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3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2803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3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3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3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03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2803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3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803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804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804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804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E2EDA11-0C84-442A-8CA8-A0590A26143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2804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8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F:\UsersVkt\BLAadd\&#1057;&#1072;&#1076;&#1086;&#1074;&#1089;&#1082;&#1080;&#1081;_&#1042;_&#1040;_&#1048;&#1089;&#1090;&#1086;&#1088;&#1080;&#1103;%20&#1074;&#1099;&#1095;&#1080;&#1089;&#1083;&#1080;&#1090;&#1077;&#1083;&#1100;&#1085;&#1086;&#1081;%20&#1090;&#1077;&#1093;&#1085;&#1080;&#1082;&#1080;%20(&#1087;&#1088;&#1077;&#1079;&#1077;&#1085;&#1090;&#1072;&#1094;&#1080;&#1103;)\&#1040;&#1091;&#1076;&#1080;&#1086;%201.wma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F:\UsersVkt\BLAadd\&#1057;&#1072;&#1076;&#1086;&#1074;&#1089;&#1082;&#1080;&#1081;_&#1042;_&#1040;_&#1048;&#1089;&#1090;&#1086;&#1088;&#1080;&#1103;%20&#1074;&#1099;&#1095;&#1080;&#1089;&#1083;&#1080;&#1090;&#1077;&#1083;&#1100;&#1085;&#1086;&#1081;%20&#1090;&#1077;&#1093;&#1085;&#1080;&#1082;&#1080;%20(&#1087;&#1088;&#1077;&#1079;&#1077;&#1085;&#1090;&#1072;&#1094;&#1080;&#1103;)\&#1040;&#1091;&#1076;&#1080;&#1086;%202.wma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ashedu.ru/konkurs/tarhov/russian/minsk-32.htm" TargetMode="External"/><Relationship Id="rId3" Type="http://schemas.openxmlformats.org/officeDocument/2006/relationships/hyperlink" Target="http://museum.iu4.bmstu.ru/abak/index.html" TargetMode="External"/><Relationship Id="rId7" Type="http://schemas.openxmlformats.org/officeDocument/2006/relationships/hyperlink" Target="http://schools.keldysh.ru/sch444/MUSEUM/PRES/DK-12-2002.htm" TargetMode="External"/><Relationship Id="rId2" Type="http://schemas.openxmlformats.org/officeDocument/2006/relationships/hyperlink" Target="http://www.bashedu.ru/konkurs/tarhov/russian/index_r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mputerra.ru/print/hitech/novat/20724/" TargetMode="External"/><Relationship Id="rId5" Type="http://schemas.openxmlformats.org/officeDocument/2006/relationships/hyperlink" Target="http://www.homepc.ru/adviser/15817/" TargetMode="External"/><Relationship Id="rId4" Type="http://schemas.openxmlformats.org/officeDocument/2006/relationships/hyperlink" Target="http://www.computer-museum.ru/histussr/9.htm" TargetMode="External"/><Relationship Id="rId9" Type="http://schemas.openxmlformats.org/officeDocument/2006/relationships/hyperlink" Target="http://www.technotronic.org/compochelovek_4_1999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973262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smtClean="0">
                <a:solidFill>
                  <a:srgbClr val="FF1B1B"/>
                </a:solidFill>
                <a:latin typeface="Arial Black" pitchFamily="34" charset="0"/>
              </a:rPr>
              <a:t>История вычислительной техники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16463" y="4005263"/>
            <a:ext cx="4824412" cy="18002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000" smtClean="0">
                <a:latin typeface="Arial Black" pitchFamily="34" charset="0"/>
              </a:rPr>
              <a:t>Подготовил: Садовский В.А.</a:t>
            </a:r>
          </a:p>
          <a:p>
            <a:pPr algn="l" eaLnBrk="1" hangingPunct="1">
              <a:defRPr/>
            </a:pPr>
            <a:r>
              <a:rPr lang="ru-RU" sz="2000" smtClean="0">
                <a:latin typeface="Arial Black" pitchFamily="34" charset="0"/>
              </a:rPr>
              <a:t>Проверил: Бладыко Ю.В.</a:t>
            </a:r>
            <a:r>
              <a:rPr lang="ru-RU" sz="2000" smtClean="0">
                <a:latin typeface="Impact" pitchFamily="34" charset="0"/>
              </a:rPr>
              <a:t>  </a:t>
            </a:r>
          </a:p>
        </p:txBody>
      </p:sp>
      <p:pic>
        <p:nvPicPr>
          <p:cNvPr id="2058" name="Аудио 1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39000" numSld="26">
                <p:cTn id="2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8"/>
                </p:tgtEl>
              </p:cMediaNode>
            </p:audio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1B1B"/>
                </a:solidFill>
              </a:rPr>
              <a:t>3</a:t>
            </a:r>
            <a:r>
              <a:rPr lang="ru-RU" b="1" smtClean="0">
                <a:solidFill>
                  <a:srgbClr val="FF1B1B"/>
                </a:solidFill>
              </a:rPr>
              <a:t>.ЭВМ первого поколения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57338"/>
            <a:ext cx="446405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Новым периодом в развитии вычислительной техники стало использование электронных ламп. Изобретённые Флемингом в 1904 г они постоянно совершенствовались и в 40-ых годах стало возможно их использование в вычислительных машинах.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С изобретением первых ЭВМ появилось и понятие поколения ЭВМ. Любая классификация условна, но большинство специалистов согласилось с тем, что различать поколения следует исходя из той элементной базы, на основе которой строятся машины. Таким образом, первое поколение представляется ламповыми машинами.</a:t>
            </a:r>
          </a:p>
        </p:txBody>
      </p:sp>
      <p:pic>
        <p:nvPicPr>
          <p:cNvPr id="12292" name="Picture 15" descr="h7878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628775"/>
            <a:ext cx="4038600" cy="3695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3" name="Text Box 16"/>
          <p:cNvSpPr txBox="1">
            <a:spLocks noChangeArrowheads="1"/>
          </p:cNvSpPr>
          <p:nvPr/>
        </p:nvSpPr>
        <p:spPr bwMode="auto">
          <a:xfrm>
            <a:off x="4643438" y="5516563"/>
            <a:ext cx="4032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/>
              <a:t>Электронные лампы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6" grpId="0"/>
      <p:bldP spid="15155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91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33375"/>
            <a:ext cx="5724525" cy="3168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В апреле 1943 г. был заключен контракт между Абердинским артиллерийским полигоном и Пенсильванским университетом на создание вычислительной машины, названной электронным цифровым интегратором и компьютером (ЭНИАК). Напряженная работа завершилась в конце 1945 года. ЭНИАК был предъявлен на испытания и успешно их выдержал. В начале 1946 г. машина начала считать реальные задачи. По размерам она была более впечатляющей, чем МАРК-1: 26 м в длину, 6 м в высоту, вес 35 тонн. Но поражали не размеры, а производительность – она в 1000 раз превышала производительность МАРК-1! Таков был результат использования электронных ламп! </a:t>
            </a:r>
          </a:p>
        </p:txBody>
      </p:sp>
      <p:pic>
        <p:nvPicPr>
          <p:cNvPr id="13315" name="Picture 9" descr="Eniaci1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476250"/>
            <a:ext cx="3182938" cy="2211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13" descr="Neumann_comp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3429000"/>
            <a:ext cx="3143250" cy="2378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7" name="Text Box 14"/>
          <p:cNvSpPr txBox="1">
            <a:spLocks noChangeArrowheads="1"/>
          </p:cNvSpPr>
          <p:nvPr/>
        </p:nvSpPr>
        <p:spPr bwMode="auto">
          <a:xfrm>
            <a:off x="5651500" y="2781300"/>
            <a:ext cx="3240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ЭНИАК (1945-46гг)</a:t>
            </a:r>
          </a:p>
        </p:txBody>
      </p:sp>
      <p:sp>
        <p:nvSpPr>
          <p:cNvPr id="13318" name="Text Box 15"/>
          <p:cNvSpPr txBox="1">
            <a:spLocks noChangeArrowheads="1"/>
          </p:cNvSpPr>
          <p:nvPr/>
        </p:nvSpPr>
        <p:spPr bwMode="auto">
          <a:xfrm>
            <a:off x="323850" y="6092825"/>
            <a:ext cx="360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Дж.Нейман и его ЭДВАК (1949г)</a:t>
            </a:r>
          </a:p>
        </p:txBody>
      </p:sp>
      <p:sp>
        <p:nvSpPr>
          <p:cNvPr id="13319" name="Text Box 16"/>
          <p:cNvSpPr txBox="1">
            <a:spLocks noChangeArrowheads="1"/>
          </p:cNvSpPr>
          <p:nvPr/>
        </p:nvSpPr>
        <p:spPr bwMode="auto">
          <a:xfrm>
            <a:off x="3779838" y="3429000"/>
            <a:ext cx="5184775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В 1945 г., когда завершались работы по созданию ЭНИАК, и его создатели уже разрабатывали новый электронный цифровой компьютер ЭДВАК в котором намеривались размещать программы в оперативной памяти, чтобы устранить основной недостаток ЭНИАКа – сложность ввода программ вычислений, к ним в качестве консультанта был направлен выдающийся математик, участник Матхеттенского проекта по созданию атомной бомбы Джон фон Нейман, который сформулировал развернутое и детальное описание принципов построения цифровых электронных вычислительных машин.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8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8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БЭСМ-1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3716338"/>
            <a:ext cx="1792288" cy="2592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9" descr="lebedev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59563" y="260350"/>
            <a:ext cx="1944687" cy="2736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0" name="Text Box 10"/>
          <p:cNvSpPr txBox="1">
            <a:spLocks noChangeArrowheads="1"/>
          </p:cNvSpPr>
          <p:nvPr/>
        </p:nvSpPr>
        <p:spPr bwMode="auto">
          <a:xfrm>
            <a:off x="179388" y="188913"/>
            <a:ext cx="6337300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В СССР в 1947-1948 г. начата работа по созданию в Институте электроники Академии наук Украины под руководством академика Сергея Алексеевича Лебедева первой отечественной первая универсальной ламповой ЭВМ – МЭСМ(малой электронной счетной машины). И в 1951 году она официально вводиться в эксплуатацию. Её площадь составляла около 50 квадратных метров. МЭСМ имела 2 вида памяти: оперативное запоминающее устройство, в виде 4 панелей высотой в 3 метра и шириной 1 метр; и долговременная память в виде магнитного барабана объемом 5000 чисел. Всего в МЭСМ было 6000 электронных ламп, а работать с ними можно было только после 1,5-2 часов после включения машины. Ввод данных осуществлялся с помощью магнитной ленты, а вывод – цифропечатающим устройством сопряженным с памятью. </a:t>
            </a:r>
          </a:p>
        </p:txBody>
      </p:sp>
      <p:sp>
        <p:nvSpPr>
          <p:cNvPr id="14341" name="Text Box 11"/>
          <p:cNvSpPr txBox="1">
            <a:spLocks noChangeArrowheads="1"/>
          </p:cNvSpPr>
          <p:nvPr/>
        </p:nvSpPr>
        <p:spPr bwMode="auto">
          <a:xfrm>
            <a:off x="6227763" y="3068638"/>
            <a:ext cx="2735262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b="1">
                <a:latin typeface="Franklin Gothic Medium" panose="020B0603020102020204" pitchFamily="34" charset="0"/>
              </a:rPr>
              <a:t>Герой Социалистического Труда С.А.Лебедев</a:t>
            </a:r>
            <a:r>
              <a:rPr lang="ru-RU" altLang="ru-RU" b="1"/>
              <a:t> </a:t>
            </a:r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323850" y="6308725"/>
            <a:ext cx="1944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БЭСМ (1953г)</a:t>
            </a:r>
          </a:p>
        </p:txBody>
      </p:sp>
      <p:sp>
        <p:nvSpPr>
          <p:cNvPr id="14343" name="Text Box 13"/>
          <p:cNvSpPr txBox="1">
            <a:spLocks noChangeArrowheads="1"/>
          </p:cNvSpPr>
          <p:nvPr/>
        </p:nvSpPr>
        <p:spPr bwMode="auto">
          <a:xfrm>
            <a:off x="2339975" y="3644900"/>
            <a:ext cx="6480175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МЭСМ могла выполнять 50 математических операций в секунду, запоминать в оперативной памяти 31 число и 63 команды (всего было 12 различных команд), и потребляла мощность равную 25 киловаттам.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В 1952 году советские конструкторы ввели в эксплуатацию БЭСМ – самую быстродействующую машину в Европе, а в следующем году в СССР начала работать «Стрела» – первая в Европе серийная машина высокого класса.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Среди создателей отечественных машин в первую очередь следует назвать имена С.А. Лебедева, Б.Я. Базилевского, И.С. Брука, Б.И. Рамеева, В.А. Мельникова, М.А. Карцева, А.Н. Мямлина. </a:t>
            </a:r>
          </a:p>
        </p:txBody>
      </p:sp>
      <p:pic>
        <p:nvPicPr>
          <p:cNvPr id="163856" name="Аудио 2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638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385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91512" cy="5797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По сравнению с США, СССР и Англией развитие электронной вычислительной техники в Японии, ФРГ и Италии задержалось. Первая японская машина "Фуджик" была введена в эксплуатацию в 1956 году, серийное производство ЭВМ в ФРГ началось лишь в 1958 году.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Возможности машин первого поколения были достаточно скромны. Так, быстродействие их по нынешним понятиям было малым: от 100 («Урал-1») до 20 000 операций в секунду (М-20 в 1959 году). Эти цифры определялись в первую очередь инерционностью вакуумных ламп и несовершенством запоминающих устройств. Объем оперативной памяти был крайне мал – в среднем 2 048 чисел (слов), этого не хватало даже для размещения сложных программ, не говоря уже о данных. Промежуточная память организовывалась на громоздких и тихоходных магнитных барабанах сравнительно небольшой емкости (5 120 слов у БЭСМ-1). Медленно работали и печатающие устройства, а также блоки ввода данных. Если же остановиться подробнее на устройствах ввода-вывода, то можно сказать, что с начала появления первых компьютеров выявилось противоречие между высоким быстродействием центральных устройств и низкой скоростью работы внешних устройств. Кроме того, выявилось несовершенство и неудобство этих устройств. Первым носителем данных в компьютерах, как известно, была перфокарта. Затем появились перфорационные бумажные ленты или просто перфоленты.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1B1B"/>
                </a:solidFill>
                <a:latin typeface="Franklin Gothic Medium" pitchFamily="34" charset="0"/>
              </a:rPr>
              <a:t>4.ЭВМ второго поколения</a:t>
            </a:r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268413"/>
            <a:ext cx="4464050" cy="5589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Элементной базой машин этого поколения были полупроводниковые приборы. Машины предназначались для решения различных трудоемких научно-технических задач, а также для управления технологическими процессами в производстве.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Появление полупроводниковых элементов в электронных схемах существенно увеличило емкость оперативной памяти, надежность и быстродействие ЭВМ. Уменьшились размеры, масса и потребляемая мощность. С появлением машин второго поколения значительно расширилась сфера использования электронной вычислительной техники, главным образом за счет развития программного обеспечения. </a:t>
            </a:r>
          </a:p>
        </p:txBody>
      </p:sp>
      <p:pic>
        <p:nvPicPr>
          <p:cNvPr id="16388" name="Picture 7" descr="Первый транзистор изготовленный в Белловских Лабораториях в 1947 году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08625" y="1341438"/>
            <a:ext cx="2620963" cy="38877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5364163" y="5300663"/>
            <a:ext cx="30241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Первый транзистор изготовленный в Белловских Лабораториях в 1947 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6" grpId="0"/>
      <p:bldP spid="15667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291512" cy="58705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Первая бортовая ЭВМ для установки на межконтинентальной ракете – «Атлас» – была введена в эксплуатацию в США в 1955 году. В машине использовалось 20 тысяч транзисторов и диодов, она потребляла 4 киловатта. В 1961 году наземные компьютеры «СТРЕТЧ» фирмы «Бэрроуз» управляли космическими полетами ракет «Атлас», а машины фирмы </a:t>
            </a:r>
            <a:r>
              <a:rPr lang="en-US" sz="1800" smtClean="0">
                <a:latin typeface="Franklin Gothic Medium" pitchFamily="34" charset="0"/>
              </a:rPr>
              <a:t>IBM</a:t>
            </a:r>
            <a:r>
              <a:rPr lang="ru-RU" sz="1800" smtClean="0">
                <a:latin typeface="Franklin Gothic Medium" pitchFamily="34" charset="0"/>
              </a:rPr>
              <a:t> контролировали полет астронавта Гордона Купера. Под контролем ЭВМ проходили полеты беспилотных кораблей типа «Рейнджер» к Луне в 1964 году, а также корабля «Маринер» к Марсу. Аналогичные функции выполняли и советские компьютеры.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В 1956 г. фирмой </a:t>
            </a:r>
            <a:r>
              <a:rPr lang="en-US" sz="1800" smtClean="0">
                <a:latin typeface="Franklin Gothic Medium" pitchFamily="34" charset="0"/>
              </a:rPr>
              <a:t>IBM</a:t>
            </a:r>
            <a:r>
              <a:rPr lang="ru-RU" sz="1800" smtClean="0">
                <a:latin typeface="Franklin Gothic Medium" pitchFamily="34" charset="0"/>
              </a:rPr>
              <a:t> были разработаны плавающие магнитные головки на воздушной подушке. Изобретение их позволило создать новый тип памяти – дисковые запоминающие устройства, значимость которых была в полной мере оценена в последующие десятилетия развития вычислительной техники. Первые запоминающие устройства на дисках появились в машинах      </a:t>
            </a:r>
            <a:r>
              <a:rPr lang="en-US" sz="1800" smtClean="0">
                <a:latin typeface="Franklin Gothic Medium" pitchFamily="34" charset="0"/>
              </a:rPr>
              <a:t>IBM</a:t>
            </a:r>
            <a:r>
              <a:rPr lang="ru-RU" sz="1800" smtClean="0">
                <a:latin typeface="Franklin Gothic Medium" pitchFamily="34" charset="0"/>
              </a:rPr>
              <a:t>-305 и </a:t>
            </a:r>
            <a:r>
              <a:rPr lang="en-US" sz="1800" smtClean="0">
                <a:latin typeface="Franklin Gothic Medium" pitchFamily="34" charset="0"/>
              </a:rPr>
              <a:t>RAMAC</a:t>
            </a:r>
            <a:r>
              <a:rPr lang="ru-RU" sz="1800" smtClean="0">
                <a:latin typeface="Franklin Gothic Medium" pitchFamily="34" charset="0"/>
              </a:rPr>
              <a:t>. Последняя имела пакет, состоявший из 50 металлических дисков с магнитным покрытием, которые вращались со скоростью 12000 об/мин. НА поверхности диска размещалось 100 дорожек для записи данных, по 10000 знаков каждая.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Первые серийные универсальные ЭВМ на транзисторах были выпущены в 1958 году одновременно в США, ФРГ и Японии.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В Советском Союзе первые безламповые машины «Сетунь», «Раздан» и «Раздан‑2» были созданы в 1959‑1961 годах. В 60-х годах советские конструкторы разработали около 30 моделей транзисторных компьютеров, большинство которых стали выпускаться серийно. Наиболее мощный из них – «Минск‑32» выполнял 65 тысяч операций в секунду. Появились целые семейства машин: «Урал», «Минск», БЭСМ.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1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1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1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1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1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1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1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1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1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60350"/>
            <a:ext cx="5435600" cy="6337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Рекордсменом среди ЭВМ второго поколения стала БЭСМ‑6, имевшая быстродействие около миллиона операций в секунду – одна из самых производительных в мире. Архитектура и многие технические решения в этом компьютере были настолько прогрессивными и опережающими свое время, что он успешно использовался почти до нашего времени.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Специально для автоматизации инженерных расчетов в Институте кибернетики Академии наук УССР под руководством академика В.М. Глушкова были разработаны компьютеры МИР (1966) и МИР-2 (1969). Важной особенностью машины МИР-2 явилось использование телевизионного экрана для визуального контроля информации и светового пера, с помощью которого можно было корректировать данные прямо на экране.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Данный период характеризуется широким применением транзисторов и усовершенствованных схем памяти на сердечниках. Большое внимание начали уделять созданию системного программного обеспечения, компиляторов и средств ввода-вывода. В конце указанного периода появились универсальные и достаточно эффективные компиляторы для Кобола, Фортрана и других языков.</a:t>
            </a:r>
          </a:p>
        </p:txBody>
      </p:sp>
      <p:pic>
        <p:nvPicPr>
          <p:cNvPr id="18435" name="Picture 8" descr="besm6"/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3357563"/>
            <a:ext cx="3430587" cy="23891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6" name="Picture 9" descr="minska32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404813"/>
            <a:ext cx="3448050" cy="1860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5435600" y="2349500"/>
            <a:ext cx="3313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Минск-32 (1963 г)</a:t>
            </a:r>
          </a:p>
        </p:txBody>
      </p:sp>
      <p:sp>
        <p:nvSpPr>
          <p:cNvPr id="18438" name="Text Box 11"/>
          <p:cNvSpPr txBox="1">
            <a:spLocks noChangeArrowheads="1"/>
          </p:cNvSpPr>
          <p:nvPr/>
        </p:nvSpPr>
        <p:spPr bwMode="auto">
          <a:xfrm>
            <a:off x="5435600" y="5805488"/>
            <a:ext cx="3311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БЭСМ-6 (1965г)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2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72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2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2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2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72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2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2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2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72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2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1B1B"/>
                </a:solidFill>
              </a:rPr>
              <a:t>5.ЭВМ третьего поколения</a:t>
            </a:r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341438"/>
            <a:ext cx="8291512" cy="46370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Приоритет в изобретении интегральных схем, ставших элементной базой ЭВМ третьего поколения, принадлежит американским ученым Д. Килби и Р. Нойсу, сделавшим это открытие независимо друг от друга. Массовый выпуск интегральных схем начался в 1962 году, а в 1964 начал быстро осуществляться переход от дискретных элементов к интегральным. Упоминавшийся выше ЭНИАК размерами 9</a:t>
            </a:r>
            <a:r>
              <a:rPr lang="ru-RU" sz="1800" smtClean="0">
                <a:latin typeface="Franklin Gothic Medium" pitchFamily="34" charset="0"/>
                <a:sym typeface="Symbol" pitchFamily="18" charset="2"/>
              </a:rPr>
              <a:t></a:t>
            </a:r>
            <a:r>
              <a:rPr lang="ru-RU" sz="1800" smtClean="0">
                <a:latin typeface="Franklin Gothic Medium" pitchFamily="34" charset="0"/>
              </a:rPr>
              <a:t>15 метров в 1971 году мог бы быть собран на пластине в 1,5 квадратных сантиметра. Началось перевоплощение электроники в микроэлектронику.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Несмотря на успехи интегральной техники и появление мини-ЭВМ, в 60-х годах продолжали доминировать большие машины. Таким образом, третье поколение компьютеров, зарождаясь внутри второго, постепенно вырастало из него.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Машины предназначались для широкого использования в различных областях науки и техники (проведение расчетов, управление производством, подвижными объектами и др.). Благодаря интегральным схемам удалось существенно улучшить технико-эксплуатационные характеристики ЭВМ. Например, машины третьего поколения по сравнению с машинами второго поколения имеют больший объем оперативной памяти, увеличилось быстродействие, повысилась надежность, а потребляемая мощность, занимаемая площадь и масса уменьшились.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69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/>
      <p:bldP spid="16691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8913"/>
            <a:ext cx="5867400" cy="6480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Первая массовая серия машин на интегральных элементах стала выпускаться в 1964 году фирмой </a:t>
            </a:r>
            <a:r>
              <a:rPr lang="en-US" sz="1800" smtClean="0">
                <a:latin typeface="Franklin Gothic Medium" pitchFamily="34" charset="0"/>
              </a:rPr>
              <a:t>IBM</a:t>
            </a:r>
            <a:r>
              <a:rPr lang="ru-RU" sz="1800" smtClean="0">
                <a:latin typeface="Franklin Gothic Medium" pitchFamily="34" charset="0"/>
              </a:rPr>
              <a:t>. Эта серия, известная под названием </a:t>
            </a:r>
            <a:r>
              <a:rPr lang="en-US" sz="1800" smtClean="0">
                <a:latin typeface="Franklin Gothic Medium" pitchFamily="34" charset="0"/>
              </a:rPr>
              <a:t>IBM</a:t>
            </a:r>
            <a:r>
              <a:rPr lang="ru-RU" sz="1800" smtClean="0">
                <a:latin typeface="Franklin Gothic Medium" pitchFamily="34" charset="0"/>
              </a:rPr>
              <a:t>-360, оказала значительное влияние на развитие вычислительной техники второй половины 60-х годов. Она объединила целое семейство ЭВМ с широким диапазоном производительности, причем совместимых друг с другом. Последнее означало, что машины стало возможно связывать в комплексы, а также без всяких переделок переносить программы, написанные для одной ЭВМ, на любую другую из этой серии. Таким образом, впервые было выявлено коммерчески выгодное требование стандартизации аппаратного и программного обеспечения ЭВМ.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В СССР первой серийной ЭВМ на интегральных схемах была машина «Наири-3», появившаяся в 1970 году. Со второй половины 60-х годов Советский Союз совместно со странами СЭВ приступил к разработке семейства универсальных машин, аналогичного системе </a:t>
            </a:r>
            <a:r>
              <a:rPr lang="en-US" sz="1800" smtClean="0">
                <a:latin typeface="Franklin Gothic Medium" pitchFamily="34" charset="0"/>
              </a:rPr>
              <a:t>IBM</a:t>
            </a:r>
            <a:r>
              <a:rPr lang="ru-RU" sz="1800" smtClean="0">
                <a:latin typeface="Franklin Gothic Medium" pitchFamily="34" charset="0"/>
              </a:rPr>
              <a:t>-360. В 1972 году началось серийное производство стартовой, наименее мощной модели Единой Системы – ЭВМ ЕС-1010, а еще через год – пяти других моделей. Их быстродействие находилась в пределах от десяти тысяч (ЕС-1010) до двух миллионов (ЕС-1060) операций в секунду.</a:t>
            </a:r>
          </a:p>
        </p:txBody>
      </p:sp>
      <p:pic>
        <p:nvPicPr>
          <p:cNvPr id="20483" name="Picture 8" descr="ес-1020б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1268413"/>
            <a:ext cx="2995612" cy="32400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4" name="Text Box 12"/>
          <p:cNvSpPr txBox="1">
            <a:spLocks noChangeArrowheads="1"/>
          </p:cNvSpPr>
          <p:nvPr/>
        </p:nvSpPr>
        <p:spPr bwMode="auto">
          <a:xfrm>
            <a:off x="5940425" y="4581525"/>
            <a:ext cx="2735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ЕС-1020 (1971г)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5" grpId="0" build="p" rev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362950" cy="5797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В рамках третьего поколения в США была построена уникальная машина «ИЛЛИАК-4», в составе которой в первоначальном варианте планировалось использовать 256 устройств обработки данных, выполненных на монолитных интегральных схемах. Позднее проект был изменен, из-за довольно высокой стоимости (более 16 миллионов долларов). Число процессоров пришлось сократить до 64, а также перейти к интегральным схемам с малой степенью интеграции. Сокращенный вариант проекта был завершен в 1972 году, номинальное быстродействие «ИЛЛИАК-4» составило 200 миллионов операций в секунду. Почти год этот компьютер был рекордсменом в скорости вычислений.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Именно в период развития третьего поколения возникла чрезвычайно мощная индустрия вычислительной техники, которая начала выпускать в больших количествах ЭВМ для массового коммерческого применения. Компьютеры все чаще стали включаться в информационные системы или системы управления производствами. Они выступили в качестве оче­вид­но­го рычага современной промышленной революции.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Программное обеспечение для малых вычислительных машин вначале было совсем элементарным, однако уже к 1968 г. появились первые коммерческие операционные системы реального времени, специально разработанные для них языки программирования высокого уровня и кросс-системы. Все это обеспечило доступность малых машин для широкого круга приложений. Сегодня едва ли можно найти такую отрасль промышленности, в которой бы эти машины в той или иной форме успешно не применялись. Их функции на производстве очень многообразны; так, можно указать простые системы сбора данных, автоматизированные испытательные стенды, системы управления процессами.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002588" cy="7032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FF1B1B"/>
                </a:solidFill>
                <a:latin typeface="Franklin Gothic Medium" pitchFamily="34" charset="0"/>
              </a:rPr>
              <a:t>Введение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748713" cy="53292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>
                <a:latin typeface="Franklin Gothic Medium" pitchFamily="34" charset="0"/>
              </a:rPr>
              <a:t>Слово «компьютер» означает «вычислитель», т.е. устройство для вычислений. Потребность в автоматизации обработки данных, в том числе вычислений, возникла очень давно. Более 1500 лет тому назад для счета использовались счетные палочки, камешки и т.д.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>
                <a:latin typeface="Franklin Gothic Medium" pitchFamily="34" charset="0"/>
              </a:rPr>
              <a:t>В настоящее время информатика и ее практические результаты становятся важнейшим двигателем научно-технического прогресса и развития человеческого общества. Ее технической базой являются средства обработки и передачи информации. Скорость их развития поразительна, в истории человечества этому бурно развивающемуся процессу нет аналога. Теперь уже очевидно, что наступающий XXI век будет веком максимального использования достижений информатики в экономике, политике, науке, образовании, медицине, быту, военном деле и т. д.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>
                <a:latin typeface="Franklin Gothic Medium" pitchFamily="34" charset="0"/>
              </a:rPr>
              <a:t>Сейчас мы рассмотрим историю вычислительной техники проходящей через поколения, начиная с доэлектронного периода и заканчивая современными ПЭВМ.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/>
      <p:bldP spid="13926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FF1B1B"/>
                </a:solidFill>
              </a:rPr>
              <a:t>6.ЭВМ четвёртого поколения</a:t>
            </a:r>
          </a:p>
        </p:txBody>
      </p:sp>
      <p:sp>
        <p:nvSpPr>
          <p:cNvPr id="1679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4762500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Начало 70-х годов знаменует переход к компьютерам четвертого поколения – на сверхбольших интегральных схемах (СБИС). Другим признаком ЭВМ нового поколения являются резкие изменения в архитектуре.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Техника четвертого поколения породила качественно новый элемент ЭВМ – микропроцессор. В 1971 году пришли к идее ограничить возможности процессора, заложив в него небольшой набор операций, микропрограммы которых должны быть заранее введены в постоянную память. Оценки показали, что применение постоянного запоминающего устройства в 16 килобит позволит исключить 100‑200 обычных интегральных схем. Так возникла идея микропроцессора, который можно реализовать даже на одном кристалле, а программу в его память записать навсегда. В то время в рядовом микропроцессоре уровень интеграции соответствовал плотности, равной примерно 500 транзисторам на один квадратный миллиметр, при этом достигалась очень хорошая надежность.</a:t>
            </a:r>
          </a:p>
        </p:txBody>
      </p:sp>
      <p:pic>
        <p:nvPicPr>
          <p:cNvPr id="22532" name="Picture 6" descr="normal_computer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35600" y="1628775"/>
            <a:ext cx="3382963" cy="3744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7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6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/>
      <p:bldP spid="16794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04813"/>
            <a:ext cx="8713787" cy="66960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К середине 70-х годов положение на компьютерном рынке резко и непредвиденно стало изменяться. Четко выделились две концепции развития ЭВМ. Воплощением первой концепции стали суперкомпьютеры, а второй – персональные ЭВМ.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Из больших компьютеров четвертого поколения на сверхбольших интегральных схемах особенно выделялись американские машины «Крей-1» и «Крей-2», а также советские модели «Эльбрус-1» и «Эльбрус-2». Первые их образцы появились примерно в одно и то же время – в 1976 году. Все они относятся к категории суперкомпьютеров, так как имеют предельно достижимые для своего времени характеристики и очень высокую стоимость.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Многопроцессорный вычислительный комплекс Эльбрус-1, выпущенный в 1979 году, включал 10 процессоров и базировался на схемах средней интеграции. В этой машине советские ученые опередили американцев, создав симмеричную многопроцессорную систему с общей памятью. По принципам построения система команд ЦП "Эльбрусов" близка системе команд машин компании Burroughs, считающейся нетрадиционной. Машина Эльбрус-1 обеспечивала быстродействие от 1,5 млн. до 10 млн. оп/с, а Эльбрус-2 – более 100 млн. оп/с.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"Эльбрусы" вообще несли в себе ряд революционных новшеств. Суперскалярность процессорной обработки, симметричная многопроцессорная архитектура с общей памятью, реализация защищенного программирования с аппаратными типами данных – все эти возможности появились в отечественных машинах раньше, чем на западе. Г.Г.Рябов особо выделил создание единой операционной системы для многопроцессорных комплексов, которым руководил Борис Арташесович Бабаян, в свое время отвечавший за разработку системного программного обеспечения БЭСМ-6. Одной из важнейших задач этой ОС было управление параллельно выполняющимися процессами и их синхронизация.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9" name="Rectangle 9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1B1B"/>
                </a:solidFill>
              </a:rPr>
              <a:t>6.1. Персональные компьютеры</a:t>
            </a:r>
          </a:p>
        </p:txBody>
      </p:sp>
      <p:sp>
        <p:nvSpPr>
          <p:cNvPr id="17920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08050"/>
            <a:ext cx="5508625" cy="57324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Хотя и персональные компьютеры относятся к ЭВМ 4-го поколения, все же возможность их широкого распространения, несмотря на достижения технологии СБИС, оставалась бы весьма небольшой.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В 1970 году был сделан важный шаг на пути к персональному компьютеру – Маршиан Эдвард Хофф из фирмы Intеl сконструировал интегральную схему, аналогичную по своим функциям центрально­му процессору большого компьютера. Так появился пер­вый микропроцессор </a:t>
            </a:r>
            <a:r>
              <a:rPr lang="ru-RU" sz="1600" b="1" smtClean="0">
                <a:latin typeface="Franklin Gothic Medium" pitchFamily="34" charset="0"/>
              </a:rPr>
              <a:t>I</a:t>
            </a:r>
            <a:r>
              <a:rPr lang="en-US" sz="1600" b="1" smtClean="0">
                <a:latin typeface="Franklin Gothic Medium" pitchFamily="34" charset="0"/>
              </a:rPr>
              <a:t>nt</a:t>
            </a:r>
            <a:r>
              <a:rPr lang="ru-RU" sz="1600" b="1" smtClean="0">
                <a:latin typeface="Franklin Gothic Medium" pitchFamily="34" charset="0"/>
              </a:rPr>
              <a:t>еl 4004</a:t>
            </a:r>
            <a:r>
              <a:rPr lang="ru-RU" sz="1600" smtClean="0">
                <a:latin typeface="Franklin Gothic Medium" pitchFamily="34" charset="0"/>
              </a:rPr>
              <a:t>, кото­рый был выпущен в продажу в 1971 г. Это был настоя­щий прорыв, ибо микропроцессор Intеl 4004 размером менее 3 см был производительнее гигантских машин 1-го поколения.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В 1972 году появился 8-битный микропроцессор </a:t>
            </a:r>
            <a:r>
              <a:rPr lang="en-US" sz="1600" b="1" smtClean="0">
                <a:latin typeface="Franklin Gothic Medium" pitchFamily="34" charset="0"/>
              </a:rPr>
              <a:t>Intel</a:t>
            </a:r>
            <a:r>
              <a:rPr lang="ru-RU" sz="1600" b="1" smtClean="0">
                <a:latin typeface="Franklin Gothic Medium" pitchFamily="34" charset="0"/>
              </a:rPr>
              <a:t> 8008</a:t>
            </a:r>
            <a:r>
              <a:rPr lang="ru-RU" sz="1600" smtClean="0">
                <a:latin typeface="Franklin Gothic Medium" pitchFamily="34" charset="0"/>
              </a:rPr>
              <a:t>. Размер его регистров соответствовал стандартной единице цифровой информации – байту. Процессор </a:t>
            </a:r>
            <a:r>
              <a:rPr lang="en-US" sz="1600" smtClean="0">
                <a:latin typeface="Franklin Gothic Medium" pitchFamily="34" charset="0"/>
              </a:rPr>
              <a:t>Intel</a:t>
            </a:r>
            <a:r>
              <a:rPr lang="ru-RU" sz="1600" smtClean="0">
                <a:latin typeface="Franklin Gothic Medium" pitchFamily="34" charset="0"/>
              </a:rPr>
              <a:t> 8008 являлся простым развитием </a:t>
            </a:r>
            <a:r>
              <a:rPr lang="en-US" sz="1600" smtClean="0">
                <a:latin typeface="Franklin Gothic Medium" pitchFamily="34" charset="0"/>
              </a:rPr>
              <a:t>Intel</a:t>
            </a:r>
            <a:r>
              <a:rPr lang="ru-RU" sz="1600" smtClean="0">
                <a:latin typeface="Franklin Gothic Medium" pitchFamily="34" charset="0"/>
              </a:rPr>
              <a:t> 4004.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Но в 1974 году был создан гораздо более интересный микропроцессор </a:t>
            </a:r>
            <a:r>
              <a:rPr lang="en-US" sz="1600" b="1" smtClean="0">
                <a:latin typeface="Franklin Gothic Medium" pitchFamily="34" charset="0"/>
              </a:rPr>
              <a:t>Intel</a:t>
            </a:r>
            <a:r>
              <a:rPr lang="ru-RU" sz="1600" b="1" smtClean="0">
                <a:latin typeface="Franklin Gothic Medium" pitchFamily="34" charset="0"/>
              </a:rPr>
              <a:t> 8080</a:t>
            </a:r>
            <a:r>
              <a:rPr lang="ru-RU" sz="1600" smtClean="0">
                <a:latin typeface="Franklin Gothic Medium" pitchFamily="34" charset="0"/>
              </a:rPr>
              <a:t>. С самого начала разработки он закладывался как 8-битный чип. У него было более широкое множество микрокоманд (множество микрокоманд 8008 было расширено). Кроме того, это был первый микропроцессор, который мог делить числа. И до конца 70-х годов микропроцессор </a:t>
            </a:r>
            <a:r>
              <a:rPr lang="en-US" sz="1600" smtClean="0">
                <a:latin typeface="Franklin Gothic Medium" pitchFamily="34" charset="0"/>
              </a:rPr>
              <a:t>Intel</a:t>
            </a:r>
            <a:r>
              <a:rPr lang="ru-RU" sz="1600" smtClean="0">
                <a:latin typeface="Franklin Gothic Medium" pitchFamily="34" charset="0"/>
              </a:rPr>
              <a:t> 8008 ста­л стандартом для микрокомпьютерной индустрии.</a:t>
            </a:r>
          </a:p>
        </p:txBody>
      </p:sp>
      <p:pic>
        <p:nvPicPr>
          <p:cNvPr id="24580" name="Picture 7" descr="Искра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2205038"/>
            <a:ext cx="2887663" cy="199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5832475" y="4437063"/>
            <a:ext cx="3311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Искра 1030.11 (1987 г.)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9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9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9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9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33375"/>
            <a:ext cx="5003800" cy="63357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В конце 70-х годов распространение персональных компьютеров даже привело к некоторому снижению спроса на большие компьютеры и мини-компьютеры (мини-ЭВМ). Это стало предметом серьезного беспокойства фирмы IВМ – ведущей компании по производству больших компьютеров, и в 1979 году фирма IВМ решила попробовать свои силы на рынке персональных компьютеров.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Прежде всего, в качестве основного микропроцессора компьютера был вы­бран новейший тогда 16-разрядный микропроцессор Intе1 8088. Его использование позволило значительно увеличить потенциальные возможности компьютера, так как новый микропроцессор позволял работать с 1 Мб памяти, а все имевшиеся тогда компьютеры были ограничены 64 Кб. В компьютере были использованы и другие комплектующие различных фирм, а его программное обеспечение было поручено разработать небольшой тогда еще фирме </a:t>
            </a:r>
            <a:r>
              <a:rPr lang="en-US" sz="1600" smtClean="0">
                <a:latin typeface="Franklin Gothic Medium" pitchFamily="34" charset="0"/>
              </a:rPr>
              <a:t>Microsoft</a:t>
            </a:r>
            <a:r>
              <a:rPr lang="ru-RU" sz="1600" smtClean="0">
                <a:latin typeface="Franklin Gothic Medium" pitchFamily="34" charset="0"/>
              </a:rPr>
              <a:t>. И таким образом в 1981 году появилась первая версия операционной системы для компьютера </a:t>
            </a:r>
            <a:r>
              <a:rPr lang="en-US" sz="1600" smtClean="0">
                <a:latin typeface="Franklin Gothic Medium" pitchFamily="34" charset="0"/>
              </a:rPr>
              <a:t>IBM</a:t>
            </a:r>
            <a:r>
              <a:rPr lang="ru-RU" sz="1600" smtClean="0">
                <a:latin typeface="Franklin Gothic Medium" pitchFamily="34" charset="0"/>
              </a:rPr>
              <a:t> РС – MS DOS 1.0. В дальнейшем по мере совершенствования компьютеров </a:t>
            </a:r>
            <a:r>
              <a:rPr lang="en-US" sz="1600" smtClean="0">
                <a:latin typeface="Franklin Gothic Medium" pitchFamily="34" charset="0"/>
              </a:rPr>
              <a:t>I</a:t>
            </a:r>
            <a:r>
              <a:rPr lang="ru-RU" sz="1600" smtClean="0">
                <a:latin typeface="Franklin Gothic Medium" pitchFamily="34" charset="0"/>
              </a:rPr>
              <a:t>ВМ РС выпускались и новые версии DOS, учитывающие новые возможности компьютеров и предоставляющие дополнительные удобства пользователю. </a:t>
            </a:r>
          </a:p>
        </p:txBody>
      </p:sp>
      <p:pic>
        <p:nvPicPr>
          <p:cNvPr id="25603" name="Picture 12" descr="PIC_010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1125538"/>
            <a:ext cx="3821113" cy="2865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4" name="Text Box 13"/>
          <p:cNvSpPr txBox="1">
            <a:spLocks noChangeArrowheads="1"/>
          </p:cNvSpPr>
          <p:nvPr/>
        </p:nvSpPr>
        <p:spPr bwMode="auto">
          <a:xfrm>
            <a:off x="4932363" y="4005263"/>
            <a:ext cx="4032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latin typeface="Franklin Gothic Heavy" pitchFamily="34" charset="0"/>
              </a:rPr>
              <a:t>ЭВМ, применяемые в БНТУ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7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87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476250"/>
            <a:ext cx="8507413" cy="6130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В 1993 году появились первые процессоры </a:t>
            </a:r>
            <a:r>
              <a:rPr lang="en-US" sz="1600" b="1" smtClean="0">
                <a:latin typeface="Franklin Gothic Medium" pitchFamily="34" charset="0"/>
              </a:rPr>
              <a:t>Pentium </a:t>
            </a:r>
            <a:r>
              <a:rPr lang="ru-RU" sz="1600" smtClean="0">
                <a:latin typeface="Franklin Gothic Medium" pitchFamily="34" charset="0"/>
              </a:rPr>
              <a:t>с частотой 60 и 66 МГц – это были        32-разрядные процессоры с 64-битной шиной данных. </a:t>
            </a:r>
            <a:r>
              <a:rPr lang="en-US" sz="1600" smtClean="0">
                <a:latin typeface="Franklin Gothic Medium" pitchFamily="34" charset="0"/>
              </a:rPr>
              <a:t>Pentium</a:t>
            </a:r>
            <a:r>
              <a:rPr lang="ru-RU" sz="1600" smtClean="0">
                <a:latin typeface="Franklin Gothic Medium" pitchFamily="34" charset="0"/>
              </a:rPr>
              <a:t> имел 3,1 млн. транзисторов, и был изготовлен по технологии 0,8 мкм; питание 5В. От 486-го его принципиально отличается суперскалярной архитектурой – способностью за один такт выпускать с конвейеров до двух инструкций. Интерес к процессору со стороны производителей и покупателей  </a:t>
            </a:r>
            <a:r>
              <a:rPr lang="en-US" sz="1600" smtClean="0">
                <a:latin typeface="Franklin Gothic Medium" pitchFamily="34" charset="0"/>
              </a:rPr>
              <a:t>PC</a:t>
            </a:r>
            <a:r>
              <a:rPr lang="ru-RU" sz="1600" smtClean="0">
                <a:latin typeface="Franklin Gothic Medium" pitchFamily="34" charset="0"/>
              </a:rPr>
              <a:t> сдерживался его очень высокой ценой. Кроме того, возник скандал с обнаружением ошибки сопроцессора. Хотя фирма </a:t>
            </a:r>
            <a:r>
              <a:rPr lang="en-US" sz="1600" smtClean="0">
                <a:latin typeface="Franklin Gothic Medium" pitchFamily="34" charset="0"/>
              </a:rPr>
              <a:t>Intel</a:t>
            </a:r>
            <a:r>
              <a:rPr lang="ru-RU" sz="1600" smtClean="0">
                <a:latin typeface="Franklin Gothic Medium" pitchFamily="34" charset="0"/>
              </a:rPr>
              <a:t> математически обосновала не высокую вероятность ее проявления (раз в несколько лет), она все-таки пошла на бесплатную замену уже проданных процессоров на исправленные.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7 июня 1998 компания </a:t>
            </a:r>
            <a:r>
              <a:rPr lang="en-US" sz="1600" smtClean="0">
                <a:latin typeface="Franklin Gothic Medium" pitchFamily="34" charset="0"/>
              </a:rPr>
              <a:t>Intel</a:t>
            </a:r>
            <a:r>
              <a:rPr lang="ru-RU" sz="1600" smtClean="0">
                <a:latin typeface="Franklin Gothic Medium" pitchFamily="34" charset="0"/>
              </a:rPr>
              <a:t> представила процессор </a:t>
            </a:r>
            <a:r>
              <a:rPr lang="en-US" sz="1600" b="1" smtClean="0">
                <a:latin typeface="Franklin Gothic Medium" pitchFamily="34" charset="0"/>
              </a:rPr>
              <a:t>Celeron</a:t>
            </a:r>
            <a:r>
              <a:rPr lang="ru-RU" sz="1600" smtClean="0">
                <a:latin typeface="Franklin Gothic Medium" pitchFamily="34" charset="0"/>
              </a:rPr>
              <a:t> с тактовой частотой 300 МГц и снизила цену на ранее выпускавшуюся модель 266 МГц. Компания, однако, предпочитает не афишировать, что эти частоты – далеко не предел возможностей </a:t>
            </a:r>
            <a:r>
              <a:rPr lang="en-US" sz="1600" smtClean="0">
                <a:latin typeface="Franklin Gothic Medium" pitchFamily="34" charset="0"/>
              </a:rPr>
              <a:t>Celeron</a:t>
            </a:r>
            <a:r>
              <a:rPr lang="ru-RU" sz="1600" smtClean="0">
                <a:latin typeface="Franklin Gothic Medium" pitchFamily="34" charset="0"/>
              </a:rPr>
              <a:t>, и безо всяких переделок процессор способен на нечто большее.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6 октября 1998 года корпорация Intel анонсировала самую быстродействующую версию процессора </a:t>
            </a:r>
            <a:r>
              <a:rPr lang="ru-RU" sz="1600" b="1" smtClean="0">
                <a:latin typeface="Franklin Gothic Medium" pitchFamily="34" charset="0"/>
              </a:rPr>
              <a:t>Pentium® II Xeon™</a:t>
            </a:r>
            <a:r>
              <a:rPr lang="ru-RU" sz="1600" smtClean="0">
                <a:latin typeface="Franklin Gothic Medium" pitchFamily="34" charset="0"/>
              </a:rPr>
              <a:t> с тактовой частотой 450 МГц, предназначенную для двухпроцессорных (двухканальных) серверов и рабочих станций. Новая модель на 450 МГц обеспечивает наивысший в отрасли уровень производительности благодаря увеличенной емкости и быстродействию кэш-памяти 2-го уровня (L2), возможности установки нескольких процессоров, а также наличию системной шины, работающей на частоте 100 МГц. Сочетание высокой производительности процессора Pentium II Xeon с системной масштабируемостью выводит показатель соотношения "производительность/цена" на уровень, не имеющий аналогов на рынке двухканальных серверов и рабочих станций. Набор микросхем 440GX AGPset для серверов и рабочих станций, обеспечивающий возможность установки одного или двух процессоров, поддерживает до 2 Гб системной памяти и быструю графическую шину AGP.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2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2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2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2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2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33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476250"/>
            <a:ext cx="4752975" cy="61928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Сегодня вычислительная техника и ПЭВМ стремительно развиваются и повсеместно входят в нашу жизнь. Развивается микроэлектроника, лазерная электроника, средства хранения и передачи информации,   и программное обеспечение. С развитием сети Интернет появилась возможность обмена информацией между  компьютерами всего мира.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Удвоение производительности ПЭВМ происходит каждый год и этот показатель постоянно сокращается. Но у полупроводниковых процессоров так же существует предел производительности. Поэтому перспективным считается направление квантовой электроники, основанной на принципах квантовой механики. Возможно, квантовые компьютеры станут в скором времени ЭВМ пятого поколения.</a:t>
            </a:r>
          </a:p>
        </p:txBody>
      </p:sp>
      <p:pic>
        <p:nvPicPr>
          <p:cNvPr id="27651" name="Picture 11" descr="Sony-Vaio-PCG-K35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1412875"/>
            <a:ext cx="3286125" cy="3286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2" name="Text Box 12"/>
          <p:cNvSpPr txBox="1">
            <a:spLocks noChangeArrowheads="1"/>
          </p:cNvSpPr>
          <p:nvPr/>
        </p:nvSpPr>
        <p:spPr bwMode="auto">
          <a:xfrm>
            <a:off x="5508625" y="4724400"/>
            <a:ext cx="3167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Современный компьютер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0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80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0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0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0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80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0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3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1B1B"/>
                </a:solidFill>
              </a:rPr>
              <a:t>7.Ссылки</a:t>
            </a:r>
          </a:p>
        </p:txBody>
      </p:sp>
      <p:sp>
        <p:nvSpPr>
          <p:cNvPr id="1843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91512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История советских ЭВМ: </a:t>
            </a:r>
            <a:r>
              <a:rPr lang="ru-RU" sz="1800" smtClean="0">
                <a:hlinkClick r:id="rId2"/>
              </a:rPr>
              <a:t>http://www.bashedu.ru/konkurs/tarhov/russian/index_r.htm</a:t>
            </a: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От абака до компьютера: </a:t>
            </a:r>
            <a:r>
              <a:rPr lang="ru-RU" sz="1800" smtClean="0">
                <a:hlinkClick r:id="rId3"/>
              </a:rPr>
              <a:t>http://museum.iu4.bmstu.ru/abak/index.html</a:t>
            </a: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Музей компьютеров:                                                       </a:t>
            </a:r>
            <a:r>
              <a:rPr lang="ru-RU" sz="1800" smtClean="0">
                <a:hlinkClick r:id="rId4"/>
              </a:rPr>
              <a:t>http://www.computer-museum.ru/histussr/9.htm</a:t>
            </a: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Чарльз Бэббридж:                                    </a:t>
            </a:r>
            <a:r>
              <a:rPr lang="ru-RU" sz="1800" smtClean="0">
                <a:hlinkClick r:id="rId5"/>
              </a:rPr>
              <a:t>http://www.homepc.ru/adviser/15817/</a:t>
            </a: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Джон Атанасов: </a:t>
            </a:r>
            <a:r>
              <a:rPr lang="ru-RU" sz="1800" smtClean="0">
                <a:hlinkClick r:id="rId6"/>
              </a:rPr>
              <a:t>http://www.computerra.ru/print/hitech/novat/20724/</a:t>
            </a: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Конрад Цузе:              </a:t>
            </a:r>
            <a:r>
              <a:rPr lang="ru-RU" sz="1800" smtClean="0">
                <a:hlinkClick r:id="rId7"/>
              </a:rPr>
              <a:t>http://schools.keldysh.ru/sch444/MUSEUM/PRES/DK-12-2002.htm</a:t>
            </a: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Минск-32:                </a:t>
            </a:r>
            <a:r>
              <a:rPr lang="en-US" sz="1800" smtClean="0">
                <a:hlinkClick r:id="rId8"/>
              </a:rPr>
              <a:t>h</a:t>
            </a:r>
            <a:r>
              <a:rPr lang="ru-RU" sz="1800" smtClean="0">
                <a:hlinkClick r:id="rId8"/>
              </a:rPr>
              <a:t>ttp://www.bashedu.ru/konkurs/tarhov/russian/minsk-32.htm</a:t>
            </a: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Эльбрус:                </a:t>
            </a:r>
            <a:r>
              <a:rPr lang="ru-RU" sz="1800" smtClean="0">
                <a:hlinkClick r:id="rId9"/>
              </a:rPr>
              <a:t>http://www.technotronic.org/compochelovek_4_1999.html</a:t>
            </a:r>
            <a:endParaRPr lang="ru-RU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4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4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4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4" grpId="0"/>
      <p:bldP spid="1843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1B1B"/>
                </a:solidFill>
                <a:latin typeface="Franklin Gothic Medium" pitchFamily="34" charset="0"/>
              </a:rPr>
              <a:t>1. Доэлектронный период</a:t>
            </a:r>
            <a:r>
              <a:rPr lang="ru-RU" smtClean="0"/>
              <a:t> </a:t>
            </a:r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>
                <a:latin typeface="Franklin Gothic Medium" pitchFamily="34" charset="0"/>
              </a:rPr>
              <a:t>История создания средств цифровой вычислительной техники уходит в глубь веков. Она увлекательна и поучительна, с нею связаны имена выдающихся ученых мира.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>
                <a:latin typeface="Franklin Gothic Medium" pitchFamily="34" charset="0"/>
              </a:rPr>
              <a:t>Основой вычислительных машин доэлектронного периода являются механические принципы суммирования, вычитания и умножения.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>
                <a:latin typeface="Franklin Gothic Medium" pitchFamily="34" charset="0"/>
              </a:rPr>
              <a:t>Самыми значимыми машинами этого периода являются: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smtClean="0">
              <a:latin typeface="Franklin Gothic Medium" pitchFamily="34" charset="0"/>
            </a:endParaRPr>
          </a:p>
        </p:txBody>
      </p:sp>
      <p:pic>
        <p:nvPicPr>
          <p:cNvPr id="5124" name="Picture 9" descr="Заставка 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2060575"/>
            <a:ext cx="4038600" cy="2792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4716463" y="5084763"/>
            <a:ext cx="3816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Механические вычислительные машины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1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1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1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1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6" grpId="0"/>
      <p:bldP spid="13107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7" descr="Маш Паскаля 2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692150"/>
            <a:ext cx="2794000" cy="1968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18" descr="Leybnic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3644900"/>
            <a:ext cx="3529012" cy="1435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8" name="Text Box 20"/>
          <p:cNvSpPr txBox="1">
            <a:spLocks noChangeArrowheads="1"/>
          </p:cNvSpPr>
          <p:nvPr/>
        </p:nvSpPr>
        <p:spPr bwMode="auto">
          <a:xfrm>
            <a:off x="5508625" y="5445125"/>
            <a:ext cx="338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Машина Лейбница (1673 г.) </a:t>
            </a:r>
          </a:p>
        </p:txBody>
      </p:sp>
      <p:sp>
        <p:nvSpPr>
          <p:cNvPr id="6149" name="Text Box 21"/>
          <p:cNvSpPr txBox="1">
            <a:spLocks noChangeArrowheads="1"/>
          </p:cNvSpPr>
          <p:nvPr/>
        </p:nvSpPr>
        <p:spPr bwMode="auto">
          <a:xfrm>
            <a:off x="5292725" y="2924175"/>
            <a:ext cx="360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Машина Паскаля (1641-1642 гг.)</a:t>
            </a:r>
          </a:p>
        </p:txBody>
      </p:sp>
      <p:sp>
        <p:nvSpPr>
          <p:cNvPr id="6150" name="Text Box 24"/>
          <p:cNvSpPr txBox="1">
            <a:spLocks noChangeArrowheads="1"/>
          </p:cNvSpPr>
          <p:nvPr/>
        </p:nvSpPr>
        <p:spPr bwMode="auto">
          <a:xfrm>
            <a:off x="323850" y="3500438"/>
            <a:ext cx="4681538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Следующего этапного результата добился выдающийся немецкий математик и философ Готфрид Вильгельм Лейбниц, высказавший в 1672 году идею механического умножения без последовательного сложения. Уже через год он представил машину, которая позволяла механически выполнять четыре арифметических действия, в Парижскую академию. Машина Лейбница требовала для установки специального стола, так как имела внушительные размеры: 100</a:t>
            </a:r>
            <a:r>
              <a:rPr lang="ru-RU" altLang="ru-RU" sz="1600">
                <a:latin typeface="Franklin Gothic Medium" panose="020B0603020102020204" pitchFamily="34" charset="0"/>
                <a:sym typeface="Symbol" panose="05050102010706020507" pitchFamily="18" charset="2"/>
              </a:rPr>
              <a:t></a:t>
            </a:r>
            <a:r>
              <a:rPr lang="ru-RU" altLang="ru-RU" sz="1600">
                <a:latin typeface="Franklin Gothic Medium" panose="020B0603020102020204" pitchFamily="34" charset="0"/>
              </a:rPr>
              <a:t>30</a:t>
            </a:r>
            <a:r>
              <a:rPr lang="ru-RU" altLang="ru-RU" sz="1600">
                <a:latin typeface="Franklin Gothic Medium" panose="020B0603020102020204" pitchFamily="34" charset="0"/>
                <a:sym typeface="Symbol" panose="05050102010706020507" pitchFamily="18" charset="2"/>
              </a:rPr>
              <a:t></a:t>
            </a:r>
            <a:r>
              <a:rPr lang="ru-RU" altLang="ru-RU" sz="1600">
                <a:latin typeface="Franklin Gothic Medium" panose="020B0603020102020204" pitchFamily="34" charset="0"/>
              </a:rPr>
              <a:t>20 сантиметров. </a:t>
            </a:r>
          </a:p>
        </p:txBody>
      </p:sp>
      <p:sp>
        <p:nvSpPr>
          <p:cNvPr id="6151" name="Text Box 26"/>
          <p:cNvSpPr txBox="1">
            <a:spLocks noChangeArrowheads="1"/>
          </p:cNvSpPr>
          <p:nvPr/>
        </p:nvSpPr>
        <p:spPr bwMode="auto">
          <a:xfrm>
            <a:off x="323850" y="549275"/>
            <a:ext cx="4679950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Начало развития технологий принято считать с Блеза Паскаля, который в 1642г. изобрел устройство, механически выполняющее сложение чисел. Его машина предназначалась для работы с 6-8 разрядными числами и могла только складывать и вычитать, а также имела лучший, чем все до этого, способ фиксации результата. Машина Паскаля имела размеры 36</a:t>
            </a:r>
            <a:r>
              <a:rPr lang="ru-RU" altLang="ru-RU" sz="1600">
                <a:latin typeface="Franklin Gothic Medium" panose="020B0603020102020204" pitchFamily="34" charset="0"/>
                <a:sym typeface="Symbol" panose="05050102010706020507" pitchFamily="18" charset="2"/>
              </a:rPr>
              <a:t></a:t>
            </a:r>
            <a:r>
              <a:rPr lang="ru-RU" altLang="ru-RU" sz="1600">
                <a:latin typeface="Franklin Gothic Medium" panose="020B0603020102020204" pitchFamily="34" charset="0"/>
              </a:rPr>
              <a:t>13</a:t>
            </a:r>
            <a:r>
              <a:rPr lang="ru-RU" altLang="ru-RU" sz="1600">
                <a:latin typeface="Franklin Gothic Medium" panose="020B0603020102020204" pitchFamily="34" charset="0"/>
                <a:sym typeface="Symbol" panose="05050102010706020507" pitchFamily="18" charset="2"/>
              </a:rPr>
              <a:t></a:t>
            </a:r>
            <a:r>
              <a:rPr lang="ru-RU" altLang="ru-RU" sz="1600">
                <a:latin typeface="Franklin Gothic Medium" panose="020B0603020102020204" pitchFamily="34" charset="0"/>
              </a:rPr>
              <a:t>8 сантиметров, этот небольшой латунный ящичек было удобно носить с собой.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9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20713"/>
            <a:ext cx="5219700" cy="62372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latin typeface="Franklin Gothic Medium" pitchFamily="34" charset="0"/>
              </a:rPr>
              <a:t>Аналитическая машина, проект которой Ч. Беббидж разработал в 1836-1848 годах, явилась механическим прототипом появившихся спустя столетие ЭВМ. В ней предполагалось иметь те же, что и в ЭВМ, пять основных устройств: арифметическое, памяти, управления, ввода, вывода. Для арифметического устройства Ч. Беббидж использовал зубчатые колеса, подобные тем, что использовались ранее. На них же Ч. Беббидж намеревался построить устройство памяти из 1000 50-разрядных регистров (по 50 колес в каждом!). Программа выполнения вычислений записывалась на перфокартах, на них же записывались исходные данные и результаты вычислений. В число операций, помимо четырех арифметических, была включена операция условного перехода и операции с кодами команд. Автоматическое выполнение программы вычислений обеспечивалось устройством управления. Время сложения двух 50-разрядных десятичных чисел составляло, по расчетам ученого, 1 с., умножения – 1 мин. </a:t>
            </a:r>
          </a:p>
        </p:txBody>
      </p:sp>
      <p:pic>
        <p:nvPicPr>
          <p:cNvPr id="7171" name="Picture 11" descr="Аналитическая машина Бэббиджа"/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620713"/>
            <a:ext cx="3659188" cy="46085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7" descr="Бэббридж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56550" y="620713"/>
            <a:ext cx="895350" cy="1079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3" name="Text Box 17"/>
          <p:cNvSpPr txBox="1">
            <a:spLocks noChangeArrowheads="1"/>
          </p:cNvSpPr>
          <p:nvPr/>
        </p:nvSpPr>
        <p:spPr bwMode="auto">
          <a:xfrm>
            <a:off x="5148263" y="5373688"/>
            <a:ext cx="37449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Аналитическая машина Бэббриджа (1836-1848 гг) и её создатель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babbage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404813"/>
            <a:ext cx="1644650" cy="23764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9" descr="lovelace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3284538"/>
            <a:ext cx="1858963" cy="2781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Text Box 10"/>
          <p:cNvSpPr txBox="1">
            <a:spLocks noChangeArrowheads="1"/>
          </p:cNvSpPr>
          <p:nvPr/>
        </p:nvSpPr>
        <p:spPr bwMode="auto">
          <a:xfrm>
            <a:off x="323850" y="2852738"/>
            <a:ext cx="2016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>
                <a:latin typeface="Franklin Gothic Medium" panose="020B0603020102020204" pitchFamily="34" charset="0"/>
              </a:rPr>
              <a:t>Чарльз Беббидж</a:t>
            </a:r>
          </a:p>
        </p:txBody>
      </p:sp>
      <p:sp>
        <p:nvSpPr>
          <p:cNvPr id="8197" name="Text Box 11"/>
          <p:cNvSpPr txBox="1">
            <a:spLocks noChangeArrowheads="1"/>
          </p:cNvSpPr>
          <p:nvPr/>
        </p:nvSpPr>
        <p:spPr bwMode="auto">
          <a:xfrm>
            <a:off x="6588125" y="6092825"/>
            <a:ext cx="2376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>
                <a:latin typeface="Franklin Gothic Medium" panose="020B0603020102020204" pitchFamily="34" charset="0"/>
              </a:rPr>
              <a:t>Ада Августа Лавлейс</a:t>
            </a:r>
          </a:p>
        </p:txBody>
      </p:sp>
      <p:sp>
        <p:nvSpPr>
          <p:cNvPr id="8198" name="Text Box 12"/>
          <p:cNvSpPr txBox="1">
            <a:spLocks noChangeArrowheads="1"/>
          </p:cNvSpPr>
          <p:nvPr/>
        </p:nvSpPr>
        <p:spPr bwMode="auto">
          <a:xfrm>
            <a:off x="2411413" y="404813"/>
            <a:ext cx="619125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К сожалению, он не смог довести до конца работу по созданию Аналитической машины – она оказалась слишком сложной для техники того времени. Но заслуга Бэббиджа в том, что он впервые предложил и частично реализовал, идею программно-управляемых вычислений. Именно Аналитическая машина по своей сути явилась прототипом современного компьютера. Эта идея и ее инженерная детализация опередили время на 100 лет! </a:t>
            </a:r>
          </a:p>
        </p:txBody>
      </p: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395288" y="3429000"/>
            <a:ext cx="6192837" cy="256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Программы вычислений на машине Беббиджа, составленные дочерью Байрона Адой Августой Лавлейс (1815-1852), поразительно схожи с программами, составленными впоследствии для первых ЭВМ. Эта женщина-математик первая посоветовала Бэббриджу использовать для вычислений двоичную систему вместо десятеричной. Не случайно её назвали первым программистом мира и в честь её назван первый язык программирования «Ада».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7" descr="железный феликс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1125538"/>
            <a:ext cx="3894137" cy="269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4572000" y="4076700"/>
            <a:ext cx="457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Арифмометр «Железный феликс» (1890 г.)</a:t>
            </a:r>
          </a:p>
        </p:txBody>
      </p:sp>
      <p:sp>
        <p:nvSpPr>
          <p:cNvPr id="9220" name="Text Box 13"/>
          <p:cNvSpPr txBox="1">
            <a:spLocks noChangeArrowheads="1"/>
          </p:cNvSpPr>
          <p:nvPr/>
        </p:nvSpPr>
        <p:spPr bwMode="auto">
          <a:xfrm>
            <a:off x="0" y="404813"/>
            <a:ext cx="4356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9221" name="Text Box 15"/>
          <p:cNvSpPr txBox="1">
            <a:spLocks noChangeArrowheads="1"/>
          </p:cNvSpPr>
          <p:nvPr/>
        </p:nvSpPr>
        <p:spPr bwMode="auto">
          <a:xfrm>
            <a:off x="611188" y="765175"/>
            <a:ext cx="3744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9222" name="Text Box 17"/>
          <p:cNvSpPr txBox="1">
            <a:spLocks noChangeArrowheads="1"/>
          </p:cNvSpPr>
          <p:nvPr/>
        </p:nvSpPr>
        <p:spPr bwMode="auto">
          <a:xfrm>
            <a:off x="250825" y="549275"/>
            <a:ext cx="4033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147474" name="Rectangle 18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33375"/>
            <a:ext cx="4716463" cy="6308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Уроженец Эльзаса Карл Томас, основатель и директор двух парижских страховых обществ в 1818 году сконструировал счетную машину, уделив основное внимание технологичности механизма, и назвал ее арифмометром.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Начиная с XIX века, арифмометры получили очень широкое применение. На них выполнялись даже очень сложные расчеты, например, расчеты баллистических таблиц для артиллерийских стрельб.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Franklin Gothic Medium" pitchFamily="34" charset="0"/>
              </a:rPr>
              <a:t>Пожалуй, одно из последних принципиальных изобретений в механической счетной технике было сделано жителем Петербурга Вильгодтом Однером. Построенный Однером в 1890 году арифмометр фактически ничем не отличается от современных подобных ему машин. Почти сразу Однер с компаньоном наладил и выпуск своих арифмометров - по 500 штук в год. К 1914 году в одной только России насчитывалось более 22 тысяч арифмометров Однера. В первой четверти XX века эти арифмометры были единственными математическими машинами, широко применявшимися в различных областях деятельности человека. В СССР эти громко лязгающие во время работы машинки получили прозвище «Железный Феликс». Ими были оснащены практически все конторы.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7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7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7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7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7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7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7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7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7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FF1B1B"/>
                </a:solidFill>
                <a:latin typeface="Franklin Gothic Medium" pitchFamily="34" charset="0"/>
              </a:rPr>
              <a:t>2. Электромеханические вычислительные машины</a:t>
            </a:r>
            <a:r>
              <a:rPr lang="ru-RU" sz="4000" smtClean="0">
                <a:solidFill>
                  <a:srgbClr val="FF1B1B"/>
                </a:solidFill>
              </a:rPr>
              <a:t/>
            </a:r>
            <a:br>
              <a:rPr lang="ru-RU" sz="4000" smtClean="0">
                <a:solidFill>
                  <a:srgbClr val="FF1B1B"/>
                </a:solidFill>
              </a:rPr>
            </a:br>
            <a:endParaRPr lang="ru-RU" sz="4000" smtClean="0">
              <a:solidFill>
                <a:srgbClr val="FF1B1B"/>
              </a:solidFill>
            </a:endParaRPr>
          </a:p>
        </p:txBody>
      </p:sp>
      <p:pic>
        <p:nvPicPr>
          <p:cNvPr id="10243" name="Picture 11" descr="marc1"/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4076700"/>
            <a:ext cx="2447925" cy="1858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13" descr="z3munich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56325" y="1773238"/>
            <a:ext cx="2508250" cy="1851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5" name="Text Box 14"/>
          <p:cNvSpPr txBox="1">
            <a:spLocks noChangeArrowheads="1"/>
          </p:cNvSpPr>
          <p:nvPr/>
        </p:nvSpPr>
        <p:spPr bwMode="auto">
          <a:xfrm>
            <a:off x="5759450" y="3716338"/>
            <a:ext cx="338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Машина </a:t>
            </a:r>
            <a:r>
              <a:rPr lang="en-US" altLang="ru-RU">
                <a:latin typeface="Franklin Gothic Medium" panose="020B0603020102020204" pitchFamily="34" charset="0"/>
              </a:rPr>
              <a:t>Z-3 </a:t>
            </a:r>
            <a:r>
              <a:rPr lang="ru-RU" altLang="ru-RU">
                <a:latin typeface="Franklin Gothic Medium" panose="020B0603020102020204" pitchFamily="34" charset="0"/>
              </a:rPr>
              <a:t>К.Цузе (1941-43гг)</a:t>
            </a:r>
          </a:p>
        </p:txBody>
      </p:sp>
      <p:sp>
        <p:nvSpPr>
          <p:cNvPr id="10246" name="Text Box 15"/>
          <p:cNvSpPr txBox="1">
            <a:spLocks noChangeArrowheads="1"/>
          </p:cNvSpPr>
          <p:nvPr/>
        </p:nvSpPr>
        <p:spPr bwMode="auto">
          <a:xfrm>
            <a:off x="179388" y="6021388"/>
            <a:ext cx="3311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Franklin Gothic Medium" panose="020B0603020102020204" pitchFamily="34" charset="0"/>
              </a:rPr>
              <a:t>МАРК-1 Г.Эйкена (1943г)</a:t>
            </a:r>
          </a:p>
        </p:txBody>
      </p:sp>
      <p:sp>
        <p:nvSpPr>
          <p:cNvPr id="10247" name="Text Box 16"/>
          <p:cNvSpPr txBox="1">
            <a:spLocks noChangeArrowheads="1"/>
          </p:cNvSpPr>
          <p:nvPr/>
        </p:nvSpPr>
        <p:spPr bwMode="auto">
          <a:xfrm>
            <a:off x="179388" y="981075"/>
            <a:ext cx="896461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В первые десятилетия XX века конструкторы обратили внимание на возможность применения в счетных устройствах новых элементов – электромагнитных реле. В 1941 году немецкий инженер Конрад Цузе, построил вычислительное устройство, работающее на таких реле.</a:t>
            </a:r>
          </a:p>
        </p:txBody>
      </p:sp>
      <p:sp>
        <p:nvSpPr>
          <p:cNvPr id="10248" name="Text Box 17"/>
          <p:cNvSpPr txBox="1">
            <a:spLocks noChangeArrowheads="1"/>
          </p:cNvSpPr>
          <p:nvPr/>
        </p:nvSpPr>
        <p:spPr bwMode="auto">
          <a:xfrm>
            <a:off x="179388" y="1773238"/>
            <a:ext cx="5545137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Его машина </a:t>
            </a:r>
            <a:r>
              <a:rPr lang="en-US" altLang="ru-RU" sz="1600">
                <a:latin typeface="Franklin Gothic Medium" panose="020B0603020102020204" pitchFamily="34" charset="0"/>
              </a:rPr>
              <a:t>Z</a:t>
            </a:r>
            <a:r>
              <a:rPr lang="ru-RU" altLang="ru-RU" sz="1600">
                <a:latin typeface="Franklin Gothic Medium" panose="020B0603020102020204" pitchFamily="34" charset="0"/>
              </a:rPr>
              <a:t>-3 (Цузе-3) очень напоминает архитектуру современных компьютеров: память и процессор были отдельными устройствами, процессор мог обрабатывать числа с плавающей запятой, преобразовывать десятичные числа в двоичные и наоборот, выполнять арифметические действия и извлекать квадратный корень. Ввод данных осуществлялся при помощи перфоленты, изготовленной приятелем Цузе из кинопленки. Z3 хранила в оперативной памяти целых 64 машинных слова по 22 бита каждое. </a:t>
            </a:r>
          </a:p>
        </p:txBody>
      </p:sp>
      <p:sp>
        <p:nvSpPr>
          <p:cNvPr id="10249" name="Text Box 18"/>
          <p:cNvSpPr txBox="1">
            <a:spLocks noChangeArrowheads="1"/>
          </p:cNvSpPr>
          <p:nvPr/>
        </p:nvSpPr>
        <p:spPr bwMode="auto">
          <a:xfrm>
            <a:off x="2916238" y="4005263"/>
            <a:ext cx="6227762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>
                <a:latin typeface="Franklin Gothic Medium" panose="020B0603020102020204" pitchFamily="34" charset="0"/>
              </a:rPr>
              <a:t>Почти одновременно, в 1943 году, американец Говард Эйкен с помощью работ Бэббиджа на основе техники XX века – электромеханических реле – смог построить на одном из предприятий фирмы IBM легендарный гарвардский «Марк-1» (а позднее еще и «Марк-2»). «Марк-1» имел в длину 15 метров и в высоту 2,5 метра, содержал 800 тысяч деталей, располагал 60 регистрами для констант, 72 запоминающими регистрами для сложения, центральным блоком умножения и деления, мог вычислять элементарные трансцендентные функции. Машина работала с 23-значными десятичными числами и выполняла операции сложения за 0,3 секунды, а умножения – за 3 секунды.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476250"/>
            <a:ext cx="4679950" cy="59055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dirty="0" smtClean="0">
                <a:latin typeface="Franklin Gothic Medium" pitchFamily="34" charset="0"/>
              </a:rPr>
              <a:t>Примерно в то же время в Англии начала работать первая вычислительная машина на реле, которая использовалась для расшифровки сообщений, передававшихся немецким кодированным передатчиком. К середине </a:t>
            </a:r>
            <a:r>
              <a:rPr lang="en-US" sz="1600" dirty="0" smtClean="0">
                <a:latin typeface="Franklin Gothic Medium" pitchFamily="34" charset="0"/>
              </a:rPr>
              <a:t>XX</a:t>
            </a:r>
            <a:r>
              <a:rPr lang="ru-RU" sz="1600" dirty="0" smtClean="0">
                <a:latin typeface="Franklin Gothic Medium" pitchFamily="34" charset="0"/>
              </a:rPr>
              <a:t> века потребность в автоматизации вычислений (в том числе для военных нужд – баллистики, криптографии и т.д.) стала настолько велика, что над созданием машин, подобных "Марк-1" и "Марк-2" работало несколько групп исследователей в разных странах.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dirty="0" smtClean="0">
                <a:latin typeface="Franklin Gothic Medium" pitchFamily="34" charset="0"/>
              </a:rPr>
              <a:t>Работа по созданию первой </a:t>
            </a:r>
            <a:r>
              <a:rPr lang="ru-RU" sz="1600" dirty="0" err="1" smtClean="0">
                <a:latin typeface="Franklin Gothic Medium" pitchFamily="34" charset="0"/>
              </a:rPr>
              <a:t>электронно‑вычислительной</a:t>
            </a:r>
            <a:r>
              <a:rPr lang="ru-RU" sz="1600" dirty="0" smtClean="0">
                <a:latin typeface="Franklin Gothic Medium" pitchFamily="34" charset="0"/>
              </a:rPr>
              <a:t> машины была начата, по-видимому, в 1937 году в США профессором Джоном </a:t>
            </a:r>
            <a:r>
              <a:rPr lang="ru-RU" sz="1600" dirty="0" err="1" smtClean="0">
                <a:latin typeface="Franklin Gothic Medium" pitchFamily="34" charset="0"/>
              </a:rPr>
              <a:t>Атанасовым</a:t>
            </a:r>
            <a:r>
              <a:rPr lang="ru-RU" sz="1600" dirty="0" smtClean="0">
                <a:latin typeface="Franklin Gothic Medium" pitchFamily="34" charset="0"/>
              </a:rPr>
              <a:t>, болгарином по происхождению. Эта машина была специализированной и предназначалась для решения задач математической физики. В ходе разработок </a:t>
            </a:r>
            <a:r>
              <a:rPr lang="ru-RU" sz="1600" dirty="0" err="1" smtClean="0">
                <a:latin typeface="Franklin Gothic Medium" pitchFamily="34" charset="0"/>
              </a:rPr>
              <a:t>Атанасов</a:t>
            </a:r>
            <a:r>
              <a:rPr lang="ru-RU" sz="1600" dirty="0" smtClean="0">
                <a:latin typeface="Franklin Gothic Medium" pitchFamily="34" charset="0"/>
              </a:rPr>
              <a:t> создал и запатентовал первые электронные устройства, которые впоследствии применялись довольно широко в первых компьютерах. Полностью проект </a:t>
            </a:r>
            <a:r>
              <a:rPr lang="ru-RU" sz="1600" dirty="0" err="1" smtClean="0">
                <a:latin typeface="Franklin Gothic Medium" pitchFamily="34" charset="0"/>
              </a:rPr>
              <a:t>Атанасова</a:t>
            </a:r>
            <a:r>
              <a:rPr lang="ru-RU" sz="1600" dirty="0" smtClean="0">
                <a:latin typeface="Franklin Gothic Medium" pitchFamily="34" charset="0"/>
              </a:rPr>
              <a:t> не был завершен, однако через три десятка лет в результате судебного разбирательства профессора признали родоначальником электронной вычислительной техники.</a:t>
            </a:r>
          </a:p>
        </p:txBody>
      </p:sp>
      <p:pic>
        <p:nvPicPr>
          <p:cNvPr id="11267" name="Picture 8" descr="44010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692150"/>
            <a:ext cx="3252787" cy="4032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0777" name="Text Box 9"/>
          <p:cNvSpPr txBox="1">
            <a:spLocks noChangeArrowheads="1"/>
          </p:cNvSpPr>
          <p:nvPr/>
        </p:nvSpPr>
        <p:spPr bwMode="auto">
          <a:xfrm>
            <a:off x="5364163" y="5013325"/>
            <a:ext cx="338455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>
                <a:latin typeface="Franklin Gothic Medium" pitchFamily="34" charset="0"/>
              </a:rPr>
              <a:t>Джон Атанасов - 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" pitchFamily="34" charset="0"/>
              </a:rPr>
              <a:t>родоначальник электронной вычислительной техники</a:t>
            </a:r>
          </a:p>
          <a:p>
            <a:pPr>
              <a:spcBef>
                <a:spcPct val="50000"/>
              </a:spcBef>
              <a:defRPr/>
            </a:pPr>
            <a:r>
              <a:rPr lang="ru-RU"/>
              <a:t> 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0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0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60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0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0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60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3" grpId="0" build="p"/>
    </p:bld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651</TotalTime>
  <Words>3896</Words>
  <Application>Microsoft Office PowerPoint</Application>
  <PresentationFormat>Экран (4:3)</PresentationFormat>
  <Paragraphs>106</Paragraphs>
  <Slides>26</Slides>
  <Notes>0</Notes>
  <HiddenSlides>0</HiddenSlides>
  <MMClips>2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6" baseType="lpstr">
      <vt:lpstr>Verdana</vt:lpstr>
      <vt:lpstr>Arial</vt:lpstr>
      <vt:lpstr>Wingdings</vt:lpstr>
      <vt:lpstr>Calibri</vt:lpstr>
      <vt:lpstr>Arial Black</vt:lpstr>
      <vt:lpstr>Impact</vt:lpstr>
      <vt:lpstr>Franklin Gothic Medium</vt:lpstr>
      <vt:lpstr>Symbol</vt:lpstr>
      <vt:lpstr>Franklin Gothic Heavy</vt:lpstr>
      <vt:lpstr>Глобус</vt:lpstr>
      <vt:lpstr>История вычислительной техники</vt:lpstr>
      <vt:lpstr>Введение</vt:lpstr>
      <vt:lpstr>1. Доэлектронный период </vt:lpstr>
      <vt:lpstr>Презентация PowerPoint</vt:lpstr>
      <vt:lpstr>Презентация PowerPoint</vt:lpstr>
      <vt:lpstr>Презентация PowerPoint</vt:lpstr>
      <vt:lpstr>Презентация PowerPoint</vt:lpstr>
      <vt:lpstr>2. Электромеханические вычислительные машины </vt:lpstr>
      <vt:lpstr>Презентация PowerPoint</vt:lpstr>
      <vt:lpstr>3.ЭВМ первого поколения</vt:lpstr>
      <vt:lpstr>Презентация PowerPoint</vt:lpstr>
      <vt:lpstr>Презентация PowerPoint</vt:lpstr>
      <vt:lpstr>Презентация PowerPoint</vt:lpstr>
      <vt:lpstr>4.ЭВМ второго поколения</vt:lpstr>
      <vt:lpstr>Презентация PowerPoint</vt:lpstr>
      <vt:lpstr>Презентация PowerPoint</vt:lpstr>
      <vt:lpstr>5.ЭВМ третьего поколения</vt:lpstr>
      <vt:lpstr>Презентация PowerPoint</vt:lpstr>
      <vt:lpstr>Презентация PowerPoint</vt:lpstr>
      <vt:lpstr>6.ЭВМ четвёртого поколения</vt:lpstr>
      <vt:lpstr>Презентация PowerPoint</vt:lpstr>
      <vt:lpstr>6.1. Персональные компьютеры</vt:lpstr>
      <vt:lpstr>Презентация PowerPoint</vt:lpstr>
      <vt:lpstr>Презентация PowerPoint</vt:lpstr>
      <vt:lpstr>Презентация PowerPoint</vt:lpstr>
      <vt:lpstr>7.Ссылки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вычислительной техники.</dc:title>
  <dc:creator>1</dc:creator>
  <cp:lastModifiedBy>admin</cp:lastModifiedBy>
  <cp:revision>30</cp:revision>
  <dcterms:created xsi:type="dcterms:W3CDTF">2006-09-09T16:32:15Z</dcterms:created>
  <dcterms:modified xsi:type="dcterms:W3CDTF">2015-04-08T16:03:14Z</dcterms:modified>
</cp:coreProperties>
</file>