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</p:sldMasterIdLst>
  <p:sldIdLst>
    <p:sldId id="256" r:id="rId2"/>
    <p:sldId id="258" r:id="rId3"/>
    <p:sldId id="281" r:id="rId4"/>
    <p:sldId id="259" r:id="rId5"/>
    <p:sldId id="269" r:id="rId6"/>
    <p:sldId id="261" r:id="rId7"/>
    <p:sldId id="262" r:id="rId8"/>
    <p:sldId id="267" r:id="rId9"/>
    <p:sldId id="264" r:id="rId10"/>
    <p:sldId id="265" r:id="rId11"/>
    <p:sldId id="266" r:id="rId12"/>
    <p:sldId id="268" r:id="rId13"/>
    <p:sldId id="270" r:id="rId14"/>
    <p:sldId id="271" r:id="rId15"/>
    <p:sldId id="272" r:id="rId16"/>
    <p:sldId id="273" r:id="rId17"/>
    <p:sldId id="279" r:id="rId18"/>
    <p:sldId id="280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CBC76467-EFEF-4786-ADA2-30A0F9477A1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016074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7D043B-FD6E-4C95-A66E-D24CA4205CF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2361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8A8460-F5B4-451F-B5B9-C147002E13F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854316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5145088" y="2017713"/>
            <a:ext cx="3810000" cy="4114800"/>
          </a:xfrm>
        </p:spPr>
        <p:txBody>
          <a:bodyPr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49C52C8-CF88-49A1-9AD3-A69D67593F4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40834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F65620-D5D0-4152-BA41-7DDD71F1017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02628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422C9D63-3BAE-46DA-A66A-07DE35B631F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205143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A9688-DD04-4E80-9BA3-293F7A2ADA4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46642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48AAD5-37FC-4448-985F-71B2D94276C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2039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A4599B-4DF9-4043-8121-608460A3524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1907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894DF2-D1F6-44A4-A02D-81AE7CA9879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4101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0FE689-6066-4A31-A14E-B5C5F5E24B5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15112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99ED8271-39C5-4A52-B6D6-FB723D2762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2353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</a:defRPr>
            </a:lvl1pPr>
          </a:lstStyle>
          <a:p>
            <a:fld id="{7223A40E-7E50-4CF2-AB07-C7AC2AA7ED80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14" r:id="rId2"/>
    <p:sldLayoutId id="2147483823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4" r:id="rId9"/>
    <p:sldLayoutId id="2147483820" r:id="rId10"/>
    <p:sldLayoutId id="2147483821" r:id="rId11"/>
    <p:sldLayoutId id="214748382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3286125"/>
          </a:xfrm>
        </p:spPr>
        <p:txBody>
          <a:bodyPr/>
          <a:lstStyle/>
          <a:p>
            <a:pPr eaLnBrk="1" hangingPunct="1"/>
            <a:r>
              <a:rPr lang="ru-RU" altLang="ru-RU" sz="4600" smtClean="0"/>
              <a:t>  </a:t>
            </a:r>
            <a:r>
              <a:rPr lang="ru-RU" altLang="ru-RU" sz="4800" smtClean="0"/>
              <a:t>Тема:  ГЕНЕТИКА   ПОЛА</a:t>
            </a:r>
            <a:r>
              <a:rPr lang="ru-RU" altLang="ru-RU" sz="2400" smtClean="0"/>
              <a:t/>
            </a:r>
            <a:br>
              <a:rPr lang="ru-RU" altLang="ru-RU" sz="2400" smtClean="0"/>
            </a:br>
            <a:r>
              <a:rPr lang="ru-RU" altLang="ru-RU" sz="1600" smtClean="0"/>
              <a:t/>
            </a:r>
            <a:br>
              <a:rPr lang="ru-RU" altLang="ru-RU" sz="1600" smtClean="0"/>
            </a:br>
            <a:r>
              <a:rPr lang="ru-RU" altLang="ru-RU" sz="1600" smtClean="0"/>
              <a:t> </a:t>
            </a:r>
          </a:p>
        </p:txBody>
      </p:sp>
      <p:sp>
        <p:nvSpPr>
          <p:cNvPr id="6147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smtClean="0"/>
              <a:t>Аномалии сочетания половых хромосом</a:t>
            </a:r>
            <a:r>
              <a:rPr lang="ru-RU" altLang="ru-RU" smtClean="0"/>
              <a:t> 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060575"/>
            <a:ext cx="8131175" cy="43926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b="1" smtClean="0"/>
              <a:t>Гинандроморфы</a:t>
            </a:r>
            <a:r>
              <a:rPr lang="ru-RU" altLang="ru-RU" sz="2400" smtClean="0"/>
              <a:t>  - у этих организмов   разные части тела имеют соответствующие признаки пола.  </a:t>
            </a:r>
            <a:br>
              <a:rPr lang="ru-RU" altLang="ru-RU" sz="2400" smtClean="0"/>
            </a:br>
            <a:r>
              <a:rPr lang="ru-RU" altLang="ru-RU" sz="2400" smtClean="0"/>
              <a:t>Гермафродитизм ( обоеполость) -  бывает истинный и ложный.</a:t>
            </a:r>
            <a:endParaRPr lang="en-US" altLang="ru-RU" sz="240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ru-RU" sz="2400" smtClean="0"/>
          </a:p>
          <a:p>
            <a:pPr eaLnBrk="1" hangingPunct="1">
              <a:lnSpc>
                <a:spcPct val="90000"/>
              </a:lnSpc>
            </a:pPr>
            <a:r>
              <a:rPr lang="ru-RU" altLang="ru-RU" sz="2400" b="1" smtClean="0"/>
              <a:t>Истинный гермафродит</a:t>
            </a:r>
            <a:r>
              <a:rPr lang="ru-RU" altLang="ru-RU" sz="2400" smtClean="0"/>
              <a:t> способен продуцировать полноценные  мужские и женские половые клетки (н-р, сосальщики и ленточные черви).</a:t>
            </a:r>
            <a:endParaRPr lang="en-US" altLang="ru-RU" sz="240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ru-RU" sz="2400" smtClean="0"/>
          </a:p>
          <a:p>
            <a:pPr eaLnBrk="1" hangingPunct="1">
              <a:lnSpc>
                <a:spcPct val="90000"/>
              </a:lnSpc>
            </a:pPr>
            <a:r>
              <a:rPr lang="ru-RU" altLang="ru-RU" sz="2400" b="1" smtClean="0"/>
              <a:t>Ложный гермафродитизм</a:t>
            </a:r>
            <a:r>
              <a:rPr lang="ru-RU" altLang="ru-RU" sz="2400" smtClean="0"/>
              <a:t> - наблюдается несоответствие первичных и вторичных половых признаков. Ложные гермафродиты чаще бесплодны.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8" grpId="0"/>
      <p:bldP spid="11161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5" name="Rectangle 5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1343025"/>
          </a:xfrm>
        </p:spPr>
        <p:txBody>
          <a:bodyPr/>
          <a:lstStyle/>
          <a:p>
            <a:pPr algn="ctr" eaLnBrk="1" hangingPunct="1"/>
            <a:r>
              <a:rPr lang="ru-RU" altLang="ru-RU" sz="3200" smtClean="0"/>
              <a:t>Билатеральный гинандроморф у </a:t>
            </a:r>
            <a:r>
              <a:rPr lang="en-US" altLang="ru-RU" sz="3200" smtClean="0"/>
              <a:t>Drosophila melanogaster</a:t>
            </a:r>
            <a:endParaRPr lang="ru-RU" altLang="ru-RU" sz="3200" smtClean="0"/>
          </a:p>
        </p:txBody>
      </p:sp>
      <p:pic>
        <p:nvPicPr>
          <p:cNvPr id="112644" name="Picture 4" descr="гинандроморф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84438" y="2017713"/>
            <a:ext cx="3825875" cy="457993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2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/>
              <a:t>Схема передачи </a:t>
            </a:r>
            <a:r>
              <a:rPr lang="en-US" sz="2800"/>
              <a:t>X</a:t>
            </a:r>
            <a:r>
              <a:rPr lang="ru-RU" sz="2800"/>
              <a:t>-хромосомы от самки </a:t>
            </a:r>
            <a:r>
              <a:rPr lang="en-US" sz="2800"/>
              <a:t>w+/w+ </a:t>
            </a:r>
            <a:r>
              <a:rPr lang="ru-RU" sz="2800"/>
              <a:t>и </a:t>
            </a:r>
            <a:r>
              <a:rPr lang="en-US" sz="2800"/>
              <a:t>w/w </a:t>
            </a:r>
            <a:r>
              <a:rPr lang="ru-RU" sz="2800"/>
              <a:t>самцу </a:t>
            </a:r>
            <a:br>
              <a:rPr lang="ru-RU" sz="2800"/>
            </a:br>
            <a:r>
              <a:rPr lang="ru-RU" sz="2800"/>
              <a:t>и наследование крисс-кросс</a:t>
            </a:r>
          </a:p>
        </p:txBody>
      </p:sp>
      <p:pic>
        <p:nvPicPr>
          <p:cNvPr id="17411" name="Picture 4" descr="крис-крос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18000"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43213" y="1963738"/>
            <a:ext cx="3265487" cy="456088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6" name="Rectangle 4"/>
          <p:cNvSpPr>
            <a:spLocks noGrp="1" noChangeArrowheads="1"/>
          </p:cNvSpPr>
          <p:nvPr>
            <p:ph type="title"/>
          </p:nvPr>
        </p:nvSpPr>
        <p:spPr>
          <a:xfrm>
            <a:off x="1187450" y="333375"/>
            <a:ext cx="7793038" cy="714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4000"/>
          </a:p>
        </p:txBody>
      </p:sp>
      <p:pic>
        <p:nvPicPr>
          <p:cNvPr id="18435" name="Picture 8" descr="дд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18000" contras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35150" y="1916113"/>
            <a:ext cx="5400675" cy="47752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5" name="Rectangle 5"/>
          <p:cNvSpPr>
            <a:spLocks noGrp="1" noChangeArrowheads="1"/>
          </p:cNvSpPr>
          <p:nvPr>
            <p:ph type="title"/>
          </p:nvPr>
        </p:nvSpPr>
        <p:spPr>
          <a:xfrm flipV="1">
            <a:off x="1150938" y="115888"/>
            <a:ext cx="7793037" cy="984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4000"/>
          </a:p>
        </p:txBody>
      </p:sp>
      <p:pic>
        <p:nvPicPr>
          <p:cNvPr id="19459" name="Picture 4" descr="ааа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18000" contrast="3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8888" y="1844675"/>
            <a:ext cx="5903912" cy="45640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2800" smtClean="0"/>
              <a:t>Схема нерасхождения Х-хромосом</a:t>
            </a:r>
            <a:r>
              <a:rPr lang="en-US" altLang="ru-RU" sz="2800" smtClean="0"/>
              <a:t> </a:t>
            </a:r>
            <a:r>
              <a:rPr lang="ru-RU" altLang="ru-RU" sz="2800" smtClean="0"/>
              <a:t>у</a:t>
            </a:r>
            <a:r>
              <a:rPr lang="en-US" altLang="ru-RU" sz="2800" smtClean="0"/>
              <a:t> </a:t>
            </a:r>
            <a:br>
              <a:rPr lang="en-US" altLang="ru-RU" sz="2800" smtClean="0"/>
            </a:br>
            <a:r>
              <a:rPr lang="en-US" altLang="ru-RU" sz="2800" smtClean="0"/>
              <a:t>D. melanogaster</a:t>
            </a:r>
            <a:endParaRPr lang="ru-RU" altLang="ru-RU" sz="2800" smtClean="0"/>
          </a:p>
        </p:txBody>
      </p:sp>
      <p:pic>
        <p:nvPicPr>
          <p:cNvPr id="20483" name="Picture 4" descr="нерасхождение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lum contras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63713" y="1879600"/>
            <a:ext cx="5327650" cy="49784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/>
              <a:t>Схема скрещивания для поддержания линии со сцепленными </a:t>
            </a:r>
            <a:r>
              <a:rPr lang="en-US" altLang="ru-RU" sz="2800" smtClean="0"/>
              <a:t>X-</a:t>
            </a:r>
            <a:r>
              <a:rPr lang="ru-RU" altLang="ru-RU" sz="2800" smtClean="0"/>
              <a:t>хромосомами у самки</a:t>
            </a:r>
          </a:p>
        </p:txBody>
      </p:sp>
      <p:pic>
        <p:nvPicPr>
          <p:cNvPr id="21507" name="Picture 4" descr="схема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lum bright="-24000" contrast="4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24075" y="1773238"/>
            <a:ext cx="4784725" cy="486886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76676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/>
              <a:t>Х-доминантный тип наследования</a:t>
            </a:r>
            <a:br>
              <a:rPr lang="ru-RU" sz="2400"/>
            </a:br>
            <a:r>
              <a:rPr lang="ru-RU" sz="2400"/>
              <a:t>Злокачественный рахит</a:t>
            </a:r>
          </a:p>
        </p:txBody>
      </p:sp>
      <p:pic>
        <p:nvPicPr>
          <p:cNvPr id="22531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11488" y="2709863"/>
            <a:ext cx="3121025" cy="284003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5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693737"/>
          </a:xfrm>
        </p:spPr>
        <p:txBody>
          <a:bodyPr/>
          <a:lstStyle/>
          <a:p>
            <a:pPr eaLnBrk="1" hangingPunct="1"/>
            <a:r>
              <a:rPr lang="ru-RU" altLang="ru-RU" sz="3200" smtClean="0"/>
              <a:t>Голандрический тип наследования</a:t>
            </a:r>
          </a:p>
        </p:txBody>
      </p:sp>
      <p:sp>
        <p:nvSpPr>
          <p:cNvPr id="23555" name="Rectangle 1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ru-RU" altLang="ru-RU" sz="2800" smtClean="0"/>
              <a:t>Ихтиоз</a:t>
            </a:r>
          </a:p>
        </p:txBody>
      </p:sp>
      <p:pic>
        <p:nvPicPr>
          <p:cNvPr id="23556" name="Picture 18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48263" y="1916113"/>
            <a:ext cx="3600450" cy="43211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Определение  пола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773238"/>
            <a:ext cx="8632825" cy="482441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altLang="ru-RU" sz="2000" b="1" smtClean="0">
                <a:latin typeface="Arial" panose="020B0604020202020204" pitchFamily="34" charset="0"/>
              </a:rPr>
              <a:t>             Пол - это совокупность морфологических, физиологических, биохимических, поведенческих и других признаков организма, обеспечивающих репродукцию. 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ru-RU" altLang="ru-RU" sz="2000" smtClean="0">
                <a:latin typeface="Arial" panose="020B0604020202020204" pitchFamily="34" charset="0"/>
              </a:rPr>
              <a:t>             </a:t>
            </a:r>
            <a:r>
              <a:rPr lang="ru-RU" altLang="ru-RU" sz="2000" b="1" smtClean="0">
                <a:latin typeface="Arial" panose="020B0604020202020204" pitchFamily="34" charset="0"/>
              </a:rPr>
              <a:t>Первичные половые признаки</a:t>
            </a:r>
            <a:r>
              <a:rPr lang="ru-RU" altLang="ru-RU" sz="2000" smtClean="0">
                <a:latin typeface="Arial" panose="020B0604020202020204" pitchFamily="34" charset="0"/>
              </a:rPr>
              <a:t> представлены  органами, непосредственно принимающими участие в процессах воспроизведения, т.е. в гаметогенезе и оплодотворении. Это наружные и внутренние половые органы. Они закладываются в эмбриогенезе. </a:t>
            </a:r>
          </a:p>
          <a:p>
            <a:pPr eaLnBrk="1" hangingPunct="1">
              <a:lnSpc>
                <a:spcPct val="110000"/>
              </a:lnSpc>
              <a:buFont typeface="Wingdings" panose="05000000000000000000" pitchFamily="2" charset="2"/>
              <a:buNone/>
            </a:pPr>
            <a:r>
              <a:rPr lang="ru-RU" altLang="ru-RU" sz="2000" smtClean="0">
                <a:latin typeface="Arial" panose="020B0604020202020204" pitchFamily="34" charset="0"/>
              </a:rPr>
              <a:t>             </a:t>
            </a:r>
            <a:r>
              <a:rPr lang="ru-RU" altLang="ru-RU" sz="2000" b="1" smtClean="0">
                <a:latin typeface="Arial" panose="020B0604020202020204" pitchFamily="34" charset="0"/>
              </a:rPr>
              <a:t>Вторичные половые признаки</a:t>
            </a:r>
            <a:r>
              <a:rPr lang="ru-RU" altLang="ru-RU" sz="2000" smtClean="0">
                <a:latin typeface="Arial" panose="020B0604020202020204" pitchFamily="34" charset="0"/>
              </a:rPr>
              <a:t> не принимают непосредственного участия  в репродукции, но принимают участие во встрече двух полов, появляются  в период полового созревания.  Это - особенности развития костно-мышечной системы, тембр голоса, особые пахучие железы и др.</a:t>
            </a:r>
            <a:br>
              <a:rPr lang="ru-RU" altLang="ru-RU" sz="2000" smtClean="0">
                <a:latin typeface="Arial" panose="020B0604020202020204" pitchFamily="34" charset="0"/>
              </a:rPr>
            </a:br>
            <a:endParaRPr lang="ru-RU" altLang="ru-RU" sz="200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2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  <p:bldP spid="10240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Типы определения пола: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017713"/>
            <a:ext cx="8559800" cy="411480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ru-RU" altLang="ru-RU" sz="2400" b="1" i="1" smtClean="0"/>
              <a:t>Сингамный -</a:t>
            </a:r>
            <a:r>
              <a:rPr lang="ru-RU" altLang="ru-RU" sz="2400" smtClean="0"/>
              <a:t>  преобладание женской или мужской тенденции развития  проявляется в момент слияния гамет и образования зиготы (характерна для большинства растений, птиц, рыб и млекопитающих).</a:t>
            </a:r>
          </a:p>
          <a:p>
            <a:pPr algn="just" eaLnBrk="1" hangingPunct="1">
              <a:lnSpc>
                <a:spcPct val="80000"/>
              </a:lnSpc>
            </a:pPr>
            <a:endParaRPr lang="ru-RU" altLang="ru-RU" sz="2400" smtClean="0"/>
          </a:p>
          <a:p>
            <a:pPr algn="just" eaLnBrk="1" hangingPunct="1">
              <a:lnSpc>
                <a:spcPct val="80000"/>
              </a:lnSpc>
            </a:pPr>
            <a:r>
              <a:rPr lang="ru-RU" altLang="ru-RU" sz="2400" b="1" i="1" smtClean="0"/>
              <a:t>Прогамный </a:t>
            </a:r>
            <a:r>
              <a:rPr lang="ru-RU" altLang="ru-RU" sz="2400" smtClean="0"/>
              <a:t>– пол определяется до оплодотворения, встречается у немногих организмов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 smtClean="0"/>
              <a:t> (коловраток, первичных кольчецов, тлей). 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 smtClean="0"/>
              <a:t>  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altLang="ru-RU" sz="2400" b="1" i="1" smtClean="0"/>
              <a:t>Эпигамный,</a:t>
            </a:r>
            <a:r>
              <a:rPr lang="ru-RU" altLang="ru-RU" sz="2400" smtClean="0"/>
              <a:t> - происходящий после оплодотворения.      Он наиболее редок. 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 smtClean="0"/>
              <a:t>   Пример  – морской червь (</a:t>
            </a:r>
            <a:r>
              <a:rPr lang="en-US" altLang="ru-RU" sz="2400" smtClean="0"/>
              <a:t>bonellia viridis</a:t>
            </a:r>
            <a:r>
              <a:rPr lang="ru-RU" altLang="ru-RU" sz="240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14313"/>
            <a:ext cx="7827962" cy="1462087"/>
          </a:xfrm>
        </p:spPr>
        <p:txBody>
          <a:bodyPr/>
          <a:lstStyle/>
          <a:p>
            <a:pPr eaLnBrk="1" hangingPunct="1"/>
            <a:r>
              <a:rPr lang="ru-RU" altLang="ru-RU" sz="2800" smtClean="0"/>
              <a:t>Соматические признаки особей, обусловленные полом, подразделяются на три категории: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205038"/>
            <a:ext cx="7772400" cy="4114800"/>
          </a:xfrm>
        </p:spPr>
        <p:txBody>
          <a:bodyPr/>
          <a:lstStyle/>
          <a:p>
            <a:pPr eaLnBrk="1" hangingPunct="1"/>
            <a:r>
              <a:rPr lang="ru-RU" altLang="ru-RU" smtClean="0"/>
              <a:t>ограниченные полом;</a:t>
            </a:r>
            <a:br>
              <a:rPr lang="ru-RU" altLang="ru-RU" smtClean="0"/>
            </a:br>
            <a:endParaRPr lang="ru-RU" altLang="ru-RU" smtClean="0"/>
          </a:p>
          <a:p>
            <a:pPr eaLnBrk="1" hangingPunct="1"/>
            <a:r>
              <a:rPr lang="ru-RU" altLang="ru-RU" smtClean="0"/>
              <a:t>контролируемые полом;</a:t>
            </a:r>
            <a:br>
              <a:rPr lang="ru-RU" altLang="ru-RU" smtClean="0"/>
            </a:br>
            <a:endParaRPr lang="ru-RU" altLang="ru-RU" smtClean="0"/>
          </a:p>
          <a:p>
            <a:pPr eaLnBrk="1" hangingPunct="1"/>
            <a:r>
              <a:rPr lang="ru-RU" altLang="ru-RU" smtClean="0"/>
              <a:t>сцепленные с половыми хромосомами.</a:t>
            </a:r>
            <a:br>
              <a:rPr lang="ru-RU" altLang="ru-RU" smtClean="0"/>
            </a:br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3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6" grpId="0"/>
      <p:bldP spid="10342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5" name="Rectangle 5"/>
          <p:cNvSpPr>
            <a:spLocks noGrp="1" noChangeArrowheads="1"/>
          </p:cNvSpPr>
          <p:nvPr>
            <p:ph type="title"/>
          </p:nvPr>
        </p:nvSpPr>
        <p:spPr>
          <a:xfrm>
            <a:off x="1116013" y="333375"/>
            <a:ext cx="7793037" cy="13668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200"/>
              <a:t>Тельце Барра или половой хроматин</a:t>
            </a:r>
            <a:br>
              <a:rPr lang="ru-RU" sz="2200"/>
            </a:br>
            <a:r>
              <a:rPr lang="ru-RU" sz="2200"/>
              <a:t>А-клетка женщины (ХХ)</a:t>
            </a:r>
            <a:br>
              <a:rPr lang="ru-RU" sz="2200"/>
            </a:br>
            <a:r>
              <a:rPr lang="ru-RU" sz="2200"/>
              <a:t>Б-клетка мужчины (Х</a:t>
            </a:r>
            <a:r>
              <a:rPr lang="en-US" sz="2200"/>
              <a:t>Y</a:t>
            </a:r>
            <a:r>
              <a:rPr lang="ru-RU" sz="2200"/>
              <a:t>)</a:t>
            </a:r>
            <a:br>
              <a:rPr lang="ru-RU" sz="2200"/>
            </a:br>
            <a:r>
              <a:rPr lang="ru-RU" sz="2200"/>
              <a:t>В-клетка индивидуума с 3 Х-хромосомами</a:t>
            </a:r>
            <a:r>
              <a:rPr lang="en-US" sz="2200"/>
              <a:t> (XXXY)</a:t>
            </a:r>
            <a:endParaRPr lang="ru-RU" sz="2200"/>
          </a:p>
        </p:txBody>
      </p:sp>
      <p:pic>
        <p:nvPicPr>
          <p:cNvPr id="117764" name="Picture 4" descr="тельце Барра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6000"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19350" y="2871788"/>
            <a:ext cx="4305300" cy="2514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7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7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14313"/>
            <a:ext cx="7827962" cy="1462087"/>
          </a:xfrm>
        </p:spPr>
        <p:txBody>
          <a:bodyPr/>
          <a:lstStyle/>
          <a:p>
            <a:pPr eaLnBrk="1" hangingPunct="1"/>
            <a:r>
              <a:rPr lang="ru-RU" altLang="ru-RU" sz="3600" smtClean="0"/>
              <a:t>Хромосомная теория пола К.Корренса (1907)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205038"/>
            <a:ext cx="8424862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800" smtClean="0"/>
              <a:t>Пол будущего потомка  определяется сочетанием половых хромосом в момент оплодотворения.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800" smtClean="0"/>
          </a:p>
          <a:p>
            <a:pPr eaLnBrk="1" hangingPunct="1">
              <a:lnSpc>
                <a:spcPct val="80000"/>
              </a:lnSpc>
            </a:pPr>
            <a:r>
              <a:rPr lang="ru-RU" altLang="ru-RU" sz="2800" smtClean="0"/>
              <a:t>Пол, имеющий одинаковые половые хромосомы -  </a:t>
            </a:r>
            <a:r>
              <a:rPr lang="ru-RU" altLang="ru-RU" sz="2800" i="1" smtClean="0">
                <a:solidFill>
                  <a:schemeClr val="folHlink"/>
                </a:solidFill>
              </a:rPr>
              <a:t>гомогаметный</a:t>
            </a:r>
            <a:r>
              <a:rPr lang="ru-RU" altLang="ru-RU" sz="2800" smtClean="0"/>
              <a:t>,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800" smtClean="0"/>
          </a:p>
          <a:p>
            <a:pPr eaLnBrk="1" hangingPunct="1">
              <a:lnSpc>
                <a:spcPct val="80000"/>
              </a:lnSpc>
            </a:pPr>
            <a:r>
              <a:rPr lang="ru-RU" altLang="ru-RU" sz="2800" smtClean="0"/>
              <a:t>Пол, имеющий разные половые хромосомы  - </a:t>
            </a:r>
            <a:r>
              <a:rPr lang="ru-RU" altLang="ru-RU" sz="2800" i="1" smtClean="0">
                <a:solidFill>
                  <a:schemeClr val="folHlink"/>
                </a:solidFill>
              </a:rPr>
              <a:t>гетерогаметный</a:t>
            </a:r>
            <a:r>
              <a:rPr lang="ru-RU" altLang="ru-RU" sz="2800" smtClean="0"/>
              <a:t>. </a:t>
            </a:r>
            <a:br>
              <a:rPr lang="ru-RU" altLang="ru-RU" sz="2800" smtClean="0"/>
            </a:br>
            <a:endParaRPr lang="ru-RU" alt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5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4" grpId="0"/>
      <p:bldP spid="10547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smtClean="0"/>
              <a:t>Балансовая теория пола К.Бриджеса (1922)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989138"/>
            <a:ext cx="8424863" cy="4608512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ru-RU" sz="1900">
                <a:latin typeface="Arial" charset="0"/>
              </a:rPr>
              <a:t>     У-хромосома у мухи-дрозофилы  не имеет существенного значения для определения мужского пола. </a:t>
            </a:r>
            <a:br>
              <a:rPr lang="ru-RU" sz="1900">
                <a:latin typeface="Arial" charset="0"/>
              </a:rPr>
            </a:br>
            <a:r>
              <a:rPr lang="ru-RU" sz="1900">
                <a:latin typeface="Arial" charset="0"/>
              </a:rPr>
              <a:t>Пол у дрозофилы зависит от    сочетания  числа Х-хромосом и наборов аутосом.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900" b="1">
                <a:latin typeface="Arial" charset="0"/>
              </a:rPr>
              <a:t>2Х:2А</a:t>
            </a:r>
            <a:r>
              <a:rPr lang="ru-RU" sz="1900">
                <a:latin typeface="Arial" charset="0"/>
              </a:rPr>
              <a:t>   нормальные  самки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900" b="1">
                <a:latin typeface="Arial" charset="0"/>
              </a:rPr>
              <a:t>1Х:2А</a:t>
            </a:r>
            <a:r>
              <a:rPr lang="ru-RU" sz="1900">
                <a:latin typeface="Arial" charset="0"/>
              </a:rPr>
              <a:t>   нормальные  самцы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900" b="1">
                <a:latin typeface="Arial" charset="0"/>
              </a:rPr>
              <a:t>3Х:2А</a:t>
            </a:r>
            <a:r>
              <a:rPr lang="ru-RU" sz="1900">
                <a:latin typeface="Arial" charset="0"/>
              </a:rPr>
              <a:t>   сверхсамки, гипертрофированы признаки женского пола, бесплодны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900" b="1">
                <a:latin typeface="Arial" charset="0"/>
              </a:rPr>
              <a:t>1Х:3А </a:t>
            </a:r>
            <a:r>
              <a:rPr lang="ru-RU" sz="1900">
                <a:latin typeface="Arial" charset="0"/>
              </a:rPr>
              <a:t>  сверхсамцы, гипертрофированы  признаки мужского пола, бесплодны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900" b="1">
                <a:latin typeface="Arial" charset="0"/>
              </a:rPr>
              <a:t>2Х:3А</a:t>
            </a:r>
            <a:r>
              <a:rPr lang="ru-RU" sz="1900">
                <a:latin typeface="Arial" charset="0"/>
              </a:rPr>
              <a:t>    интерсексы, имеют признаки обоих полов, бесплодны.</a:t>
            </a:r>
            <a:br>
              <a:rPr lang="ru-RU" sz="1900">
                <a:latin typeface="Arial" charset="0"/>
              </a:rPr>
            </a:br>
            <a:r>
              <a:rPr lang="ru-RU" sz="1900">
                <a:latin typeface="Arial" charset="0"/>
              </a:rPr>
              <a:t>Пол, таким образом, определяется у дрозофил не половыми хромосомами, а отношением (балансом) числа Х-хромосом и количества наборов аутосом.</a:t>
            </a:r>
            <a:br>
              <a:rPr lang="ru-RU" sz="1900">
                <a:latin typeface="Arial" charset="0"/>
              </a:rPr>
            </a:br>
            <a:endParaRPr lang="ru-RU" sz="19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6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06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8" grpId="0"/>
      <p:bldP spid="10649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400" smtClean="0"/>
              <a:t>Самец (а), самка (б) и некоторые ненормальные половые типы дрозофилы: интерсекс (в), сверхсамка (г), сверхсамец (д)</a:t>
            </a:r>
          </a:p>
        </p:txBody>
      </p:sp>
      <p:pic>
        <p:nvPicPr>
          <p:cNvPr id="113668" name="Picture 4" descr="интерсекс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1925638"/>
            <a:ext cx="8280400" cy="46037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3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3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smtClean="0"/>
              <a:t>Половые различия между самкой и самцом у морского червя </a:t>
            </a:r>
            <a:r>
              <a:rPr lang="en-US" altLang="ru-RU" sz="3200" smtClean="0"/>
              <a:t>Bonellia viridis</a:t>
            </a:r>
            <a:endParaRPr lang="ru-RU" altLang="ru-RU" sz="3200" smtClean="0"/>
          </a:p>
        </p:txBody>
      </p:sp>
      <p:pic>
        <p:nvPicPr>
          <p:cNvPr id="109576" name="Picture 8" descr="червь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-12000"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2275" y="1844675"/>
            <a:ext cx="5616575" cy="453548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9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9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147</TotalTime>
  <Words>227</Words>
  <Application>Microsoft Office PowerPoint</Application>
  <PresentationFormat>Экран (4:3)</PresentationFormat>
  <Paragraphs>46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Tahoma</vt:lpstr>
      <vt:lpstr>Arial</vt:lpstr>
      <vt:lpstr>Calibri</vt:lpstr>
      <vt:lpstr>Constantia</vt:lpstr>
      <vt:lpstr>Wingdings 2</vt:lpstr>
      <vt:lpstr>Wingdings</vt:lpstr>
      <vt:lpstr>Поток</vt:lpstr>
      <vt:lpstr>  Тема:  ГЕНЕТИКА   ПОЛА   </vt:lpstr>
      <vt:lpstr>Определение  пола</vt:lpstr>
      <vt:lpstr>Типы определения пола:</vt:lpstr>
      <vt:lpstr>Соматические признаки особей, обусловленные полом, подразделяются на три категории:</vt:lpstr>
      <vt:lpstr>Тельце Барра или половой хроматин А-клетка женщины (ХХ) Б-клетка мужчины (ХY) В-клетка индивидуума с 3 Х-хромосомами (XXXY)</vt:lpstr>
      <vt:lpstr>Хромосомная теория пола К.Корренса (1907)</vt:lpstr>
      <vt:lpstr>Балансовая теория пола К.Бриджеса (1922)</vt:lpstr>
      <vt:lpstr>Самец (а), самка (б) и некоторые ненормальные половые типы дрозофилы: интерсекс (в), сверхсамка (г), сверхсамец (д)</vt:lpstr>
      <vt:lpstr>Половые различия между самкой и самцом у морского червя Bonellia viridis</vt:lpstr>
      <vt:lpstr>Аномалии сочетания половых хромосом </vt:lpstr>
      <vt:lpstr>Билатеральный гинандроморф у Drosophila melanogaster</vt:lpstr>
      <vt:lpstr>Схема передачи X-хромосомы от самки w+/w+ и w/w самцу  и наследование крисс-кросс</vt:lpstr>
      <vt:lpstr>Презентация PowerPoint</vt:lpstr>
      <vt:lpstr>Презентация PowerPoint</vt:lpstr>
      <vt:lpstr>Схема нерасхождения Х-хромосом у  D. melanogaster</vt:lpstr>
      <vt:lpstr>Схема скрещивания для поддержания линии со сцепленными X-хромосомами у самки</vt:lpstr>
      <vt:lpstr>Х-доминантный тип наследования Злокачественный рахит</vt:lpstr>
      <vt:lpstr>Голандрический тип наследования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</dc:creator>
  <cp:lastModifiedBy>admin</cp:lastModifiedBy>
  <cp:revision>32</cp:revision>
  <dcterms:created xsi:type="dcterms:W3CDTF">2005-03-14T18:56:06Z</dcterms:created>
  <dcterms:modified xsi:type="dcterms:W3CDTF">2015-04-08T14:45:11Z</dcterms:modified>
</cp:coreProperties>
</file>