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56" r:id="rId2"/>
    <p:sldId id="257" r:id="rId3"/>
    <p:sldId id="258" r:id="rId4"/>
    <p:sldId id="260" r:id="rId5"/>
    <p:sldId id="261" r:id="rId6"/>
    <p:sldId id="262" r:id="rId7"/>
    <p:sldId id="264" r:id="rId8"/>
    <p:sldId id="265" r:id="rId9"/>
    <p:sldId id="266" r:id="rId10"/>
    <p:sldId id="267" r:id="rId11"/>
    <p:sldId id="268" r:id="rId12"/>
    <p:sldId id="269" r:id="rId13"/>
    <p:sldId id="263" r:id="rId14"/>
    <p:sldId id="270" r:id="rId15"/>
    <p:sldId id="271" r:id="rId16"/>
    <p:sldId id="272" r:id="rId17"/>
    <p:sldId id="273" r:id="rId18"/>
    <p:sldId id="274" r:id="rId1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a:defRPr/>
            </a:pPr>
            <a:endParaRPr lang="ru-RU" sz="240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a:defRPr/>
            </a:pPr>
            <a:endParaRPr lang="ru-RU"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a:defRPr/>
            </a:pPr>
            <a:endParaRPr lang="ru-RU">
              <a:latin typeface="Arial" charset="0"/>
            </a:endParaRPr>
          </a:p>
        </p:txBody>
      </p:sp>
      <p:sp>
        <p:nvSpPr>
          <p:cNvPr id="98309"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ru-RU"/>
              <a:t>Образец заголовка</a:t>
            </a:r>
          </a:p>
        </p:txBody>
      </p:sp>
      <p:sp>
        <p:nvSpPr>
          <p:cNvPr id="98310"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ru-RU"/>
              <a:t>Образец подзаголовка</a:t>
            </a:r>
          </a:p>
        </p:txBody>
      </p:sp>
      <p:sp>
        <p:nvSpPr>
          <p:cNvPr id="7" name="Rectangle 7"/>
          <p:cNvSpPr>
            <a:spLocks noGrp="1" noChangeArrowheads="1"/>
          </p:cNvSpPr>
          <p:nvPr>
            <p:ph type="dt" sz="half" idx="10"/>
          </p:nvPr>
        </p:nvSpPr>
        <p:spPr/>
        <p:txBody>
          <a:bodyPr/>
          <a:lstStyle>
            <a:lvl1pPr>
              <a:defRPr smtClean="0"/>
            </a:lvl1pPr>
          </a:lstStyle>
          <a:p>
            <a:pPr>
              <a:defRPr/>
            </a:pPr>
            <a:endParaRPr lang="ru-RU"/>
          </a:p>
        </p:txBody>
      </p:sp>
      <p:sp>
        <p:nvSpPr>
          <p:cNvPr id="8" name="Rectangle 8"/>
          <p:cNvSpPr>
            <a:spLocks noGrp="1" noChangeArrowheads="1"/>
          </p:cNvSpPr>
          <p:nvPr>
            <p:ph type="ftr" sz="quarter" idx="11"/>
          </p:nvPr>
        </p:nvSpPr>
        <p:spPr>
          <a:xfrm>
            <a:off x="3352800" y="6391275"/>
            <a:ext cx="2895600" cy="457200"/>
          </a:xfrm>
        </p:spPr>
        <p:txBody>
          <a:bodyPr/>
          <a:lstStyle>
            <a:lvl1pPr>
              <a:defRPr smtClean="0"/>
            </a:lvl1pPr>
          </a:lstStyle>
          <a:p>
            <a:pPr>
              <a:defRPr/>
            </a:pPr>
            <a:endParaRPr lang="ru-RU"/>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fld id="{D2344307-651A-4DF6-AE3D-B061B3A4082E}" type="slidenum">
              <a:rPr lang="ru-RU" altLang="ru-RU"/>
              <a:pPr/>
              <a:t>‹#›</a:t>
            </a:fld>
            <a:endParaRPr lang="ru-RU" altLang="ru-RU"/>
          </a:p>
        </p:txBody>
      </p:sp>
    </p:spTree>
    <p:extLst>
      <p:ext uri="{BB962C8B-B14F-4D97-AF65-F5344CB8AC3E}">
        <p14:creationId xmlns:p14="http://schemas.microsoft.com/office/powerpoint/2010/main" val="2953352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A56D96A2-DBF8-41DC-9418-34736C056A78}" type="slidenum">
              <a:rPr lang="ru-RU" altLang="ru-RU"/>
              <a:pPr/>
              <a:t>‹#›</a:t>
            </a:fld>
            <a:endParaRPr lang="ru-RU" altLang="ru-RU"/>
          </a:p>
        </p:txBody>
      </p:sp>
    </p:spTree>
    <p:extLst>
      <p:ext uri="{BB962C8B-B14F-4D97-AF65-F5344CB8AC3E}">
        <p14:creationId xmlns:p14="http://schemas.microsoft.com/office/powerpoint/2010/main" val="555664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34150" y="533400"/>
            <a:ext cx="192405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533400"/>
            <a:ext cx="561975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5899BD9F-9BCE-423E-9502-D3ED53500264}" type="slidenum">
              <a:rPr lang="ru-RU" altLang="ru-RU"/>
              <a:pPr/>
              <a:t>‹#›</a:t>
            </a:fld>
            <a:endParaRPr lang="ru-RU" altLang="ru-RU"/>
          </a:p>
        </p:txBody>
      </p:sp>
    </p:spTree>
    <p:extLst>
      <p:ext uri="{BB962C8B-B14F-4D97-AF65-F5344CB8AC3E}">
        <p14:creationId xmlns:p14="http://schemas.microsoft.com/office/powerpoint/2010/main" val="890364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CA862426-1470-437A-B598-02F6949C01AB}" type="slidenum">
              <a:rPr lang="ru-RU" altLang="ru-RU"/>
              <a:pPr/>
              <a:t>‹#›</a:t>
            </a:fld>
            <a:endParaRPr lang="ru-RU" altLang="ru-RU"/>
          </a:p>
        </p:txBody>
      </p:sp>
    </p:spTree>
    <p:extLst>
      <p:ext uri="{BB962C8B-B14F-4D97-AF65-F5344CB8AC3E}">
        <p14:creationId xmlns:p14="http://schemas.microsoft.com/office/powerpoint/2010/main" val="1562452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C40BE7FE-02B9-400C-A26E-5340EC748CEC}" type="slidenum">
              <a:rPr lang="ru-RU" altLang="ru-RU"/>
              <a:pPr/>
              <a:t>‹#›</a:t>
            </a:fld>
            <a:endParaRPr lang="ru-RU" altLang="ru-RU"/>
          </a:p>
        </p:txBody>
      </p:sp>
    </p:spTree>
    <p:extLst>
      <p:ext uri="{BB962C8B-B14F-4D97-AF65-F5344CB8AC3E}">
        <p14:creationId xmlns:p14="http://schemas.microsoft.com/office/powerpoint/2010/main" val="1295532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671C74BE-B850-492A-BBB2-DA22404CB06B}" type="slidenum">
              <a:rPr lang="ru-RU" altLang="ru-RU"/>
              <a:pPr/>
              <a:t>‹#›</a:t>
            </a:fld>
            <a:endParaRPr lang="ru-RU" altLang="ru-RU"/>
          </a:p>
        </p:txBody>
      </p:sp>
    </p:spTree>
    <p:extLst>
      <p:ext uri="{BB962C8B-B14F-4D97-AF65-F5344CB8AC3E}">
        <p14:creationId xmlns:p14="http://schemas.microsoft.com/office/powerpoint/2010/main" val="401119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fld id="{B9539C40-6826-4ECC-87CA-68FD470CD2C4}" type="slidenum">
              <a:rPr lang="ru-RU" altLang="ru-RU"/>
              <a:pPr/>
              <a:t>‹#›</a:t>
            </a:fld>
            <a:endParaRPr lang="ru-RU" altLang="ru-RU"/>
          </a:p>
        </p:txBody>
      </p:sp>
    </p:spTree>
    <p:extLst>
      <p:ext uri="{BB962C8B-B14F-4D97-AF65-F5344CB8AC3E}">
        <p14:creationId xmlns:p14="http://schemas.microsoft.com/office/powerpoint/2010/main" val="23525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fld id="{3AEE831B-5209-471F-B706-A5204666AB1B}" type="slidenum">
              <a:rPr lang="ru-RU" altLang="ru-RU"/>
              <a:pPr/>
              <a:t>‹#›</a:t>
            </a:fld>
            <a:endParaRPr lang="ru-RU" altLang="ru-RU"/>
          </a:p>
        </p:txBody>
      </p:sp>
    </p:spTree>
    <p:extLst>
      <p:ext uri="{BB962C8B-B14F-4D97-AF65-F5344CB8AC3E}">
        <p14:creationId xmlns:p14="http://schemas.microsoft.com/office/powerpoint/2010/main" val="3118858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fld id="{8D0C8CF6-AB88-45DB-BFC2-740DD940AC25}" type="slidenum">
              <a:rPr lang="ru-RU" altLang="ru-RU"/>
              <a:pPr/>
              <a:t>‹#›</a:t>
            </a:fld>
            <a:endParaRPr lang="ru-RU" altLang="ru-RU"/>
          </a:p>
        </p:txBody>
      </p:sp>
    </p:spTree>
    <p:extLst>
      <p:ext uri="{BB962C8B-B14F-4D97-AF65-F5344CB8AC3E}">
        <p14:creationId xmlns:p14="http://schemas.microsoft.com/office/powerpoint/2010/main" val="2411496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EC4EFE3C-B08F-4DD4-8069-65C99DE18CAA}" type="slidenum">
              <a:rPr lang="ru-RU" altLang="ru-RU"/>
              <a:pPr/>
              <a:t>‹#›</a:t>
            </a:fld>
            <a:endParaRPr lang="ru-RU" altLang="ru-RU"/>
          </a:p>
        </p:txBody>
      </p:sp>
    </p:spTree>
    <p:extLst>
      <p:ext uri="{BB962C8B-B14F-4D97-AF65-F5344CB8AC3E}">
        <p14:creationId xmlns:p14="http://schemas.microsoft.com/office/powerpoint/2010/main" val="407292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C68DFCDF-606F-453B-AC6F-AF3FFB378F53}" type="slidenum">
              <a:rPr lang="ru-RU" altLang="ru-RU"/>
              <a:pPr/>
              <a:t>‹#›</a:t>
            </a:fld>
            <a:endParaRPr lang="ru-RU" altLang="ru-RU"/>
          </a:p>
        </p:txBody>
      </p:sp>
    </p:spTree>
    <p:extLst>
      <p:ext uri="{BB962C8B-B14F-4D97-AF65-F5344CB8AC3E}">
        <p14:creationId xmlns:p14="http://schemas.microsoft.com/office/powerpoint/2010/main" val="2458490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97284"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ru-RU"/>
          </a:p>
        </p:txBody>
      </p:sp>
      <p:sp>
        <p:nvSpPr>
          <p:cNvPr id="97285"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ru-RU"/>
          </a:p>
        </p:txBody>
      </p:sp>
      <p:sp>
        <p:nvSpPr>
          <p:cNvPr id="97286"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fld id="{CC6342A1-C508-4881-86E5-D58AA63EF547}" type="slidenum">
              <a:rPr lang="ru-RU" altLang="ru-RU"/>
              <a:pPr/>
              <a:t>‹#›</a:t>
            </a:fld>
            <a:endParaRPr lang="ru-RU" altLang="ru-RU"/>
          </a:p>
        </p:txBody>
      </p:sp>
      <p:grpSp>
        <p:nvGrpSpPr>
          <p:cNvPr id="1031" name="Group 7"/>
          <p:cNvGrpSpPr>
            <a:grpSpLocks/>
          </p:cNvGrpSpPr>
          <p:nvPr/>
        </p:nvGrpSpPr>
        <p:grpSpPr bwMode="auto">
          <a:xfrm>
            <a:off x="168275" y="228600"/>
            <a:ext cx="8823325" cy="6096000"/>
            <a:chOff x="106" y="144"/>
            <a:chExt cx="5558" cy="3840"/>
          </a:xfrm>
        </p:grpSpPr>
        <p:sp>
          <p:nvSpPr>
            <p:cNvPr id="97288"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a:defRPr/>
              </a:pPr>
              <a:endParaRPr lang="ru-RU" sz="2400">
                <a:latin typeface="Times New Roman" pitchFamily="18" charset="0"/>
              </a:endParaRPr>
            </a:p>
          </p:txBody>
        </p:sp>
        <p:sp>
          <p:nvSpPr>
            <p:cNvPr id="97289"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ru-RU">
                <a:latin typeface="Arial" charset="0"/>
              </a:endParaRPr>
            </a:p>
          </p:txBody>
        </p:sp>
      </p:grpSp>
    </p:spTree>
  </p:cSld>
  <p:clrMap bg1="lt1" tx1="dk1" bg2="lt2" tx2="dk2" accent1="accent1" accent2="accent2" accent3="accent3" accent4="accent4" accent5="accent5" accent6="accent6" hlink="hlink" folHlink="folHlink"/>
  <p:sldLayoutIdLst>
    <p:sldLayoutId id="2147483758"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anose="05000000000000000000"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flipV="1">
            <a:off x="2671763" y="2533650"/>
            <a:ext cx="3462337" cy="415925"/>
          </a:xfrm>
        </p:spPr>
        <p:txBody>
          <a:bodyPr/>
          <a:lstStyle/>
          <a:p>
            <a:pPr eaLnBrk="1" hangingPunct="1"/>
            <a:endParaRPr lang="ru-RU" altLang="ru-RU" sz="4900" smtClean="0"/>
          </a:p>
        </p:txBody>
      </p:sp>
      <p:sp>
        <p:nvSpPr>
          <p:cNvPr id="2051" name="Rectangle 3"/>
          <p:cNvSpPr>
            <a:spLocks noGrp="1" noChangeArrowheads="1"/>
          </p:cNvSpPr>
          <p:nvPr>
            <p:ph type="subTitle" idx="1"/>
          </p:nvPr>
        </p:nvSpPr>
        <p:spPr>
          <a:xfrm>
            <a:off x="6732588" y="4581525"/>
            <a:ext cx="2047875" cy="1752600"/>
          </a:xfrm>
        </p:spPr>
        <p:txBody>
          <a:bodyPr/>
          <a:lstStyle/>
          <a:p>
            <a:pPr eaLnBrk="1" hangingPunct="1">
              <a:lnSpc>
                <a:spcPct val="80000"/>
              </a:lnSpc>
            </a:pPr>
            <a:r>
              <a:rPr lang="uk-UA" altLang="ru-RU" sz="1900" smtClean="0"/>
              <a:t>Виконала:</a:t>
            </a:r>
          </a:p>
          <a:p>
            <a:pPr eaLnBrk="1" hangingPunct="1">
              <a:lnSpc>
                <a:spcPct val="80000"/>
              </a:lnSpc>
            </a:pPr>
            <a:r>
              <a:rPr lang="uk-UA" altLang="ru-RU" sz="1900" smtClean="0"/>
              <a:t>Учениця 10 с/г класу</a:t>
            </a:r>
          </a:p>
          <a:p>
            <a:pPr eaLnBrk="1" hangingPunct="1">
              <a:lnSpc>
                <a:spcPct val="80000"/>
              </a:lnSpc>
            </a:pPr>
            <a:r>
              <a:rPr lang="uk-UA" altLang="ru-RU" sz="1900" smtClean="0"/>
              <a:t>Вербова Яніна</a:t>
            </a:r>
          </a:p>
          <a:p>
            <a:pPr eaLnBrk="1" hangingPunct="1">
              <a:lnSpc>
                <a:spcPct val="80000"/>
              </a:lnSpc>
            </a:pPr>
            <a:r>
              <a:rPr lang="uk-UA" altLang="ru-RU" sz="1900" smtClean="0"/>
              <a:t>Перевірила:</a:t>
            </a:r>
          </a:p>
          <a:p>
            <a:pPr eaLnBrk="1" hangingPunct="1">
              <a:lnSpc>
                <a:spcPct val="80000"/>
              </a:lnSpc>
            </a:pPr>
            <a:r>
              <a:rPr lang="uk-UA" altLang="ru-RU" sz="1900" smtClean="0"/>
              <a:t> Бармак І.М.</a:t>
            </a:r>
            <a:endParaRPr lang="ru-RU" altLang="ru-RU" sz="1900" smtClean="0"/>
          </a:p>
        </p:txBody>
      </p:sp>
      <p:pic>
        <p:nvPicPr>
          <p:cNvPr id="3076" name="Picture 4" descr="рпо"/>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1773238"/>
            <a:ext cx="5040313"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6"/>
          <p:cNvSpPr txBox="1">
            <a:spLocks noChangeArrowheads="1"/>
          </p:cNvSpPr>
          <p:nvPr/>
        </p:nvSpPr>
        <p:spPr bwMode="auto">
          <a:xfrm>
            <a:off x="3348038" y="692150"/>
            <a:ext cx="2373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uk-UA" altLang="ru-RU" sz="5400"/>
              <a:t>Білки</a:t>
            </a:r>
            <a:endParaRPr lang="ru-RU" altLang="ru-RU" sz="5400"/>
          </a:p>
        </p:txBody>
      </p:sp>
    </p:spTree>
    <p:custDataLst>
      <p:tags r:id="rId1"/>
    </p:custDataLst>
  </p:cSld>
  <p:clrMapOvr>
    <a:masterClrMapping/>
  </p:clrMapOvr>
  <p:transition spd="slow" advTm="6782">
    <p:plu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nodePh="1">
                                  <p:stCondLst>
                                    <p:cond delay="0"/>
                                  </p:stCondLst>
                                  <p:endCondLst>
                                    <p:cond evt="begin" delay="0">
                                      <p:tn val="5"/>
                                    </p:cond>
                                  </p:end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ppt_x</p:attrName>
                                        </p:attrNameLst>
                                      </p:cBhvr>
                                      <p:tavLst>
                                        <p:tav tm="0">
                                          <p:val>
                                            <p:strVal val="#ppt_x-.2"/>
                                          </p:val>
                                        </p:tav>
                                        <p:tav tm="100000">
                                          <p:val>
                                            <p:strVal val="#ppt_x"/>
                                          </p:val>
                                        </p:tav>
                                      </p:tavLst>
                                    </p:anim>
                                    <p:anim calcmode="lin" valueType="num">
                                      <p:cBhvr>
                                        <p:cTn id="8" dur="1000" fill="hold"/>
                                        <p:tgtEl>
                                          <p:spTgt spid="20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500"/>
                                        <p:tgtEl>
                                          <p:spTgt spid="2051">
                                            <p:txEl>
                                              <p:pRg st="0" end="0"/>
                                            </p:txEl>
                                          </p:spTgt>
                                        </p:tgtEl>
                                      </p:cBhvr>
                                    </p:animEffect>
                                    <p:anim calcmode="lin" valueType="num">
                                      <p:cBhvr>
                                        <p:cTn id="15"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05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fade">
                                      <p:cBhvr>
                                        <p:cTn id="21" dur="500"/>
                                        <p:tgtEl>
                                          <p:spTgt spid="2051">
                                            <p:txEl>
                                              <p:pRg st="1" end="1"/>
                                            </p:txEl>
                                          </p:spTgt>
                                        </p:tgtEl>
                                      </p:cBhvr>
                                    </p:animEffect>
                                    <p:anim calcmode="lin" valueType="num">
                                      <p:cBhvr>
                                        <p:cTn id="22" dur="5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051">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051">
                                            <p:txEl>
                                              <p:pRg st="2" end="2"/>
                                            </p:txEl>
                                          </p:spTgt>
                                        </p:tgtEl>
                                        <p:attrNameLst>
                                          <p:attrName>style.visibility</p:attrName>
                                        </p:attrNameLst>
                                      </p:cBhvr>
                                      <p:to>
                                        <p:strVal val="visible"/>
                                      </p:to>
                                    </p:set>
                                    <p:animEffect transition="in" filter="fade">
                                      <p:cBhvr>
                                        <p:cTn id="28" dur="500"/>
                                        <p:tgtEl>
                                          <p:spTgt spid="2051">
                                            <p:txEl>
                                              <p:pRg st="2" end="2"/>
                                            </p:txEl>
                                          </p:spTgt>
                                        </p:tgtEl>
                                      </p:cBhvr>
                                    </p:animEffect>
                                    <p:anim calcmode="lin" valueType="num">
                                      <p:cBhvr>
                                        <p:cTn id="29"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051">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051">
                                            <p:txEl>
                                              <p:pRg st="3" end="3"/>
                                            </p:txEl>
                                          </p:spTgt>
                                        </p:tgtEl>
                                        <p:attrNameLst>
                                          <p:attrName>style.visibility</p:attrName>
                                        </p:attrNameLst>
                                      </p:cBhvr>
                                      <p:to>
                                        <p:strVal val="visible"/>
                                      </p:to>
                                    </p:set>
                                    <p:animEffect transition="in" filter="fade">
                                      <p:cBhvr>
                                        <p:cTn id="35" dur="500"/>
                                        <p:tgtEl>
                                          <p:spTgt spid="2051">
                                            <p:txEl>
                                              <p:pRg st="3" end="3"/>
                                            </p:txEl>
                                          </p:spTgt>
                                        </p:tgtEl>
                                      </p:cBhvr>
                                    </p:animEffect>
                                    <p:anim calcmode="lin" valueType="num">
                                      <p:cBhvr>
                                        <p:cTn id="36" dur="5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2051">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2051">
                                            <p:txEl>
                                              <p:pRg st="4" end="4"/>
                                            </p:txEl>
                                          </p:spTgt>
                                        </p:tgtEl>
                                        <p:attrNameLst>
                                          <p:attrName>style.visibility</p:attrName>
                                        </p:attrNameLst>
                                      </p:cBhvr>
                                      <p:to>
                                        <p:strVal val="visible"/>
                                      </p:to>
                                    </p:set>
                                    <p:animEffect transition="in" filter="fade">
                                      <p:cBhvr>
                                        <p:cTn id="42" dur="500"/>
                                        <p:tgtEl>
                                          <p:spTgt spid="2051">
                                            <p:txEl>
                                              <p:pRg st="4" end="4"/>
                                            </p:txEl>
                                          </p:spTgt>
                                        </p:tgtEl>
                                      </p:cBhvr>
                                    </p:animEffect>
                                    <p:anim calcmode="lin" valueType="num">
                                      <p:cBhvr>
                                        <p:cTn id="43" dur="500" fill="hold"/>
                                        <p:tgtEl>
                                          <p:spTgt spid="2051">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2051">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2555875" y="533400"/>
            <a:ext cx="5902325" cy="1143000"/>
          </a:xfrm>
        </p:spPr>
        <p:txBody>
          <a:bodyPr/>
          <a:lstStyle/>
          <a:p>
            <a:pPr eaLnBrk="1" hangingPunct="1"/>
            <a:r>
              <a:rPr lang="uk-UA" altLang="ru-RU" smtClean="0"/>
              <a:t>Розміри білків</a:t>
            </a:r>
            <a:endParaRPr lang="ru-RU" altLang="ru-RU" smtClean="0"/>
          </a:p>
        </p:txBody>
      </p:sp>
      <p:sp>
        <p:nvSpPr>
          <p:cNvPr id="109571" name="Rectangle 3"/>
          <p:cNvSpPr>
            <a:spLocks noGrp="1" noChangeArrowheads="1"/>
          </p:cNvSpPr>
          <p:nvPr>
            <p:ph type="body" idx="1"/>
          </p:nvPr>
        </p:nvSpPr>
        <p:spPr>
          <a:xfrm>
            <a:off x="762000" y="1905000"/>
            <a:ext cx="7770813" cy="2963863"/>
          </a:xfrm>
        </p:spPr>
        <p:txBody>
          <a:bodyPr/>
          <a:lstStyle/>
          <a:p>
            <a:pPr eaLnBrk="1" hangingPunct="1">
              <a:lnSpc>
                <a:spcPct val="80000"/>
              </a:lnSpc>
            </a:pPr>
            <a:r>
              <a:rPr lang="ru-RU" altLang="ru-RU" sz="2000" smtClean="0"/>
              <a:t>Порівняльні розміри білків та пептидів. Зліва направо: Антитіло (IGG), гемоглобін, інсулін (гормон), аденілаткіназа (фермент) і глютамінсинтетаза (фермент).Розмір білка може вимірюватися за числом амінокислот або в одиницях молекулярної маси — дальтонах — Да (частіше, з-за великих розмірів молекули, в похідних одиницях — кілодальтонах — кДа). Найбільшим відомим одиничним білком є тітін (компонент саркомер м'язів), що містить понад 29 тис. амінокислот і має молекулярну масу 3 МДа[10], а найбільший внутрішньоклітинний білковий комплекс — комплекс ядерної пори хребетних тварин – 125 МДа.</a:t>
            </a:r>
          </a:p>
        </p:txBody>
      </p:sp>
      <p:pic>
        <p:nvPicPr>
          <p:cNvPr id="12292" name="Picture 4" descr="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4826000"/>
            <a:ext cx="50800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20890">
    <p:wheel spokes="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09570"/>
                                        </p:tgtEl>
                                        <p:attrNameLst>
                                          <p:attrName>style.visibility</p:attrName>
                                        </p:attrNameLst>
                                      </p:cBhvr>
                                      <p:to>
                                        <p:strVal val="visible"/>
                                      </p:to>
                                    </p:set>
                                    <p:animEffect transition="in" filter="fade">
                                      <p:cBhvr>
                                        <p:cTn id="7" dur="768" decel="100000"/>
                                        <p:tgtEl>
                                          <p:spTgt spid="109570"/>
                                        </p:tgtEl>
                                      </p:cBhvr>
                                    </p:animEffect>
                                    <p:animScale>
                                      <p:cBhvr>
                                        <p:cTn id="8" dur="768" decel="100000"/>
                                        <p:tgtEl>
                                          <p:spTgt spid="109570"/>
                                        </p:tgtEl>
                                      </p:cBhvr>
                                      <p:from x="10000" y="10000"/>
                                      <p:to x="200000" y="450000"/>
                                    </p:animScale>
                                    <p:animScale>
                                      <p:cBhvr>
                                        <p:cTn id="9" dur="1230" accel="100000" fill="hold">
                                          <p:stCondLst>
                                            <p:cond delay="768"/>
                                          </p:stCondLst>
                                        </p:cTn>
                                        <p:tgtEl>
                                          <p:spTgt spid="109570"/>
                                        </p:tgtEl>
                                      </p:cBhvr>
                                      <p:from x="200000" y="450000"/>
                                      <p:to x="100000" y="100000"/>
                                    </p:animScale>
                                    <p:set>
                                      <p:cBhvr>
                                        <p:cTn id="10" dur="768" fill="hold"/>
                                        <p:tgtEl>
                                          <p:spTgt spid="109570"/>
                                        </p:tgtEl>
                                        <p:attrNameLst>
                                          <p:attrName>ppt_x</p:attrName>
                                        </p:attrNameLst>
                                      </p:cBhvr>
                                      <p:to>
                                        <p:strVal val="(0.5)"/>
                                      </p:to>
                                    </p:set>
                                    <p:anim from="(0.5)" to="(#ppt_x)" calcmode="lin" valueType="num">
                                      <p:cBhvr>
                                        <p:cTn id="11" dur="1230" accel="100000" fill="hold">
                                          <p:stCondLst>
                                            <p:cond delay="768"/>
                                          </p:stCondLst>
                                        </p:cTn>
                                        <p:tgtEl>
                                          <p:spTgt spid="109570"/>
                                        </p:tgtEl>
                                        <p:attrNameLst>
                                          <p:attrName>ppt_x</p:attrName>
                                        </p:attrNameLst>
                                      </p:cBhvr>
                                    </p:anim>
                                    <p:set>
                                      <p:cBhvr>
                                        <p:cTn id="12" dur="768" fill="hold"/>
                                        <p:tgtEl>
                                          <p:spTgt spid="109570"/>
                                        </p:tgtEl>
                                        <p:attrNameLst>
                                          <p:attrName>ppt_y</p:attrName>
                                        </p:attrNameLst>
                                      </p:cBhvr>
                                      <p:to>
                                        <p:strVal val="(#ppt_y+0.4)"/>
                                      </p:to>
                                    </p:set>
                                    <p:anim from="(#ppt_y+0.4)" to="(#ppt_y)" calcmode="lin" valueType="num">
                                      <p:cBhvr>
                                        <p:cTn id="13" dur="1230" accel="100000" fill="hold">
                                          <p:stCondLst>
                                            <p:cond delay="768"/>
                                          </p:stCondLst>
                                        </p:cTn>
                                        <p:tgtEl>
                                          <p:spTgt spid="109570"/>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09571">
                                            <p:txEl>
                                              <p:pRg st="0" end="0"/>
                                            </p:txEl>
                                          </p:spTgt>
                                        </p:tgtEl>
                                        <p:attrNameLst>
                                          <p:attrName>style.visibility</p:attrName>
                                        </p:attrNameLst>
                                      </p:cBhvr>
                                      <p:to>
                                        <p:strVal val="visible"/>
                                      </p:to>
                                    </p:set>
                                    <p:anim calcmode="lin" valueType="num">
                                      <p:cBhvr>
                                        <p:cTn id="18" dur="500" fill="hold"/>
                                        <p:tgtEl>
                                          <p:spTgt spid="10957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0957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095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p:bldP spid="109571"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2268538" y="533400"/>
            <a:ext cx="6189662" cy="1143000"/>
          </a:xfrm>
        </p:spPr>
        <p:txBody>
          <a:bodyPr/>
          <a:lstStyle/>
          <a:p>
            <a:pPr eaLnBrk="1" hangingPunct="1"/>
            <a:r>
              <a:rPr lang="uk-UA" altLang="ru-RU" smtClean="0"/>
              <a:t>Хімічні властивості</a:t>
            </a:r>
            <a:endParaRPr lang="ru-RU" altLang="ru-RU" smtClean="0"/>
          </a:p>
        </p:txBody>
      </p:sp>
      <p:sp>
        <p:nvSpPr>
          <p:cNvPr id="110595" name="Rectangle 3"/>
          <p:cNvSpPr>
            <a:spLocks noGrp="1" noChangeArrowheads="1"/>
          </p:cNvSpPr>
          <p:nvPr>
            <p:ph type="body" idx="1"/>
          </p:nvPr>
        </p:nvSpPr>
        <p:spPr>
          <a:xfrm>
            <a:off x="762000" y="1905000"/>
            <a:ext cx="7842250" cy="4332288"/>
          </a:xfrm>
        </p:spPr>
        <p:txBody>
          <a:bodyPr/>
          <a:lstStyle/>
          <a:p>
            <a:pPr eaLnBrk="1" hangingPunct="1">
              <a:lnSpc>
                <a:spcPct val="80000"/>
              </a:lnSpc>
            </a:pPr>
            <a:r>
              <a:rPr lang="ru-RU" altLang="ru-RU" sz="2000" smtClean="0"/>
              <a:t>Білки також характеризуються ізоелектричною точкою (pI) — кислотністю середовища pH, при якому молекула даного білка не несе електричного заряду. Чим більше в даному білку гідроксильних груп, тим вище за нього pI. Білки з pI меншим за 7 називаються кислотними, а білки з pI більшим за 7 — основними. В цілому, pI білка залежить від функції, яку він виконує, так білки, що зв'язуються з нуклеїновими кислотами часто відносяться до основних білків. Прикладом таких білків служать гістони.</a:t>
            </a:r>
          </a:p>
          <a:p>
            <a:pPr eaLnBrk="1" hangingPunct="1">
              <a:lnSpc>
                <a:spcPct val="80000"/>
              </a:lnSpc>
            </a:pPr>
            <a:r>
              <a:rPr lang="ru-RU" altLang="ru-RU" sz="2000" smtClean="0"/>
              <a:t>За ступенем розчинності у воді білки бувають розчинними (гідрофільними) і нерозчинними (гідрофобними). До останніх відносяться більшість білків, що входять до складу біологічних мембран, тобто інтегральних мембранних білків, які взаємодіють з гідрофобними ліпідами мембрани.</a:t>
            </a:r>
          </a:p>
        </p:txBody>
      </p:sp>
    </p:spTree>
    <p:custDataLst>
      <p:tags r:id="rId1"/>
    </p:custDataLst>
  </p:cSld>
  <p:clrMapOvr>
    <a:masterClrMapping/>
  </p:clrMapOvr>
  <p:transition spd="slow" advTm="24048">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110594"/>
                                        </p:tgtEl>
                                        <p:attrNameLst>
                                          <p:attrName>style.visibility</p:attrName>
                                        </p:attrNameLst>
                                      </p:cBhvr>
                                      <p:to>
                                        <p:strVal val="visible"/>
                                      </p:to>
                                    </p:set>
                                    <p:anim calcmode="lin" valueType="num">
                                      <p:cBhvr>
                                        <p:cTn id="7" dur="2000" fill="hold"/>
                                        <p:tgtEl>
                                          <p:spTgt spid="110594"/>
                                        </p:tgtEl>
                                        <p:attrNameLst>
                                          <p:attrName>ppt_w</p:attrName>
                                        </p:attrNameLst>
                                      </p:cBhvr>
                                      <p:tavLst>
                                        <p:tav tm="0">
                                          <p:val>
                                            <p:strVal val="#ppt_w*2.5"/>
                                          </p:val>
                                        </p:tav>
                                        <p:tav tm="100000">
                                          <p:val>
                                            <p:strVal val="#ppt_w"/>
                                          </p:val>
                                        </p:tav>
                                      </p:tavLst>
                                    </p:anim>
                                    <p:anim calcmode="lin" valueType="num">
                                      <p:cBhvr>
                                        <p:cTn id="8" dur="2000" fill="hold"/>
                                        <p:tgtEl>
                                          <p:spTgt spid="110594"/>
                                        </p:tgtEl>
                                        <p:attrNameLst>
                                          <p:attrName>ppt_h</p:attrName>
                                        </p:attrNameLst>
                                      </p:cBhvr>
                                      <p:tavLst>
                                        <p:tav tm="0">
                                          <p:val>
                                            <p:strVal val="#ppt_h"/>
                                          </p:val>
                                        </p:tav>
                                        <p:tav tm="100000">
                                          <p:val>
                                            <p:strVal val="#ppt_h"/>
                                          </p:val>
                                        </p:tav>
                                      </p:tavLst>
                                    </p:anim>
                                    <p:anim calcmode="lin" valueType="num">
                                      <p:cBhvr>
                                        <p:cTn id="9" dur="2000" fill="hold"/>
                                        <p:tgtEl>
                                          <p:spTgt spid="110594"/>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10594"/>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1059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10595">
                                            <p:txEl>
                                              <p:pRg st="0" end="0"/>
                                            </p:txEl>
                                          </p:spTgt>
                                        </p:tgtEl>
                                        <p:attrNameLst>
                                          <p:attrName>style.visibility</p:attrName>
                                        </p:attrNameLst>
                                      </p:cBhvr>
                                      <p:to>
                                        <p:strVal val="visible"/>
                                      </p:to>
                                    </p:set>
                                    <p:animEffect transition="in" filter="wipe(left)">
                                      <p:cBhvr>
                                        <p:cTn id="16" dur="500"/>
                                        <p:tgtEl>
                                          <p:spTgt spid="110595">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10595">
                                            <p:txEl>
                                              <p:pRg st="1" end="1"/>
                                            </p:txEl>
                                          </p:spTgt>
                                        </p:tgtEl>
                                        <p:attrNameLst>
                                          <p:attrName>style.visibility</p:attrName>
                                        </p:attrNameLst>
                                      </p:cBhvr>
                                      <p:to>
                                        <p:strVal val="visible"/>
                                      </p:to>
                                    </p:set>
                                    <p:animEffect transition="in" filter="wipe(left)">
                                      <p:cBhvr>
                                        <p:cTn id="21" dur="500"/>
                                        <p:tgtEl>
                                          <p:spTgt spid="1105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5"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1763713" y="476250"/>
            <a:ext cx="6977062" cy="1143000"/>
          </a:xfrm>
        </p:spPr>
        <p:txBody>
          <a:bodyPr/>
          <a:lstStyle/>
          <a:p>
            <a:pPr eaLnBrk="1" hangingPunct="1"/>
            <a:r>
              <a:rPr lang="uk-UA" altLang="ru-RU" smtClean="0"/>
              <a:t>Прості і складні білки</a:t>
            </a:r>
            <a:endParaRPr lang="ru-RU" altLang="ru-RU" smtClean="0"/>
          </a:p>
        </p:txBody>
      </p:sp>
      <p:sp>
        <p:nvSpPr>
          <p:cNvPr id="111619" name="Rectangle 3"/>
          <p:cNvSpPr>
            <a:spLocks noGrp="1" noChangeArrowheads="1"/>
          </p:cNvSpPr>
          <p:nvPr>
            <p:ph type="body" idx="1"/>
          </p:nvPr>
        </p:nvSpPr>
        <p:spPr>
          <a:xfrm>
            <a:off x="762000" y="1905000"/>
            <a:ext cx="7696200" cy="2676525"/>
          </a:xfrm>
        </p:spPr>
        <p:txBody>
          <a:bodyPr/>
          <a:lstStyle/>
          <a:p>
            <a:pPr eaLnBrk="1" hangingPunct="1">
              <a:lnSpc>
                <a:spcPct val="90000"/>
              </a:lnSpc>
            </a:pPr>
            <a:r>
              <a:rPr lang="ru-RU" altLang="ru-RU" sz="2200" smtClean="0"/>
              <a:t>. Прості білки містять тільки амінокислоти, зв'язані в ланцюжки. На відміну від них складні білки мають також неамінокислотні групи. Ці додаткові групи у складі складних білків називаються простетичними групами. За типом простетичної групи складні білки поділяють на глікопротеїни, ліпопротеїни, хромопротеїни, нуклеопротеїни, фосфопротеїни, металопротеїни та деякі інші.</a:t>
            </a:r>
          </a:p>
        </p:txBody>
      </p:sp>
      <p:pic>
        <p:nvPicPr>
          <p:cNvPr id="14340" name="Picture 4" descr="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8175" y="4508500"/>
            <a:ext cx="508000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14312">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1618"/>
                                        </p:tgtEl>
                                        <p:attrNameLst>
                                          <p:attrName>style.visibility</p:attrName>
                                        </p:attrNameLst>
                                      </p:cBhvr>
                                      <p:to>
                                        <p:strVal val="visible"/>
                                      </p:to>
                                    </p:set>
                                    <p:anim calcmode="lin" valueType="num">
                                      <p:cBhvr>
                                        <p:cTn id="7" dur="1000" fill="hold"/>
                                        <p:tgtEl>
                                          <p:spTgt spid="111618"/>
                                        </p:tgtEl>
                                        <p:attrNameLst>
                                          <p:attrName>ppt_x</p:attrName>
                                        </p:attrNameLst>
                                      </p:cBhvr>
                                      <p:tavLst>
                                        <p:tav tm="0">
                                          <p:val>
                                            <p:strVal val="#ppt_x-.2"/>
                                          </p:val>
                                        </p:tav>
                                        <p:tav tm="100000">
                                          <p:val>
                                            <p:strVal val="#ppt_x"/>
                                          </p:val>
                                        </p:tav>
                                      </p:tavLst>
                                    </p:anim>
                                    <p:anim calcmode="lin" valueType="num">
                                      <p:cBhvr>
                                        <p:cTn id="8" dur="1000" fill="hold"/>
                                        <p:tgtEl>
                                          <p:spTgt spid="1116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161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11619">
                                            <p:txEl>
                                              <p:pRg st="0" end="0"/>
                                            </p:txEl>
                                          </p:spTgt>
                                        </p:tgtEl>
                                        <p:attrNameLst>
                                          <p:attrName>style.visibility</p:attrName>
                                        </p:attrNameLst>
                                      </p:cBhvr>
                                      <p:to>
                                        <p:strVal val="visible"/>
                                      </p:to>
                                    </p:set>
                                    <p:animEffect transition="in" filter="fade">
                                      <p:cBhvr>
                                        <p:cTn id="14" dur="500"/>
                                        <p:tgtEl>
                                          <p:spTgt spid="111619">
                                            <p:txEl>
                                              <p:pRg st="0" end="0"/>
                                            </p:txEl>
                                          </p:spTgt>
                                        </p:tgtEl>
                                      </p:cBhvr>
                                    </p:animEffect>
                                    <p:anim calcmode="lin" valueType="num">
                                      <p:cBhvr>
                                        <p:cTn id="15" dur="500" fill="hold"/>
                                        <p:tgtEl>
                                          <p:spTgt spid="11161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1161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p:bldP spid="11161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1547813" y="533400"/>
            <a:ext cx="6910387" cy="1143000"/>
          </a:xfrm>
        </p:spPr>
        <p:txBody>
          <a:bodyPr/>
          <a:lstStyle/>
          <a:p>
            <a:pPr eaLnBrk="1" hangingPunct="1"/>
            <a:r>
              <a:rPr lang="uk-UA" altLang="ru-RU" smtClean="0"/>
              <a:t>Денатурація білків</a:t>
            </a:r>
            <a:endParaRPr lang="ru-RU" altLang="ru-RU" smtClean="0"/>
          </a:p>
        </p:txBody>
      </p:sp>
      <p:sp>
        <p:nvSpPr>
          <p:cNvPr id="105475" name="Rectangle 3"/>
          <p:cNvSpPr>
            <a:spLocks noGrp="1" noChangeArrowheads="1"/>
          </p:cNvSpPr>
          <p:nvPr>
            <p:ph type="body" idx="1"/>
          </p:nvPr>
        </p:nvSpPr>
        <p:spPr>
          <a:xfrm>
            <a:off x="539750" y="1916113"/>
            <a:ext cx="5184775" cy="4038600"/>
          </a:xfrm>
        </p:spPr>
        <p:txBody>
          <a:bodyPr/>
          <a:lstStyle/>
          <a:p>
            <a:pPr eaLnBrk="1" hangingPunct="1">
              <a:lnSpc>
                <a:spcPct val="80000"/>
              </a:lnSpc>
            </a:pPr>
            <a:r>
              <a:rPr lang="ru-RU" altLang="ru-RU" sz="1800" smtClean="0"/>
              <a:t>Необроротна денатурація білка курячого яйця під впливом високої температури.Як правило, білки протягом досить довгого часу зберігають структуру і, отже, фізико-хімічні властивості, наприклад, розчинність, в умовах (таких як pH, температура), до яких пристосований даний організм або які підтримуються в його межах в результаті збереження гомеостазу. Різка зміна цих умов, наприклад, внаслідок нагрівання або обробки білка кислотою чи лугом, приводить до втрати четвертинної, третинної і вторинної структур білка, цей процес називається денатурацією. Відомий випадок денатурації білка в побуті — приготування курячого яйця, коли під впливом високої температури розчинений у воді прозорий білок овальбумін стає щільним, нерозчинним і непрозорим.</a:t>
            </a:r>
          </a:p>
        </p:txBody>
      </p:sp>
      <p:pic>
        <p:nvPicPr>
          <p:cNvPr id="15364" name="Picture 4" descr="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5963" y="2133600"/>
            <a:ext cx="2879725" cy="338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69312">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105474"/>
                                        </p:tgtEl>
                                        <p:attrNameLst>
                                          <p:attrName>style.visibility</p:attrName>
                                        </p:attrNameLst>
                                      </p:cBhvr>
                                      <p:to>
                                        <p:strVal val="visible"/>
                                      </p:to>
                                    </p:set>
                                    <p:anim calcmode="lin" valueType="num">
                                      <p:cBhvr additive="base">
                                        <p:cTn id="7" dur="800" fill="hold">
                                          <p:stCondLst>
                                            <p:cond delay="0"/>
                                          </p:stCondLst>
                                        </p:cTn>
                                        <p:tgtEl>
                                          <p:spTgt spid="105474"/>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10547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105475">
                                            <p:txEl>
                                              <p:pRg st="0" end="0"/>
                                            </p:txEl>
                                          </p:spTgt>
                                        </p:tgtEl>
                                        <p:attrNameLst>
                                          <p:attrName>style.visibility</p:attrName>
                                        </p:attrNameLst>
                                      </p:cBhvr>
                                      <p:to>
                                        <p:strVal val="visible"/>
                                      </p:to>
                                    </p:set>
                                    <p:animEffect transition="in" filter="fade">
                                      <p:cBhvr>
                                        <p:cTn id="13" dur="1000"/>
                                        <p:tgtEl>
                                          <p:spTgt spid="105475">
                                            <p:txEl>
                                              <p:pRg st="0" end="0"/>
                                            </p:txEl>
                                          </p:spTgt>
                                        </p:tgtEl>
                                      </p:cBhvr>
                                    </p:animEffect>
                                    <p:anim calcmode="lin" valueType="num">
                                      <p:cBhvr>
                                        <p:cTn id="14" dur="1000" fill="hold"/>
                                        <p:tgtEl>
                                          <p:spTgt spid="105475">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1054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1979613" y="533400"/>
            <a:ext cx="6478587" cy="1143000"/>
          </a:xfrm>
        </p:spPr>
        <p:txBody>
          <a:bodyPr/>
          <a:lstStyle/>
          <a:p>
            <a:pPr eaLnBrk="1" hangingPunct="1"/>
            <a:r>
              <a:rPr lang="uk-UA" altLang="ru-RU" smtClean="0"/>
              <a:t>Сортування білків</a:t>
            </a:r>
            <a:endParaRPr lang="ru-RU" altLang="ru-RU" smtClean="0"/>
          </a:p>
        </p:txBody>
      </p:sp>
      <p:sp>
        <p:nvSpPr>
          <p:cNvPr id="112643" name="Rectangle 3"/>
          <p:cNvSpPr>
            <a:spLocks noGrp="1" noChangeArrowheads="1"/>
          </p:cNvSpPr>
          <p:nvPr>
            <p:ph type="body" idx="1"/>
          </p:nvPr>
        </p:nvSpPr>
        <p:spPr>
          <a:xfrm>
            <a:off x="323850" y="1844675"/>
            <a:ext cx="5543550" cy="4038600"/>
          </a:xfrm>
        </p:spPr>
        <p:txBody>
          <a:bodyPr/>
          <a:lstStyle/>
          <a:p>
            <a:pPr eaLnBrk="1" hangingPunct="1">
              <a:lnSpc>
                <a:spcPct val="80000"/>
              </a:lnSpc>
              <a:buFont typeface="Wingdings" panose="05000000000000000000" pitchFamily="2" charset="2"/>
              <a:buNone/>
            </a:pPr>
            <a:endParaRPr lang="ru-RU" altLang="ru-RU" sz="2000" smtClean="0"/>
          </a:p>
          <a:p>
            <a:pPr eaLnBrk="1" hangingPunct="1">
              <a:lnSpc>
                <a:spcPct val="80000"/>
              </a:lnSpc>
            </a:pPr>
            <a:r>
              <a:rPr lang="ru-RU" altLang="ru-RU" sz="2000" smtClean="0"/>
              <a:t>Найпоширенішим механізмом сортування є розпізнавання N-термінальної сигнальної послідовності білка під час синтезу. В цьому випадку комплекс рибосоми з білком переміщається до поверхні шорсткого ендоплазматичного ретикулума (ЕПР). Там поліпептид, що синтезується, розпізнається транслокаційним комплексом і проходить через мембрану ЕПР. У випадку білків, призначених до секреції, сигнальна послідовність під час синтезу відщеплюється від поліпепдиду сигнальною пептидазою. Для деяких трансмембранних білків ця обробка дещо відрізняється.</a:t>
            </a:r>
          </a:p>
        </p:txBody>
      </p:sp>
      <p:pic>
        <p:nvPicPr>
          <p:cNvPr id="16388" name="Picture 4" descr="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425" y="1844675"/>
            <a:ext cx="266382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21235">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12642"/>
                                        </p:tgtEl>
                                        <p:attrNameLst>
                                          <p:attrName>style.visibility</p:attrName>
                                        </p:attrNameLst>
                                      </p:cBhvr>
                                      <p:to>
                                        <p:strVal val="visible"/>
                                      </p:to>
                                    </p:set>
                                    <p:animEffect transition="in" filter="randombar(horizontal)">
                                      <p:cBhvr>
                                        <p:cTn id="7" dur="600">
                                          <p:stCondLst>
                                            <p:cond delay="0"/>
                                          </p:stCondLst>
                                        </p:cTn>
                                        <p:tgtEl>
                                          <p:spTgt spid="1126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2643">
                                            <p:txEl>
                                              <p:pRg st="1" end="1"/>
                                            </p:txEl>
                                          </p:spTgt>
                                        </p:tgtEl>
                                        <p:attrNameLst>
                                          <p:attrName>style.visibility</p:attrName>
                                        </p:attrNameLst>
                                      </p:cBhvr>
                                      <p:to>
                                        <p:strVal val="visible"/>
                                      </p:to>
                                    </p:set>
                                    <p:animEffect transition="in" filter="randombar(horizontal)">
                                      <p:cBhvr>
                                        <p:cTn id="12" dur="500"/>
                                        <p:tgtEl>
                                          <p:spTgt spid="1126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P spid="11264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1116013" y="549275"/>
            <a:ext cx="7486650" cy="1143000"/>
          </a:xfrm>
        </p:spPr>
        <p:txBody>
          <a:bodyPr/>
          <a:lstStyle/>
          <a:p>
            <a:pPr eaLnBrk="1" hangingPunct="1"/>
            <a:r>
              <a:rPr lang="uk-UA" altLang="ru-RU" smtClean="0"/>
              <a:t>Функції білків в організмі</a:t>
            </a:r>
            <a:endParaRPr lang="ru-RU" altLang="ru-RU" smtClean="0"/>
          </a:p>
        </p:txBody>
      </p:sp>
      <p:sp>
        <p:nvSpPr>
          <p:cNvPr id="113667" name="Rectangle 3"/>
          <p:cNvSpPr>
            <a:spLocks noGrp="1" noChangeArrowheads="1"/>
          </p:cNvSpPr>
          <p:nvPr>
            <p:ph type="body" idx="1"/>
          </p:nvPr>
        </p:nvSpPr>
        <p:spPr>
          <a:xfrm>
            <a:off x="762000" y="1905000"/>
            <a:ext cx="7696200" cy="2747963"/>
          </a:xfrm>
        </p:spPr>
        <p:txBody>
          <a:bodyPr/>
          <a:lstStyle/>
          <a:p>
            <a:pPr eaLnBrk="1" hangingPunct="1">
              <a:lnSpc>
                <a:spcPct val="80000"/>
              </a:lnSpc>
            </a:pPr>
            <a:r>
              <a:rPr lang="uk-UA" altLang="ru-RU" sz="2200" smtClean="0"/>
              <a:t>Будівельна – вони є основою біологічних мембран. З білків складаються мікротрубочки та мікронитки, які виконують роль скелета. Скріплюють клітинні структури. У хрящах і сухожиллях – колаген, у зв”язках – еластин, у кістках – осин, волосся, нігті, пір”я – кератин</a:t>
            </a:r>
          </a:p>
          <a:p>
            <a:pPr eaLnBrk="1" hangingPunct="1">
              <a:lnSpc>
                <a:spcPct val="80000"/>
              </a:lnSpc>
            </a:pPr>
            <a:r>
              <a:rPr lang="uk-UA" altLang="ru-RU" sz="2200" smtClean="0"/>
              <a:t>Захисна – запобігання ушкодженням клітин, органів і організму в цілому, захист від паразитів і сторонніх білків. </a:t>
            </a:r>
          </a:p>
          <a:p>
            <a:pPr eaLnBrk="1" hangingPunct="1">
              <a:lnSpc>
                <a:spcPct val="80000"/>
              </a:lnSpc>
            </a:pPr>
            <a:r>
              <a:rPr lang="uk-UA" altLang="ru-RU" sz="2200" smtClean="0"/>
              <a:t>Регуляторна – регулювання активності обміну речовин. Це гормоги білкової породи чи ферменти</a:t>
            </a:r>
          </a:p>
        </p:txBody>
      </p:sp>
      <p:pic>
        <p:nvPicPr>
          <p:cNvPr id="17412" name="Picture 4" descr="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5229225"/>
            <a:ext cx="4033838"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24828">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13666"/>
                                        </p:tgtEl>
                                        <p:attrNameLst>
                                          <p:attrName>style.visibility</p:attrName>
                                        </p:attrNameLst>
                                      </p:cBhvr>
                                      <p:to>
                                        <p:strVal val="visible"/>
                                      </p:to>
                                    </p:set>
                                    <p:animEffect transition="in" filter="fade">
                                      <p:cBhvr>
                                        <p:cTn id="7" dur="1000"/>
                                        <p:tgtEl>
                                          <p:spTgt spid="113666"/>
                                        </p:tgtEl>
                                      </p:cBhvr>
                                    </p:animEffect>
                                    <p:anim calcmode="lin" valueType="num">
                                      <p:cBhvr>
                                        <p:cTn id="8" dur="1000" fill="hold"/>
                                        <p:tgtEl>
                                          <p:spTgt spid="113666"/>
                                        </p:tgtEl>
                                        <p:attrNameLst>
                                          <p:attrName>ppt_x</p:attrName>
                                        </p:attrNameLst>
                                      </p:cBhvr>
                                      <p:tavLst>
                                        <p:tav tm="0">
                                          <p:val>
                                            <p:strVal val="#ppt_x"/>
                                          </p:val>
                                        </p:tav>
                                        <p:tav tm="100000">
                                          <p:val>
                                            <p:strVal val="#ppt_x"/>
                                          </p:val>
                                        </p:tav>
                                      </p:tavLst>
                                    </p:anim>
                                    <p:anim calcmode="lin" valueType="num">
                                      <p:cBhvr>
                                        <p:cTn id="9" dur="898" decel="100000" fill="hold"/>
                                        <p:tgtEl>
                                          <p:spTgt spid="11366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1366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13667">
                                            <p:txEl>
                                              <p:pRg st="0" end="0"/>
                                            </p:txEl>
                                          </p:spTgt>
                                        </p:tgtEl>
                                        <p:attrNameLst>
                                          <p:attrName>style.visibility</p:attrName>
                                        </p:attrNameLst>
                                      </p:cBhvr>
                                      <p:to>
                                        <p:strVal val="visible"/>
                                      </p:to>
                                    </p:set>
                                    <p:animEffect transition="in" filter="fade">
                                      <p:cBhvr>
                                        <p:cTn id="15" dur="1000"/>
                                        <p:tgtEl>
                                          <p:spTgt spid="113667">
                                            <p:txEl>
                                              <p:pRg st="0" end="0"/>
                                            </p:txEl>
                                          </p:spTgt>
                                        </p:tgtEl>
                                      </p:cBhvr>
                                    </p:animEffect>
                                    <p:anim calcmode="lin" valueType="num">
                                      <p:cBhvr>
                                        <p:cTn id="16" dur="10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1366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1366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13667">
                                            <p:txEl>
                                              <p:pRg st="1" end="1"/>
                                            </p:txEl>
                                          </p:spTgt>
                                        </p:tgtEl>
                                        <p:attrNameLst>
                                          <p:attrName>style.visibility</p:attrName>
                                        </p:attrNameLst>
                                      </p:cBhvr>
                                      <p:to>
                                        <p:strVal val="visible"/>
                                      </p:to>
                                    </p:set>
                                    <p:animEffect transition="in" filter="fade">
                                      <p:cBhvr>
                                        <p:cTn id="23" dur="1000"/>
                                        <p:tgtEl>
                                          <p:spTgt spid="113667">
                                            <p:txEl>
                                              <p:pRg st="1" end="1"/>
                                            </p:txEl>
                                          </p:spTgt>
                                        </p:tgtEl>
                                      </p:cBhvr>
                                    </p:animEffect>
                                    <p:anim calcmode="lin" valueType="num">
                                      <p:cBhvr>
                                        <p:cTn id="24" dur="1000" fill="hold"/>
                                        <p:tgtEl>
                                          <p:spTgt spid="113667">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13667">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1366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13667">
                                            <p:txEl>
                                              <p:pRg st="2" end="2"/>
                                            </p:txEl>
                                          </p:spTgt>
                                        </p:tgtEl>
                                        <p:attrNameLst>
                                          <p:attrName>style.visibility</p:attrName>
                                        </p:attrNameLst>
                                      </p:cBhvr>
                                      <p:to>
                                        <p:strVal val="visible"/>
                                      </p:to>
                                    </p:set>
                                    <p:animEffect transition="in" filter="fade">
                                      <p:cBhvr>
                                        <p:cTn id="31" dur="1000"/>
                                        <p:tgtEl>
                                          <p:spTgt spid="113667">
                                            <p:txEl>
                                              <p:pRg st="2" end="2"/>
                                            </p:txEl>
                                          </p:spTgt>
                                        </p:tgtEl>
                                      </p:cBhvr>
                                    </p:animEffect>
                                    <p:anim calcmode="lin" valueType="num">
                                      <p:cBhvr>
                                        <p:cTn id="32" dur="10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13667">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13667">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p:bldP spid="11366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1" name="Rectangle 3"/>
          <p:cNvSpPr>
            <a:spLocks noGrp="1" noChangeArrowheads="1"/>
          </p:cNvSpPr>
          <p:nvPr>
            <p:ph type="body" idx="1"/>
          </p:nvPr>
        </p:nvSpPr>
        <p:spPr>
          <a:xfrm>
            <a:off x="762000" y="549275"/>
            <a:ext cx="7696200" cy="5394325"/>
          </a:xfrm>
        </p:spPr>
        <p:txBody>
          <a:bodyPr/>
          <a:lstStyle/>
          <a:p>
            <a:pPr eaLnBrk="1" hangingPunct="1">
              <a:lnSpc>
                <a:spcPct val="90000"/>
              </a:lnSpc>
            </a:pPr>
            <a:r>
              <a:rPr lang="uk-UA" altLang="ru-RU" sz="2200" smtClean="0"/>
              <a:t>Сигнальна – здатність “розпізнавати” специфічні хімічні сполуки і певним чином на них реагувати. </a:t>
            </a:r>
          </a:p>
          <a:p>
            <a:pPr eaLnBrk="1" hangingPunct="1">
              <a:lnSpc>
                <a:spcPct val="90000"/>
              </a:lnSpc>
            </a:pPr>
            <a:r>
              <a:rPr lang="uk-UA" altLang="ru-RU" sz="2200" smtClean="0"/>
              <a:t>Скорочувальна – забезпечує здатність клітини, тканини чи організму змінювати форму, рухатись</a:t>
            </a:r>
          </a:p>
          <a:p>
            <a:pPr eaLnBrk="1" hangingPunct="1">
              <a:lnSpc>
                <a:spcPct val="90000"/>
              </a:lnSpc>
            </a:pPr>
            <a:r>
              <a:rPr lang="uk-UA" altLang="ru-RU" sz="2200" smtClean="0"/>
              <a:t>Запасаюча – деякі білки відкладаються про запас</a:t>
            </a:r>
          </a:p>
          <a:p>
            <a:pPr eaLnBrk="1" hangingPunct="1">
              <a:lnSpc>
                <a:spcPct val="90000"/>
              </a:lnSpc>
            </a:pPr>
            <a:r>
              <a:rPr lang="uk-UA" altLang="ru-RU" sz="2200" smtClean="0"/>
              <a:t>Транспортна – транспорт неорганічних іонів і специфічних органічних речовин</a:t>
            </a:r>
          </a:p>
          <a:p>
            <a:pPr eaLnBrk="1" hangingPunct="1">
              <a:lnSpc>
                <a:spcPct val="90000"/>
              </a:lnSpc>
            </a:pPr>
            <a:r>
              <a:rPr lang="uk-UA" altLang="ru-RU" sz="2200" smtClean="0"/>
              <a:t>Енергетична – при їхньому розщепленні вивільняється енергія</a:t>
            </a:r>
            <a:endParaRPr lang="en-US" altLang="ru-RU" sz="2200" smtClean="0"/>
          </a:p>
          <a:p>
            <a:pPr eaLnBrk="1" hangingPunct="1">
              <a:lnSpc>
                <a:spcPct val="90000"/>
              </a:lnSpc>
            </a:pPr>
            <a:r>
              <a:rPr lang="uk-UA" altLang="ru-RU" sz="2200" smtClean="0"/>
              <a:t>Каталітична – виконується певним класом білків – ферментами, що прискорюють біохімічні реакції</a:t>
            </a:r>
          </a:p>
          <a:p>
            <a:pPr eaLnBrk="1" hangingPunct="1">
              <a:lnSpc>
                <a:spcPct val="90000"/>
              </a:lnSpc>
            </a:pPr>
            <a:r>
              <a:rPr lang="uk-UA" altLang="ru-RU" sz="2200" smtClean="0"/>
              <a:t>Поживна – на деяких етапах розвитку зародок споживає їх</a:t>
            </a:r>
            <a:endParaRPr lang="ru-RU" altLang="ru-RU" sz="2200" smtClean="0"/>
          </a:p>
          <a:p>
            <a:pPr eaLnBrk="1" hangingPunct="1">
              <a:lnSpc>
                <a:spcPct val="90000"/>
              </a:lnSpc>
            </a:pPr>
            <a:endParaRPr lang="ru-RU" altLang="ru-RU" sz="2200" smtClean="0"/>
          </a:p>
        </p:txBody>
      </p:sp>
    </p:spTree>
    <p:custDataLst>
      <p:tags r:id="rId1"/>
    </p:custDataLst>
  </p:cSld>
  <p:clrMapOvr>
    <a:masterClrMapping/>
  </p:clrMapOvr>
  <p:transition spd="slow" advTm="25797">
    <p:pull dir="l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Effect transition="in" filter="fade">
                                      <p:cBhvr>
                                        <p:cTn id="7" dur="1000"/>
                                        <p:tgtEl>
                                          <p:spTgt spid="114691">
                                            <p:txEl>
                                              <p:pRg st="0" end="0"/>
                                            </p:txEl>
                                          </p:spTgt>
                                        </p:tgtEl>
                                      </p:cBhvr>
                                    </p:animEffect>
                                    <p:anim calcmode="lin" valueType="num">
                                      <p:cBhvr>
                                        <p:cTn id="8" dur="1000" fill="hold"/>
                                        <p:tgtEl>
                                          <p:spTgt spid="114691">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11469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1469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14691">
                                            <p:txEl>
                                              <p:pRg st="1" end="1"/>
                                            </p:txEl>
                                          </p:spTgt>
                                        </p:tgtEl>
                                        <p:attrNameLst>
                                          <p:attrName>style.visibility</p:attrName>
                                        </p:attrNameLst>
                                      </p:cBhvr>
                                      <p:to>
                                        <p:strVal val="visible"/>
                                      </p:to>
                                    </p:set>
                                    <p:animEffect transition="in" filter="fade">
                                      <p:cBhvr>
                                        <p:cTn id="15" dur="1000"/>
                                        <p:tgtEl>
                                          <p:spTgt spid="114691">
                                            <p:txEl>
                                              <p:pRg st="1" end="1"/>
                                            </p:txEl>
                                          </p:spTgt>
                                        </p:tgtEl>
                                      </p:cBhvr>
                                    </p:animEffect>
                                    <p:anim calcmode="lin" valueType="num">
                                      <p:cBhvr>
                                        <p:cTn id="16" dur="1000" fill="hold"/>
                                        <p:tgtEl>
                                          <p:spTgt spid="114691">
                                            <p:txEl>
                                              <p:pRg st="1" end="1"/>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14691">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1469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14691">
                                            <p:txEl>
                                              <p:pRg st="2" end="2"/>
                                            </p:txEl>
                                          </p:spTgt>
                                        </p:tgtEl>
                                        <p:attrNameLst>
                                          <p:attrName>style.visibility</p:attrName>
                                        </p:attrNameLst>
                                      </p:cBhvr>
                                      <p:to>
                                        <p:strVal val="visible"/>
                                      </p:to>
                                    </p:set>
                                    <p:animEffect transition="in" filter="fade">
                                      <p:cBhvr>
                                        <p:cTn id="23" dur="1000"/>
                                        <p:tgtEl>
                                          <p:spTgt spid="114691">
                                            <p:txEl>
                                              <p:pRg st="2" end="2"/>
                                            </p:txEl>
                                          </p:spTgt>
                                        </p:tgtEl>
                                      </p:cBhvr>
                                    </p:animEffect>
                                    <p:anim calcmode="lin" valueType="num">
                                      <p:cBhvr>
                                        <p:cTn id="24" dur="1000" fill="hold"/>
                                        <p:tgtEl>
                                          <p:spTgt spid="114691">
                                            <p:txEl>
                                              <p:pRg st="2" end="2"/>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14691">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1469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14691">
                                            <p:txEl>
                                              <p:pRg st="3" end="3"/>
                                            </p:txEl>
                                          </p:spTgt>
                                        </p:tgtEl>
                                        <p:attrNameLst>
                                          <p:attrName>style.visibility</p:attrName>
                                        </p:attrNameLst>
                                      </p:cBhvr>
                                      <p:to>
                                        <p:strVal val="visible"/>
                                      </p:to>
                                    </p:set>
                                    <p:animEffect transition="in" filter="fade">
                                      <p:cBhvr>
                                        <p:cTn id="31" dur="1000"/>
                                        <p:tgtEl>
                                          <p:spTgt spid="114691">
                                            <p:txEl>
                                              <p:pRg st="3" end="3"/>
                                            </p:txEl>
                                          </p:spTgt>
                                        </p:tgtEl>
                                      </p:cBhvr>
                                    </p:animEffect>
                                    <p:anim calcmode="lin" valueType="num">
                                      <p:cBhvr>
                                        <p:cTn id="32" dur="1000" fill="hold"/>
                                        <p:tgtEl>
                                          <p:spTgt spid="114691">
                                            <p:txEl>
                                              <p:pRg st="3" end="3"/>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14691">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14691">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14691">
                                            <p:txEl>
                                              <p:pRg st="4" end="4"/>
                                            </p:txEl>
                                          </p:spTgt>
                                        </p:tgtEl>
                                        <p:attrNameLst>
                                          <p:attrName>style.visibility</p:attrName>
                                        </p:attrNameLst>
                                      </p:cBhvr>
                                      <p:to>
                                        <p:strVal val="visible"/>
                                      </p:to>
                                    </p:set>
                                    <p:animEffect transition="in" filter="fade">
                                      <p:cBhvr>
                                        <p:cTn id="39" dur="1000"/>
                                        <p:tgtEl>
                                          <p:spTgt spid="114691">
                                            <p:txEl>
                                              <p:pRg st="4" end="4"/>
                                            </p:txEl>
                                          </p:spTgt>
                                        </p:tgtEl>
                                      </p:cBhvr>
                                    </p:animEffect>
                                    <p:anim calcmode="lin" valueType="num">
                                      <p:cBhvr>
                                        <p:cTn id="40" dur="1000" fill="hold"/>
                                        <p:tgtEl>
                                          <p:spTgt spid="114691">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14691">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14691">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114691">
                                            <p:txEl>
                                              <p:pRg st="5" end="5"/>
                                            </p:txEl>
                                          </p:spTgt>
                                        </p:tgtEl>
                                        <p:attrNameLst>
                                          <p:attrName>style.visibility</p:attrName>
                                        </p:attrNameLst>
                                      </p:cBhvr>
                                      <p:to>
                                        <p:strVal val="visible"/>
                                      </p:to>
                                    </p:set>
                                    <p:animEffect transition="in" filter="fade">
                                      <p:cBhvr>
                                        <p:cTn id="47" dur="1000"/>
                                        <p:tgtEl>
                                          <p:spTgt spid="114691">
                                            <p:txEl>
                                              <p:pRg st="5" end="5"/>
                                            </p:txEl>
                                          </p:spTgt>
                                        </p:tgtEl>
                                      </p:cBhvr>
                                    </p:animEffect>
                                    <p:anim calcmode="lin" valueType="num">
                                      <p:cBhvr>
                                        <p:cTn id="48" dur="1000" fill="hold"/>
                                        <p:tgtEl>
                                          <p:spTgt spid="114691">
                                            <p:txEl>
                                              <p:pRg st="5" end="5"/>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114691">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114691">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114691">
                                            <p:txEl>
                                              <p:pRg st="6" end="6"/>
                                            </p:txEl>
                                          </p:spTgt>
                                        </p:tgtEl>
                                        <p:attrNameLst>
                                          <p:attrName>style.visibility</p:attrName>
                                        </p:attrNameLst>
                                      </p:cBhvr>
                                      <p:to>
                                        <p:strVal val="visible"/>
                                      </p:to>
                                    </p:set>
                                    <p:animEffect transition="in" filter="fade">
                                      <p:cBhvr>
                                        <p:cTn id="55" dur="1000"/>
                                        <p:tgtEl>
                                          <p:spTgt spid="114691">
                                            <p:txEl>
                                              <p:pRg st="6" end="6"/>
                                            </p:txEl>
                                          </p:spTgt>
                                        </p:tgtEl>
                                      </p:cBhvr>
                                    </p:animEffect>
                                    <p:anim calcmode="lin" valueType="num">
                                      <p:cBhvr>
                                        <p:cTn id="56" dur="1000" fill="hold"/>
                                        <p:tgtEl>
                                          <p:spTgt spid="114691">
                                            <p:txEl>
                                              <p:pRg st="6" end="6"/>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114691">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114691">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124075" y="533400"/>
            <a:ext cx="6334125" cy="1143000"/>
          </a:xfrm>
        </p:spPr>
        <p:txBody>
          <a:bodyPr/>
          <a:lstStyle/>
          <a:p>
            <a:pPr eaLnBrk="1" hangingPunct="1"/>
            <a:r>
              <a:rPr lang="uk-UA" altLang="ru-RU" smtClean="0"/>
              <a:t>Харчування</a:t>
            </a:r>
            <a:endParaRPr lang="ru-RU" altLang="ru-RU" smtClean="0"/>
          </a:p>
        </p:txBody>
      </p:sp>
      <p:sp>
        <p:nvSpPr>
          <p:cNvPr id="115715" name="Rectangle 3"/>
          <p:cNvSpPr>
            <a:spLocks noGrp="1" noChangeArrowheads="1"/>
          </p:cNvSpPr>
          <p:nvPr>
            <p:ph type="body" idx="1"/>
          </p:nvPr>
        </p:nvSpPr>
        <p:spPr>
          <a:xfrm>
            <a:off x="468313" y="1905000"/>
            <a:ext cx="5688012" cy="4403725"/>
          </a:xfrm>
        </p:spPr>
        <p:txBody>
          <a:bodyPr/>
          <a:lstStyle/>
          <a:p>
            <a:pPr eaLnBrk="1" hangingPunct="1">
              <a:lnSpc>
                <a:spcPct val="80000"/>
              </a:lnSpc>
            </a:pPr>
            <a:r>
              <a:rPr lang="ru-RU" altLang="ru-RU" sz="2000" smtClean="0"/>
              <a:t>Борщ — джерело різноманітних денатурованих рослинних і тваринних білків.Білки надходять в організм разом з їжею й служать основним джерелом амінокислот. Обов'язкове використання білків у їжі обумовлене потребою в незамінних амінокислотах, які не можуть синтезуватися людиною з інших речовин. Травлення починається з кислотної денатурації білків у шлунку — необхідної стадії для кулінарно неопрацьованої їжі. Денатуровані білки стають субстратом для протеаз, спочатку в шлунку, а потім у слаболужньому середовищі тонкого кишечнику. Продукти протеазного розщеплення — короткі пептиди й амінокислоти усмоктуються ентероцитами розташованими в епітелії тонкого кишечнику </a:t>
            </a:r>
          </a:p>
        </p:txBody>
      </p:sp>
      <p:pic>
        <p:nvPicPr>
          <p:cNvPr id="19460" name="Picture 4" descr="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2205038"/>
            <a:ext cx="2794000" cy="316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61298">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5715">
                                            <p:txEl>
                                              <p:pRg st="0" end="0"/>
                                            </p:txEl>
                                          </p:spTgt>
                                        </p:tgtEl>
                                        <p:attrNameLst>
                                          <p:attrName>style.visibility</p:attrName>
                                        </p:attrNameLst>
                                      </p:cBhvr>
                                      <p:to>
                                        <p:strVal val="visible"/>
                                      </p:to>
                                    </p:set>
                                    <p:animEffect transition="in" filter="fade">
                                      <p:cBhvr>
                                        <p:cTn id="7" dur="1000"/>
                                        <p:tgtEl>
                                          <p:spTgt spid="115715">
                                            <p:txEl>
                                              <p:pRg st="0" end="0"/>
                                            </p:txEl>
                                          </p:spTgt>
                                        </p:tgtEl>
                                      </p:cBhvr>
                                    </p:animEffect>
                                    <p:anim calcmode="lin" valueType="num">
                                      <p:cBhvr>
                                        <p:cTn id="8" dur="10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57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71550" y="533400"/>
            <a:ext cx="7486650" cy="1143000"/>
          </a:xfrm>
        </p:spPr>
        <p:txBody>
          <a:bodyPr/>
          <a:lstStyle/>
          <a:p>
            <a:pPr eaLnBrk="1" hangingPunct="1"/>
            <a:r>
              <a:rPr lang="uk-UA" altLang="ru-RU" smtClean="0"/>
              <a:t>Білкові лікувальні препарати</a:t>
            </a:r>
            <a:endParaRPr lang="ru-RU" altLang="ru-RU" smtClean="0"/>
          </a:p>
        </p:txBody>
      </p:sp>
      <p:sp>
        <p:nvSpPr>
          <p:cNvPr id="116739" name="Rectangle 3"/>
          <p:cNvSpPr>
            <a:spLocks noGrp="1" noChangeArrowheads="1"/>
          </p:cNvSpPr>
          <p:nvPr>
            <p:ph type="body" idx="1"/>
          </p:nvPr>
        </p:nvSpPr>
        <p:spPr>
          <a:xfrm>
            <a:off x="395288" y="1905000"/>
            <a:ext cx="5976937" cy="4692650"/>
          </a:xfrm>
        </p:spPr>
        <p:txBody>
          <a:bodyPr/>
          <a:lstStyle/>
          <a:p>
            <a:pPr eaLnBrk="1" hangingPunct="1">
              <a:lnSpc>
                <a:spcPct val="80000"/>
              </a:lnSpc>
            </a:pPr>
            <a:r>
              <a:rPr lang="ru-RU" altLang="ru-RU" sz="2000" smtClean="0"/>
              <a:t>Значна кількість досліджень у медицині направлена на використання білків в якості терапевтичних препаратів та засобів діагностики захворювань. Фармацевтичне застосування білків почалося з природних білків отриманих з різноманітних живих організмів. Нові препарати створюються штучно, рекомбінантними методами або за допомогою проектування білків. Біофармацевтичні препарати, що знаходять широке використання, включають білки крові (наприклад, для лікування гемофілії), тромболітичні ферменти, гормони, цитокіни та фактори росту, білки імунної системи (інтерферони і антитіла, що використовуються для лікування інфекційних захворювань та деяких видів раку) і вакцини.</a:t>
            </a:r>
          </a:p>
        </p:txBody>
      </p:sp>
      <p:pic>
        <p:nvPicPr>
          <p:cNvPr id="20484" name="Picture 4" descr="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2205038"/>
            <a:ext cx="2087562"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26516">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Effect transition="in" filter="fade">
                                      <p:cBhvr>
                                        <p:cTn id="7" dur="1000"/>
                                        <p:tgtEl>
                                          <p:spTgt spid="116739">
                                            <p:txEl>
                                              <p:pRg st="0" end="0"/>
                                            </p:txEl>
                                          </p:spTgt>
                                        </p:tgtEl>
                                      </p:cBhvr>
                                    </p:animEffect>
                                    <p:anim calcmode="lin" valueType="num">
                                      <p:cBhvr>
                                        <p:cTn id="8" dur="1000" fill="hold"/>
                                        <p:tgtEl>
                                          <p:spTgt spid="1167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673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2411413" y="549275"/>
            <a:ext cx="6046787" cy="1143000"/>
          </a:xfrm>
        </p:spPr>
        <p:txBody>
          <a:bodyPr/>
          <a:lstStyle/>
          <a:p>
            <a:pPr eaLnBrk="1" hangingPunct="1"/>
            <a:r>
              <a:rPr lang="uk-UA" altLang="ru-RU" smtClean="0"/>
              <a:t>Що таке білки?</a:t>
            </a:r>
            <a:endParaRPr lang="ru-RU" altLang="ru-RU" smtClean="0"/>
          </a:p>
        </p:txBody>
      </p:sp>
      <p:sp>
        <p:nvSpPr>
          <p:cNvPr id="95235" name="Rectangle 3"/>
          <p:cNvSpPr>
            <a:spLocks noGrp="1" noChangeArrowheads="1"/>
          </p:cNvSpPr>
          <p:nvPr>
            <p:ph type="body" idx="1"/>
          </p:nvPr>
        </p:nvSpPr>
        <p:spPr>
          <a:xfrm>
            <a:off x="762000" y="1905000"/>
            <a:ext cx="7913688" cy="4038600"/>
          </a:xfrm>
        </p:spPr>
        <p:txBody>
          <a:bodyPr/>
          <a:lstStyle/>
          <a:p>
            <a:pPr eaLnBrk="1" hangingPunct="1">
              <a:lnSpc>
                <a:spcPct val="90000"/>
              </a:lnSpc>
            </a:pPr>
            <a:r>
              <a:rPr lang="ru-RU" altLang="ru-RU" sz="2700" smtClean="0"/>
              <a:t>Складні високомолекулярні природні органічні речовини, що складаються з амінокислот, сполучених пептидними зв'язками. В однині термін «білок» найчастіше використовується для посилання на білок, як речовину, коли не важливий її конкретний склад, та на окремі молекули або типи білків, У множині «білок» — для посилання на деяку кількість білків, коли точний склад важливий.</a:t>
            </a:r>
          </a:p>
        </p:txBody>
      </p:sp>
    </p:spTree>
    <p:custDataLst>
      <p:tags r:id="rId1"/>
    </p:custDataLst>
  </p:cSld>
  <p:clrMapOvr>
    <a:masterClrMapping/>
  </p:clrMapOvr>
  <p:transition spd="slow" advTm="18624">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p:cTn id="7" dur="500" fill="hold"/>
                                        <p:tgtEl>
                                          <p:spTgt spid="95234"/>
                                        </p:tgtEl>
                                        <p:attrNameLst>
                                          <p:attrName>ppt_w</p:attrName>
                                        </p:attrNameLst>
                                      </p:cBhvr>
                                      <p:tavLst>
                                        <p:tav tm="0">
                                          <p:val>
                                            <p:fltVal val="0"/>
                                          </p:val>
                                        </p:tav>
                                        <p:tav tm="100000">
                                          <p:val>
                                            <p:strVal val="#ppt_w"/>
                                          </p:val>
                                        </p:tav>
                                      </p:tavLst>
                                    </p:anim>
                                    <p:anim calcmode="lin" valueType="num">
                                      <p:cBhvr>
                                        <p:cTn id="8" dur="500" fill="hold"/>
                                        <p:tgtEl>
                                          <p:spTgt spid="95234"/>
                                        </p:tgtEl>
                                        <p:attrNameLst>
                                          <p:attrName>ppt_h</p:attrName>
                                        </p:attrNameLst>
                                      </p:cBhvr>
                                      <p:tavLst>
                                        <p:tav tm="0">
                                          <p:val>
                                            <p:fltVal val="0"/>
                                          </p:val>
                                        </p:tav>
                                        <p:tav tm="100000">
                                          <p:val>
                                            <p:strVal val="#ppt_h"/>
                                          </p:val>
                                        </p:tav>
                                      </p:tavLst>
                                    </p:anim>
                                    <p:anim calcmode="lin" valueType="num">
                                      <p:cBhvr>
                                        <p:cTn id="9" dur="500" fill="hold"/>
                                        <p:tgtEl>
                                          <p:spTgt spid="95234"/>
                                        </p:tgtEl>
                                        <p:attrNameLst>
                                          <p:attrName>style.rotation</p:attrName>
                                        </p:attrNameLst>
                                      </p:cBhvr>
                                      <p:tavLst>
                                        <p:tav tm="0">
                                          <p:val>
                                            <p:fltVal val="360"/>
                                          </p:val>
                                        </p:tav>
                                        <p:tav tm="100000">
                                          <p:val>
                                            <p:fltVal val="0"/>
                                          </p:val>
                                        </p:tav>
                                      </p:tavLst>
                                    </p:anim>
                                    <p:animEffect transition="in" filter="fade">
                                      <p:cBhvr>
                                        <p:cTn id="10" dur="500"/>
                                        <p:tgtEl>
                                          <p:spTgt spid="9523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95235">
                                            <p:txEl>
                                              <p:pRg st="0" end="0"/>
                                            </p:txEl>
                                          </p:spTgt>
                                        </p:tgtEl>
                                        <p:attrNameLst>
                                          <p:attrName>style.visibility</p:attrName>
                                        </p:attrNameLst>
                                      </p:cBhvr>
                                      <p:to>
                                        <p:strVal val="visible"/>
                                      </p:to>
                                    </p:set>
                                    <p:anim calcmode="lin" valueType="num">
                                      <p:cBhvr>
                                        <p:cTn id="15" dur="500" fill="hold"/>
                                        <p:tgtEl>
                                          <p:spTgt spid="9523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95235">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95235">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952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2051050" y="533400"/>
            <a:ext cx="6407150" cy="1143000"/>
          </a:xfrm>
        </p:spPr>
        <p:txBody>
          <a:bodyPr/>
          <a:lstStyle/>
          <a:p>
            <a:pPr eaLnBrk="1" hangingPunct="1"/>
            <a:r>
              <a:rPr lang="uk-UA" altLang="ru-RU" smtClean="0"/>
              <a:t>Історія дослідження </a:t>
            </a:r>
            <a:endParaRPr lang="ru-RU" altLang="ru-RU" smtClean="0"/>
          </a:p>
        </p:txBody>
      </p:sp>
      <p:sp>
        <p:nvSpPr>
          <p:cNvPr id="100355" name="Rectangle 3"/>
          <p:cNvSpPr>
            <a:spLocks noGrp="1" noChangeArrowheads="1"/>
          </p:cNvSpPr>
          <p:nvPr>
            <p:ph type="body" idx="1"/>
          </p:nvPr>
        </p:nvSpPr>
        <p:spPr>
          <a:xfrm>
            <a:off x="539750" y="1905000"/>
            <a:ext cx="8135938" cy="4038600"/>
          </a:xfrm>
        </p:spPr>
        <p:txBody>
          <a:bodyPr/>
          <a:lstStyle/>
          <a:p>
            <a:pPr eaLnBrk="1" hangingPunct="1">
              <a:lnSpc>
                <a:spcPct val="80000"/>
              </a:lnSpc>
            </a:pPr>
            <a:r>
              <a:rPr lang="uk-UA" altLang="ru-RU" sz="2700" smtClean="0"/>
              <a:t>Х</a:t>
            </a:r>
            <a:r>
              <a:rPr lang="en-US" altLang="ru-RU" sz="2700" smtClean="0"/>
              <a:t>VIII</a:t>
            </a:r>
            <a:r>
              <a:rPr lang="uk-UA" altLang="ru-RU" sz="2700" smtClean="0"/>
              <a:t> ст. - </a:t>
            </a:r>
            <a:r>
              <a:rPr lang="ru-RU" altLang="ru-RU" sz="2700" smtClean="0"/>
              <a:t>Білки виділені в окремий клас біологічних молекул в результаті робіт французького хіміка Антуана де Фуркруа та інших учених, в яких було відмічено властивість білків коагулювати при нагріванні або під дією кислот. У той час були досліджені такі білки, як альбумін з яєчних білків, фібрин з крові і глютен із зерна пшениці. Голландський хімік Герріт Мульдер провів аналіз складу білків і виявив, що практично всі білки мають однакову емпіричну формулу.</a:t>
            </a:r>
          </a:p>
        </p:txBody>
      </p:sp>
    </p:spTree>
    <p:custDataLst>
      <p:tags r:id="rId1"/>
    </p:custDataLst>
  </p:cSld>
  <p:clrMapOvr>
    <a:masterClrMapping/>
  </p:clrMapOvr>
  <p:transition spd="slow" advTm="23499">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100354"/>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00355">
                                            <p:txEl>
                                              <p:pRg st="0" end="0"/>
                                            </p:txEl>
                                          </p:spTgt>
                                        </p:tgtEl>
                                        <p:attrNameLst>
                                          <p:attrName>style.visibility</p:attrName>
                                        </p:attrNameLst>
                                      </p:cBhvr>
                                      <p:to>
                                        <p:strVal val="visible"/>
                                      </p:to>
                                    </p:set>
                                    <p:animEffect transition="in" filter="fade">
                                      <p:cBhvr>
                                        <p:cTn id="11" dur="1000">
                                          <p:stCondLst>
                                            <p:cond delay="0"/>
                                          </p:stCondLst>
                                        </p:cTn>
                                        <p:tgtEl>
                                          <p:spTgt spid="1003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p:bldP spid="10035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762000" y="260350"/>
            <a:ext cx="7696200" cy="6337300"/>
          </a:xfrm>
        </p:spPr>
        <p:txBody>
          <a:bodyPr/>
          <a:lstStyle/>
          <a:p>
            <a:pPr eaLnBrk="1" hangingPunct="1">
              <a:lnSpc>
                <a:spcPct val="90000"/>
              </a:lnSpc>
            </a:pPr>
            <a:r>
              <a:rPr lang="uk-UA" altLang="ru-RU" sz="2400" smtClean="0"/>
              <a:t>1836 р. – запропоновано першу модель хімічної будови білків голландським хіміком Мульдером</a:t>
            </a:r>
          </a:p>
          <a:p>
            <a:pPr eaLnBrk="1" hangingPunct="1">
              <a:lnSpc>
                <a:spcPct val="90000"/>
              </a:lnSpc>
            </a:pPr>
            <a:r>
              <a:rPr lang="uk-UA" altLang="ru-RU" sz="2400" smtClean="0"/>
              <a:t>Кінець ХІХ ст. – досліджено більшість амінокислот, що входять до складу білків</a:t>
            </a:r>
          </a:p>
          <a:p>
            <a:pPr eaLnBrk="1" hangingPunct="1">
              <a:lnSpc>
                <a:spcPct val="90000"/>
              </a:lnSpc>
            </a:pPr>
            <a:r>
              <a:rPr lang="uk-UA" altLang="ru-RU" sz="2400" smtClean="0"/>
              <a:t>1894 р. - </a:t>
            </a:r>
            <a:r>
              <a:rPr lang="ru-RU" altLang="ru-RU" sz="2400" smtClean="0"/>
              <a:t>фізіолог Альбрехт Коссель висунув теорію, що амінокислоти є головними структурними елементами білків </a:t>
            </a:r>
            <a:r>
              <a:rPr lang="uk-UA" altLang="ru-RU" sz="2400" smtClean="0"/>
              <a:t> </a:t>
            </a:r>
          </a:p>
          <a:p>
            <a:pPr eaLnBrk="1" hangingPunct="1">
              <a:lnSpc>
                <a:spcPct val="90000"/>
              </a:lnSpc>
            </a:pPr>
            <a:r>
              <a:rPr lang="uk-UA" altLang="ru-RU" sz="2400" smtClean="0"/>
              <a:t>Початок ХХ ст. - </a:t>
            </a:r>
            <a:r>
              <a:rPr lang="ru-RU" altLang="ru-RU" sz="2400" smtClean="0"/>
              <a:t>хімік Еміль Фішер експериментально доказав, що білки збудовані із залишків амінокислот, сполучених пептидними зв'язками. Також він виконав перші аналізи амінокислотного складу білків та дав пояснення протеолізу </a:t>
            </a:r>
          </a:p>
          <a:p>
            <a:pPr eaLnBrk="1" hangingPunct="1">
              <a:lnSpc>
                <a:spcPct val="90000"/>
              </a:lnSpc>
            </a:pPr>
            <a:r>
              <a:rPr lang="uk-UA" altLang="ru-RU" sz="2400" smtClean="0"/>
              <a:t>Після 1926 р. </a:t>
            </a:r>
            <a:r>
              <a:rPr lang="ru-RU" altLang="ru-RU" sz="2400" smtClean="0"/>
              <a:t>стала зрозумілою центральна роль білків в організмах, коли американський хімік Джеймс Самнер показав, що фермент уреаза також є білком</a:t>
            </a:r>
          </a:p>
        </p:txBody>
      </p:sp>
    </p:spTree>
    <p:custDataLst>
      <p:tags r:id="rId1"/>
    </p:custDataLst>
  </p:cSld>
  <p:clrMapOvr>
    <a:masterClrMapping/>
  </p:clrMapOvr>
  <p:transition spd="slow" advTm="20531">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Effect transition="in" filter="fade">
                                      <p:cBhvr>
                                        <p:cTn id="7" dur="1000">
                                          <p:stCondLst>
                                            <p:cond delay="0"/>
                                          </p:stCondLst>
                                        </p:cTn>
                                        <p:tgtEl>
                                          <p:spTgt spid="102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03">
                                            <p:txEl>
                                              <p:pRg st="1" end="1"/>
                                            </p:txEl>
                                          </p:spTgt>
                                        </p:tgtEl>
                                        <p:attrNameLst>
                                          <p:attrName>style.visibility</p:attrName>
                                        </p:attrNameLst>
                                      </p:cBhvr>
                                      <p:to>
                                        <p:strVal val="visible"/>
                                      </p:to>
                                    </p:set>
                                    <p:animEffect transition="in" filter="fade">
                                      <p:cBhvr>
                                        <p:cTn id="12" dur="1000">
                                          <p:stCondLst>
                                            <p:cond delay="0"/>
                                          </p:stCondLst>
                                        </p:cTn>
                                        <p:tgtEl>
                                          <p:spTgt spid="1024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03">
                                            <p:txEl>
                                              <p:pRg st="2" end="2"/>
                                            </p:txEl>
                                          </p:spTgt>
                                        </p:tgtEl>
                                        <p:attrNameLst>
                                          <p:attrName>style.visibility</p:attrName>
                                        </p:attrNameLst>
                                      </p:cBhvr>
                                      <p:to>
                                        <p:strVal val="visible"/>
                                      </p:to>
                                    </p:set>
                                    <p:animEffect transition="in" filter="fade">
                                      <p:cBhvr>
                                        <p:cTn id="17" dur="1000">
                                          <p:stCondLst>
                                            <p:cond delay="0"/>
                                          </p:stCondLst>
                                        </p:cTn>
                                        <p:tgtEl>
                                          <p:spTgt spid="1024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03">
                                            <p:txEl>
                                              <p:pRg st="3" end="3"/>
                                            </p:txEl>
                                          </p:spTgt>
                                        </p:tgtEl>
                                        <p:attrNameLst>
                                          <p:attrName>style.visibility</p:attrName>
                                        </p:attrNameLst>
                                      </p:cBhvr>
                                      <p:to>
                                        <p:strVal val="visible"/>
                                      </p:to>
                                    </p:set>
                                    <p:animEffect transition="in" filter="fade">
                                      <p:cBhvr>
                                        <p:cTn id="22" dur="1000">
                                          <p:stCondLst>
                                            <p:cond delay="0"/>
                                          </p:stCondLst>
                                        </p:cTn>
                                        <p:tgtEl>
                                          <p:spTgt spid="1024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403">
                                            <p:txEl>
                                              <p:pRg st="4" end="4"/>
                                            </p:txEl>
                                          </p:spTgt>
                                        </p:tgtEl>
                                        <p:attrNameLst>
                                          <p:attrName>style.visibility</p:attrName>
                                        </p:attrNameLst>
                                      </p:cBhvr>
                                      <p:to>
                                        <p:strVal val="visible"/>
                                      </p:to>
                                    </p:set>
                                    <p:animEffect transition="in" filter="fade">
                                      <p:cBhvr>
                                        <p:cTn id="27" dur="1000">
                                          <p:stCondLst>
                                            <p:cond delay="0"/>
                                          </p:stCondLst>
                                        </p:cTn>
                                        <p:tgtEl>
                                          <p:spTgt spid="1024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7" name="Rectangle 3"/>
          <p:cNvSpPr>
            <a:spLocks noGrp="1" noChangeArrowheads="1"/>
          </p:cNvSpPr>
          <p:nvPr>
            <p:ph type="body" idx="1"/>
          </p:nvPr>
        </p:nvSpPr>
        <p:spPr>
          <a:xfrm>
            <a:off x="827088" y="260350"/>
            <a:ext cx="7696200" cy="6048375"/>
          </a:xfrm>
        </p:spPr>
        <p:txBody>
          <a:bodyPr/>
          <a:lstStyle/>
          <a:p>
            <a:pPr eaLnBrk="1" hangingPunct="1">
              <a:lnSpc>
                <a:spcPct val="90000"/>
              </a:lnSpc>
            </a:pPr>
            <a:r>
              <a:rPr lang="uk-UA" altLang="ru-RU" sz="2400" smtClean="0"/>
              <a:t>1933 р. – Вільям Астбері висловив </a:t>
            </a:r>
            <a:r>
              <a:rPr lang="ru-RU" altLang="ru-RU" sz="2400" smtClean="0"/>
              <a:t>ідею про те, що вторинна структура білків утворюється в результаті формування водневих зв'язків між амінокислотами</a:t>
            </a:r>
          </a:p>
          <a:p>
            <a:pPr eaLnBrk="1" hangingPunct="1">
              <a:lnSpc>
                <a:spcPct val="90000"/>
              </a:lnSpc>
            </a:pPr>
            <a:r>
              <a:rPr lang="ru-RU" altLang="ru-RU" sz="2400" smtClean="0"/>
              <a:t>1949 р. -  Фред Сенгер визначив амінокислотну послідовність інсуліну, продемонструвавши таким способом, що білки — це лінійні полімери амінокислот, а не розгалужені (як у деяких цукрів) ланцюжки, колоїди або циклоли</a:t>
            </a:r>
          </a:p>
          <a:p>
            <a:pPr eaLnBrk="1" hangingPunct="1">
              <a:lnSpc>
                <a:spcPct val="90000"/>
              </a:lnSpc>
            </a:pPr>
            <a:r>
              <a:rPr lang="uk-UA" altLang="ru-RU" sz="2400" smtClean="0"/>
              <a:t>1960-і роки -  були отримані п</a:t>
            </a:r>
            <a:r>
              <a:rPr lang="ru-RU" altLang="ru-RU" sz="2400" smtClean="0"/>
              <a:t>ерші структури білків, засновані на методах рентгеноструктурного аналізу на рівні окремих атомів </a:t>
            </a:r>
          </a:p>
          <a:p>
            <a:pPr eaLnBrk="1" hangingPunct="1">
              <a:lnSpc>
                <a:spcPct val="90000"/>
              </a:lnSpc>
            </a:pPr>
            <a:r>
              <a:rPr lang="uk-UA" altLang="ru-RU" sz="2400" smtClean="0"/>
              <a:t>1980-і роки - </a:t>
            </a:r>
            <a:r>
              <a:rPr lang="ru-RU" altLang="ru-RU" sz="2400" smtClean="0"/>
              <a:t>за допомогою ЯМР-спектроскопії</a:t>
            </a:r>
          </a:p>
          <a:p>
            <a:pPr eaLnBrk="1" hangingPunct="1">
              <a:lnSpc>
                <a:spcPct val="90000"/>
              </a:lnSpc>
            </a:pPr>
            <a:r>
              <a:rPr lang="ru-RU" altLang="ru-RU" sz="2400" smtClean="0"/>
              <a:t>2006 р. -  банк даних білків (Protein Data Bank) містив біля 40 000 структур білків </a:t>
            </a:r>
          </a:p>
          <a:p>
            <a:pPr eaLnBrk="1" hangingPunct="1">
              <a:lnSpc>
                <a:spcPct val="90000"/>
              </a:lnSpc>
            </a:pPr>
            <a:r>
              <a:rPr lang="ru-RU" altLang="ru-RU" sz="2400" smtClean="0"/>
              <a:t>Початок ХХІ ст. - отримання даних про білковий склад цілих клітин, тканин або організмів  </a:t>
            </a:r>
          </a:p>
        </p:txBody>
      </p:sp>
    </p:spTree>
    <p:custDataLst>
      <p:tags r:id="rId1"/>
    </p:custDataLst>
  </p:cSld>
  <p:clrMapOvr>
    <a:masterClrMapping/>
  </p:clrMapOvr>
  <p:transition spd="slow" advTm="24578">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fade">
                                      <p:cBhvr>
                                        <p:cTn id="7" dur="1000">
                                          <p:stCondLst>
                                            <p:cond delay="0"/>
                                          </p:stCondLst>
                                        </p:cTn>
                                        <p:tgtEl>
                                          <p:spTgt spid="1034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427">
                                            <p:txEl>
                                              <p:pRg st="1" end="1"/>
                                            </p:txEl>
                                          </p:spTgt>
                                        </p:tgtEl>
                                        <p:attrNameLst>
                                          <p:attrName>style.visibility</p:attrName>
                                        </p:attrNameLst>
                                      </p:cBhvr>
                                      <p:to>
                                        <p:strVal val="visible"/>
                                      </p:to>
                                    </p:set>
                                    <p:animEffect transition="in" filter="fade">
                                      <p:cBhvr>
                                        <p:cTn id="12" dur="1000">
                                          <p:stCondLst>
                                            <p:cond delay="0"/>
                                          </p:stCondLst>
                                        </p:cTn>
                                        <p:tgtEl>
                                          <p:spTgt spid="1034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427">
                                            <p:txEl>
                                              <p:pRg st="2" end="2"/>
                                            </p:txEl>
                                          </p:spTgt>
                                        </p:tgtEl>
                                        <p:attrNameLst>
                                          <p:attrName>style.visibility</p:attrName>
                                        </p:attrNameLst>
                                      </p:cBhvr>
                                      <p:to>
                                        <p:strVal val="visible"/>
                                      </p:to>
                                    </p:set>
                                    <p:animEffect transition="in" filter="fade">
                                      <p:cBhvr>
                                        <p:cTn id="17" dur="1000">
                                          <p:stCondLst>
                                            <p:cond delay="0"/>
                                          </p:stCondLst>
                                        </p:cTn>
                                        <p:tgtEl>
                                          <p:spTgt spid="1034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3427">
                                            <p:txEl>
                                              <p:pRg st="3" end="3"/>
                                            </p:txEl>
                                          </p:spTgt>
                                        </p:tgtEl>
                                        <p:attrNameLst>
                                          <p:attrName>style.visibility</p:attrName>
                                        </p:attrNameLst>
                                      </p:cBhvr>
                                      <p:to>
                                        <p:strVal val="visible"/>
                                      </p:to>
                                    </p:set>
                                    <p:animEffect transition="in" filter="fade">
                                      <p:cBhvr>
                                        <p:cTn id="22" dur="1000">
                                          <p:stCondLst>
                                            <p:cond delay="0"/>
                                          </p:stCondLst>
                                        </p:cTn>
                                        <p:tgtEl>
                                          <p:spTgt spid="1034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3427">
                                            <p:txEl>
                                              <p:pRg st="4" end="4"/>
                                            </p:txEl>
                                          </p:spTgt>
                                        </p:tgtEl>
                                        <p:attrNameLst>
                                          <p:attrName>style.visibility</p:attrName>
                                        </p:attrNameLst>
                                      </p:cBhvr>
                                      <p:to>
                                        <p:strVal val="visible"/>
                                      </p:to>
                                    </p:set>
                                    <p:animEffect transition="in" filter="fade">
                                      <p:cBhvr>
                                        <p:cTn id="27" dur="1000">
                                          <p:stCondLst>
                                            <p:cond delay="0"/>
                                          </p:stCondLst>
                                        </p:cTn>
                                        <p:tgtEl>
                                          <p:spTgt spid="1034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3427">
                                            <p:txEl>
                                              <p:pRg st="5" end="5"/>
                                            </p:txEl>
                                          </p:spTgt>
                                        </p:tgtEl>
                                        <p:attrNameLst>
                                          <p:attrName>style.visibility</p:attrName>
                                        </p:attrNameLst>
                                      </p:cBhvr>
                                      <p:to>
                                        <p:strVal val="visible"/>
                                      </p:to>
                                    </p:set>
                                    <p:animEffect transition="in" filter="fade">
                                      <p:cBhvr>
                                        <p:cTn id="32" dur="1000">
                                          <p:stCondLst>
                                            <p:cond delay="0"/>
                                          </p:stCondLst>
                                        </p:cTn>
                                        <p:tgtEl>
                                          <p:spTgt spid="1034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2627313" y="533400"/>
            <a:ext cx="5830887" cy="1143000"/>
          </a:xfrm>
        </p:spPr>
        <p:txBody>
          <a:bodyPr/>
          <a:lstStyle/>
          <a:p>
            <a:pPr eaLnBrk="1" hangingPunct="1"/>
            <a:r>
              <a:rPr lang="uk-UA" altLang="ru-RU" smtClean="0"/>
              <a:t>Будова білків</a:t>
            </a:r>
            <a:endParaRPr lang="ru-RU" altLang="ru-RU" smtClean="0"/>
          </a:p>
        </p:txBody>
      </p:sp>
      <p:sp>
        <p:nvSpPr>
          <p:cNvPr id="104451" name="Rectangle 3"/>
          <p:cNvSpPr>
            <a:spLocks noGrp="1" noChangeArrowheads="1"/>
          </p:cNvSpPr>
          <p:nvPr>
            <p:ph type="body" idx="1"/>
          </p:nvPr>
        </p:nvSpPr>
        <p:spPr>
          <a:xfrm>
            <a:off x="762000" y="1905000"/>
            <a:ext cx="4746625" cy="4038600"/>
          </a:xfrm>
        </p:spPr>
        <p:txBody>
          <a:bodyPr/>
          <a:lstStyle/>
          <a:p>
            <a:pPr eaLnBrk="1" hangingPunct="1">
              <a:lnSpc>
                <a:spcPct val="80000"/>
              </a:lnSpc>
            </a:pPr>
            <a:r>
              <a:rPr lang="ru-RU" altLang="ru-RU" sz="2200" smtClean="0"/>
              <a:t>Утворення пептидного зв'язку. Подібна реакція відбувається на рибосо</a:t>
            </a:r>
            <a:r>
              <a:rPr lang="uk-UA" altLang="ru-RU" sz="2200" smtClean="0"/>
              <a:t>мі - </a:t>
            </a:r>
            <a:r>
              <a:rPr lang="ru-RU" altLang="ru-RU" sz="2200" smtClean="0"/>
              <a:t>молекулярній машині по збиранню білків.</a:t>
            </a:r>
            <a:r>
              <a:rPr lang="uk-UA" altLang="ru-RU" sz="2200" smtClean="0"/>
              <a:t> Молекули білків є  лінійними полімерами, що складаються з -</a:t>
            </a:r>
            <a:r>
              <a:rPr lang="ru-RU" altLang="ru-RU" sz="2200" smtClean="0"/>
              <a:t>L</a:t>
            </a:r>
            <a:r>
              <a:rPr lang="uk-UA" altLang="ru-RU" sz="2200" smtClean="0"/>
              <a:t>-амінокислот (які  є мономерами цих полімерів) і, в деяких випадках, з модифікованих основних амінокислот (що правда модифікації відбуваються вже після синтезу білка на рибосомі).</a:t>
            </a:r>
            <a:r>
              <a:rPr lang="ru-RU" altLang="ru-RU" sz="2200" smtClean="0"/>
              <a:t> </a:t>
            </a:r>
          </a:p>
        </p:txBody>
      </p:sp>
      <p:pic>
        <p:nvPicPr>
          <p:cNvPr id="8196" name="Picture 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2133600"/>
            <a:ext cx="3175000" cy="346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16391">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withEffect">
                                  <p:stCondLst>
                                    <p:cond delay="0"/>
                                  </p:stCondLst>
                                  <p:childTnLst>
                                    <p:set>
                                      <p:cBhvr>
                                        <p:cTn id="6" dur="1" fill="hold">
                                          <p:stCondLst>
                                            <p:cond delay="0"/>
                                          </p:stCondLst>
                                        </p:cTn>
                                        <p:tgtEl>
                                          <p:spTgt spid="104450"/>
                                        </p:tgtEl>
                                        <p:attrNameLst>
                                          <p:attrName>style.visibility</p:attrName>
                                        </p:attrNameLst>
                                      </p:cBhvr>
                                      <p:to>
                                        <p:strVal val="visible"/>
                                      </p:to>
                                    </p:set>
                                    <p:anim calcmode="lin" valueType="num">
                                      <p:cBhvr>
                                        <p:cTn id="7" dur="1000" fill="hold">
                                          <p:stCondLst>
                                            <p:cond delay="0"/>
                                          </p:stCondLst>
                                        </p:cTn>
                                        <p:tgtEl>
                                          <p:spTgt spid="104450"/>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104450"/>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104450"/>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104450"/>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104450"/>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104451">
                                            <p:txEl>
                                              <p:pRg st="0" end="0"/>
                                            </p:txEl>
                                          </p:spTgt>
                                        </p:tgtEl>
                                        <p:attrNameLst>
                                          <p:attrName>style.visibility</p:attrName>
                                        </p:attrNameLst>
                                      </p:cBhvr>
                                      <p:to>
                                        <p:strVal val="visible"/>
                                      </p:to>
                                    </p:set>
                                    <p:anim calcmode="lin" valueType="num">
                                      <p:cBhvr>
                                        <p:cTn id="16" dur="500" fill="hold"/>
                                        <p:tgtEl>
                                          <p:spTgt spid="104451">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104451">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104451">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104451">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104451">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5" presetClass="exit" presetSubtype="0" fill="hold" grpId="1" nodeType="clickEffect">
                                  <p:stCondLst>
                                    <p:cond delay="0"/>
                                  </p:stCondLst>
                                  <p:childTnLst>
                                    <p:anim calcmode="lin" valueType="num">
                                      <p:cBhvr>
                                        <p:cTn id="24" dur="2000" fill="hold"/>
                                        <p:tgtEl>
                                          <p:spTgt spid="104450"/>
                                        </p:tgtEl>
                                        <p:attrNameLst>
                                          <p:attrName>style.rotation</p:attrName>
                                        </p:attrNameLst>
                                      </p:cBhvr>
                                      <p:tavLst>
                                        <p:tav tm="0">
                                          <p:val>
                                            <p:fltVal val="0"/>
                                          </p:val>
                                        </p:tav>
                                        <p:tav tm="100000">
                                          <p:val>
                                            <p:fltVal val="-90"/>
                                          </p:val>
                                        </p:tav>
                                      </p:tavLst>
                                    </p:anim>
                                    <p:anim calcmode="lin" valueType="num">
                                      <p:cBhvr>
                                        <p:cTn id="25" dur="2000" fill="hold"/>
                                        <p:tgtEl>
                                          <p:spTgt spid="104450"/>
                                        </p:tgtEl>
                                        <p:attrNameLst>
                                          <p:attrName>ppt_w</p:attrName>
                                        </p:attrNameLst>
                                      </p:cBhvr>
                                      <p:tavLst>
                                        <p:tav tm="0">
                                          <p:val>
                                            <p:strVal val="ppt_w"/>
                                          </p:val>
                                        </p:tav>
                                        <p:tav tm="50000">
                                          <p:val>
                                            <p:strVal val="ppt_w-.5"/>
                                          </p:val>
                                        </p:tav>
                                        <p:tav tm="100000">
                                          <p:val>
                                            <p:strVal val="ppt_w-.5"/>
                                          </p:val>
                                        </p:tav>
                                      </p:tavLst>
                                    </p:anim>
                                    <p:anim calcmode="lin" valueType="num">
                                      <p:cBhvr>
                                        <p:cTn id="26" dur="2000" fill="hold"/>
                                        <p:tgtEl>
                                          <p:spTgt spid="104450"/>
                                        </p:tgtEl>
                                        <p:attrNameLst>
                                          <p:attrName>ppt_h</p:attrName>
                                        </p:attrNameLst>
                                      </p:cBhvr>
                                      <p:tavLst>
                                        <p:tav tm="0">
                                          <p:val>
                                            <p:strVal val="ppt_h"/>
                                          </p:val>
                                        </p:tav>
                                        <p:tav tm="100000">
                                          <p:val>
                                            <p:strVal val="ppt_h"/>
                                          </p:val>
                                        </p:tav>
                                      </p:tavLst>
                                    </p:anim>
                                    <p:anim calcmode="lin" valueType="num">
                                      <p:cBhvr>
                                        <p:cTn id="27" dur="2000" fill="hold"/>
                                        <p:tgtEl>
                                          <p:spTgt spid="104450"/>
                                        </p:tgtEl>
                                        <p:attrNameLst>
                                          <p:attrName>ppt_x</p:attrName>
                                        </p:attrNameLst>
                                      </p:cBhvr>
                                      <p:tavLst>
                                        <p:tav tm="0">
                                          <p:val>
                                            <p:strVal val="ppt_x"/>
                                          </p:val>
                                        </p:tav>
                                        <p:tav tm="100000">
                                          <p:val>
                                            <p:strVal val="ppt_x+.4"/>
                                          </p:val>
                                        </p:tav>
                                      </p:tavLst>
                                    </p:anim>
                                    <p:anim calcmode="lin" valueType="num">
                                      <p:cBhvr>
                                        <p:cTn id="28" dur="2000" fill="hold"/>
                                        <p:tgtEl>
                                          <p:spTgt spid="104450"/>
                                        </p:tgtEl>
                                        <p:attrNameLst>
                                          <p:attrName>ppt_y</p:attrName>
                                        </p:attrNameLst>
                                      </p:cBhvr>
                                      <p:tavLst>
                                        <p:tav tm="0">
                                          <p:val>
                                            <p:strVal val="ppt_y"/>
                                          </p:val>
                                        </p:tav>
                                        <p:tav tm="50000">
                                          <p:val>
                                            <p:strVal val="ppt_y+.1"/>
                                          </p:val>
                                        </p:tav>
                                        <p:tav tm="100000">
                                          <p:val>
                                            <p:strVal val="ppt_y-.2"/>
                                          </p:val>
                                        </p:tav>
                                      </p:tavLst>
                                    </p:anim>
                                    <p:set>
                                      <p:cBhvr>
                                        <p:cTn id="29" dur="1" fill="hold">
                                          <p:stCondLst>
                                            <p:cond delay="1998"/>
                                          </p:stCondLst>
                                        </p:cTn>
                                        <p:tgtEl>
                                          <p:spTgt spid="104450"/>
                                        </p:tgtEl>
                                        <p:attrNameLst>
                                          <p:attrName>style.visibility</p:attrName>
                                        </p:attrNameLst>
                                      </p:cBhvr>
                                      <p:to>
                                        <p:strVal val="hidden"/>
                                      </p:to>
                                    </p:set>
                                  </p:childTnLst>
                                </p:cTn>
                              </p:par>
                              <p:par>
                                <p:cTn id="30" presetID="22" presetClass="exit" presetSubtype="8" fill="hold" grpId="1" nodeType="withEffect">
                                  <p:stCondLst>
                                    <p:cond delay="0"/>
                                  </p:stCondLst>
                                  <p:childTnLst>
                                    <p:animEffect transition="out" filter="wipe(left)">
                                      <p:cBhvr>
                                        <p:cTn id="31" dur="500"/>
                                        <p:tgtEl>
                                          <p:spTgt spid="104451">
                                            <p:txEl>
                                              <p:pRg st="0" end="0"/>
                                            </p:txEl>
                                          </p:spTgt>
                                        </p:tgtEl>
                                      </p:cBhvr>
                                    </p:animEffect>
                                    <p:set>
                                      <p:cBhvr>
                                        <p:cTn id="32" dur="1" fill="hold">
                                          <p:stCondLst>
                                            <p:cond delay="499"/>
                                          </p:stCondLst>
                                        </p:cTn>
                                        <p:tgtEl>
                                          <p:spTgt spid="104451">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P spid="104450" grpId="1"/>
      <p:bldP spid="104451" grpId="0" build="p"/>
      <p:bldP spid="104451" grpId="1" build="allAtOnce"/>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2843213" y="533400"/>
            <a:ext cx="5614987" cy="1143000"/>
          </a:xfrm>
        </p:spPr>
        <p:txBody>
          <a:bodyPr/>
          <a:lstStyle/>
          <a:p>
            <a:pPr eaLnBrk="1" hangingPunct="1"/>
            <a:r>
              <a:rPr lang="uk-UA" altLang="ru-RU" smtClean="0"/>
              <a:t>Склад білка</a:t>
            </a:r>
            <a:endParaRPr lang="ru-RU" altLang="ru-RU" smtClean="0"/>
          </a:p>
        </p:txBody>
      </p:sp>
      <p:sp>
        <p:nvSpPr>
          <p:cNvPr id="106499" name="Rectangle 3"/>
          <p:cNvSpPr>
            <a:spLocks noGrp="1" noChangeArrowheads="1"/>
          </p:cNvSpPr>
          <p:nvPr>
            <p:ph type="body" idx="1"/>
          </p:nvPr>
        </p:nvSpPr>
        <p:spPr>
          <a:xfrm>
            <a:off x="762000" y="1905000"/>
            <a:ext cx="7696200" cy="3324225"/>
          </a:xfrm>
        </p:spPr>
        <p:txBody>
          <a:bodyPr/>
          <a:lstStyle/>
          <a:p>
            <a:pPr eaLnBrk="1" hangingPunct="1">
              <a:lnSpc>
                <a:spcPct val="90000"/>
              </a:lnSpc>
            </a:pPr>
            <a:r>
              <a:rPr lang="ru-RU" altLang="ru-RU" sz="2200" smtClean="0"/>
              <a:t>При утворенні </a:t>
            </a:r>
            <a:r>
              <a:rPr lang="uk-UA" altLang="ru-RU" sz="2200" smtClean="0"/>
              <a:t> </a:t>
            </a:r>
            <a:r>
              <a:rPr lang="ru-RU" altLang="ru-RU" sz="2200" smtClean="0"/>
              <a:t>білка в результаті </a:t>
            </a:r>
            <a:r>
              <a:rPr lang="uk-UA" altLang="ru-RU" sz="2200" smtClean="0"/>
              <a:t> </a:t>
            </a:r>
            <a:r>
              <a:rPr lang="ru-RU" altLang="ru-RU" sz="2200" smtClean="0"/>
              <a:t>взаємодії аміногрупи (-NH2) однієї амінокислоти з карбоксильною групою (-СООН) іншої </a:t>
            </a:r>
            <a:r>
              <a:rPr lang="uk-UA" altLang="ru-RU" sz="2200" smtClean="0"/>
              <a:t> </a:t>
            </a:r>
            <a:r>
              <a:rPr lang="ru-RU" altLang="ru-RU" sz="2200" smtClean="0"/>
              <a:t>амінокислоти </a:t>
            </a:r>
            <a:r>
              <a:rPr lang="uk-UA" altLang="ru-RU" sz="2200" smtClean="0"/>
              <a:t> </a:t>
            </a:r>
            <a:r>
              <a:rPr lang="ru-RU" altLang="ru-RU" sz="2200" smtClean="0"/>
              <a:t>утворюються </a:t>
            </a:r>
            <a:r>
              <a:rPr lang="uk-UA" altLang="ru-RU" sz="2200" smtClean="0"/>
              <a:t> </a:t>
            </a:r>
            <a:r>
              <a:rPr lang="ru-RU" altLang="ru-RU" sz="2200" smtClean="0"/>
              <a:t>пептидні</a:t>
            </a:r>
            <a:r>
              <a:rPr lang="uk-UA" altLang="ru-RU" sz="2200" smtClean="0"/>
              <a:t> </a:t>
            </a:r>
            <a:r>
              <a:rPr lang="ru-RU" altLang="ru-RU" sz="2200" smtClean="0"/>
              <a:t> зв'язки. Кінці білка називають С- і N- кінцями (залежно від того, яка з груп кінцевої амінокислоти вільна: -COOH чи -NH2, відповідно). При природному синтезі білка на рибосомі, нові амінокислоти приєднуються до C-кінця, тому назва пептиду або білка дається шляхом перерахування амінокислотних залишків починаючи з N-кінця.</a:t>
            </a:r>
          </a:p>
        </p:txBody>
      </p:sp>
      <p:pic>
        <p:nvPicPr>
          <p:cNvPr id="9220" name="Picture 4"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5084763"/>
            <a:ext cx="7704137"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18187">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106498"/>
                                        </p:tgtEl>
                                        <p:attrNameLst>
                                          <p:attrName>style.visibility</p:attrName>
                                        </p:attrNameLst>
                                      </p:cBhvr>
                                      <p:to>
                                        <p:strVal val="visible"/>
                                      </p:to>
                                    </p:set>
                                    <p:animEffect transition="in" filter="fade">
                                      <p:cBhvr>
                                        <p:cTn id="7" dur="600">
                                          <p:stCondLst>
                                            <p:cond delay="0"/>
                                          </p:stCondLst>
                                        </p:cTn>
                                        <p:tgtEl>
                                          <p:spTgt spid="106498"/>
                                        </p:tgtEl>
                                      </p:cBhvr>
                                    </p:animEffect>
                                    <p:anim calcmode="lin" valueType="num">
                                      <p:cBhvr>
                                        <p:cTn id="8" dur="600" fill="hold">
                                          <p:stCondLst>
                                            <p:cond delay="0"/>
                                          </p:stCondLst>
                                        </p:cTn>
                                        <p:tgtEl>
                                          <p:spTgt spid="106498"/>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106498"/>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106498"/>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06499">
                                            <p:txEl>
                                              <p:pRg st="0" end="0"/>
                                            </p:txEl>
                                          </p:spTgt>
                                        </p:tgtEl>
                                        <p:attrNameLst>
                                          <p:attrName>style.visibility</p:attrName>
                                        </p:attrNameLst>
                                      </p:cBhvr>
                                      <p:to>
                                        <p:strVal val="visible"/>
                                      </p:to>
                                    </p:set>
                                    <p:animEffect transition="in" filter="slide(fromBottom)">
                                      <p:cBhvr>
                                        <p:cTn id="15" dur="500">
                                          <p:stCondLst>
                                            <p:cond delay="0"/>
                                          </p:stCondLst>
                                        </p:cTn>
                                        <p:tgtEl>
                                          <p:spTgt spid="1064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499"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1692275" y="533400"/>
            <a:ext cx="6765925" cy="879475"/>
          </a:xfrm>
        </p:spPr>
        <p:txBody>
          <a:bodyPr/>
          <a:lstStyle/>
          <a:p>
            <a:pPr eaLnBrk="1" hangingPunct="1"/>
            <a:r>
              <a:rPr lang="uk-UA" altLang="ru-RU" smtClean="0"/>
              <a:t>Рівні структури білка</a:t>
            </a:r>
            <a:endParaRPr lang="ru-RU" altLang="ru-RU" smtClean="0"/>
          </a:p>
        </p:txBody>
      </p:sp>
      <p:sp>
        <p:nvSpPr>
          <p:cNvPr id="107523" name="Rectangle 3"/>
          <p:cNvSpPr>
            <a:spLocks noGrp="1" noChangeArrowheads="1"/>
          </p:cNvSpPr>
          <p:nvPr>
            <p:ph type="body" idx="1"/>
          </p:nvPr>
        </p:nvSpPr>
        <p:spPr>
          <a:xfrm>
            <a:off x="762000" y="1844675"/>
            <a:ext cx="4602163" cy="4098925"/>
          </a:xfrm>
        </p:spPr>
        <p:txBody>
          <a:bodyPr/>
          <a:lstStyle/>
          <a:p>
            <a:pPr eaLnBrk="1" hangingPunct="1">
              <a:lnSpc>
                <a:spcPct val="80000"/>
              </a:lnSpc>
            </a:pPr>
            <a:r>
              <a:rPr lang="ru-RU" altLang="ru-RU" sz="2000" smtClean="0"/>
              <a:t>Первинна структура — пептидна або амінокислотна послідовність, тобто послідовність амінокислотних залишків у пептидному ланцюжку. Саме первинна структура кодується відповідним геном і найбільшою мірою визначає властивості сформованого білка. </a:t>
            </a:r>
          </a:p>
          <a:p>
            <a:pPr eaLnBrk="1" hangingPunct="1">
              <a:lnSpc>
                <a:spcPct val="80000"/>
              </a:lnSpc>
            </a:pPr>
            <a:r>
              <a:rPr lang="ru-RU" altLang="ru-RU" sz="2000" smtClean="0"/>
              <a:t>Вторинна структура — локальне впорядковування фрагменту поліпептидного ланцюжка, стабілізоване водневими зв'язками і гідрофобними взаємодіями. </a:t>
            </a:r>
          </a:p>
        </p:txBody>
      </p:sp>
      <p:pic>
        <p:nvPicPr>
          <p:cNvPr id="10244" name="Picture 5"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5600" y="1844675"/>
            <a:ext cx="345757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17031">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107522"/>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107523">
                                            <p:txEl>
                                              <p:pRg st="0" end="0"/>
                                            </p:txEl>
                                          </p:spTgt>
                                        </p:tgtEl>
                                        <p:attrNameLst>
                                          <p:attrName>style.visibility</p:attrName>
                                        </p:attrNameLst>
                                      </p:cBhvr>
                                      <p:to>
                                        <p:strVal val="visible"/>
                                      </p:to>
                                    </p:set>
                                    <p:animEffect transition="in" filter="fade">
                                      <p:cBhvr>
                                        <p:cTn id="11" dur="1000"/>
                                        <p:tgtEl>
                                          <p:spTgt spid="107523">
                                            <p:txEl>
                                              <p:pRg st="0" end="0"/>
                                            </p:txEl>
                                          </p:spTgt>
                                        </p:tgtEl>
                                      </p:cBhvr>
                                    </p:animEffect>
                                    <p:anim calcmode="lin" valueType="num">
                                      <p:cBhvr>
                                        <p:cTn id="12" dur="1000" fill="hold"/>
                                        <p:tgtEl>
                                          <p:spTgt spid="107523">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107523">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10752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107523">
                                            <p:txEl>
                                              <p:pRg st="1" end="1"/>
                                            </p:txEl>
                                          </p:spTgt>
                                        </p:tgtEl>
                                        <p:attrNameLst>
                                          <p:attrName>style.visibility</p:attrName>
                                        </p:attrNameLst>
                                      </p:cBhvr>
                                      <p:to>
                                        <p:strVal val="visible"/>
                                      </p:to>
                                    </p:set>
                                    <p:animEffect transition="in" filter="fade">
                                      <p:cBhvr>
                                        <p:cTn id="19" dur="1000"/>
                                        <p:tgtEl>
                                          <p:spTgt spid="107523">
                                            <p:txEl>
                                              <p:pRg st="1" end="1"/>
                                            </p:txEl>
                                          </p:spTgt>
                                        </p:tgtEl>
                                      </p:cBhvr>
                                    </p:animEffect>
                                    <p:anim calcmode="lin" valueType="num">
                                      <p:cBhvr>
                                        <p:cTn id="20" dur="1000" fill="hold"/>
                                        <p:tgtEl>
                                          <p:spTgt spid="107523">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107523">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10752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p:bldP spid="10752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1763713" y="533400"/>
            <a:ext cx="6694487" cy="1143000"/>
          </a:xfrm>
        </p:spPr>
        <p:txBody>
          <a:bodyPr/>
          <a:lstStyle/>
          <a:p>
            <a:pPr eaLnBrk="1" hangingPunct="1"/>
            <a:r>
              <a:rPr lang="uk-UA" altLang="ru-RU" smtClean="0"/>
              <a:t>Рівні структури білка</a:t>
            </a:r>
            <a:endParaRPr lang="ru-RU" altLang="ru-RU" smtClean="0"/>
          </a:p>
        </p:txBody>
      </p:sp>
      <p:sp>
        <p:nvSpPr>
          <p:cNvPr id="108547" name="Rectangle 3"/>
          <p:cNvSpPr>
            <a:spLocks noGrp="1" noChangeArrowheads="1"/>
          </p:cNvSpPr>
          <p:nvPr>
            <p:ph type="body" idx="1"/>
          </p:nvPr>
        </p:nvSpPr>
        <p:spPr>
          <a:xfrm>
            <a:off x="755650" y="1773238"/>
            <a:ext cx="4679950" cy="4038600"/>
          </a:xfrm>
        </p:spPr>
        <p:txBody>
          <a:bodyPr/>
          <a:lstStyle/>
          <a:p>
            <a:pPr eaLnBrk="1" hangingPunct="1">
              <a:lnSpc>
                <a:spcPct val="80000"/>
              </a:lnSpc>
            </a:pPr>
            <a:r>
              <a:rPr lang="ru-RU" altLang="ru-RU" sz="1800" smtClean="0"/>
              <a:t>.Третинна структура — повна просторова будова цілої білкової молекули, просторове взаємовідношення вторинних структур одна до одної. Третинна структура загалом стабілізується нелокальними взаємодіями, найчастіше формуванням гідрофобного ядра, а також завдяки утворенню водневих зв'язків, солевих містків, інших типів іонних взаємодій, дисульфідних зв'язків між залишками цистеїну. </a:t>
            </a:r>
          </a:p>
          <a:p>
            <a:pPr eaLnBrk="1" hangingPunct="1">
              <a:lnSpc>
                <a:spcPct val="80000"/>
              </a:lnSpc>
            </a:pPr>
            <a:r>
              <a:rPr lang="ru-RU" altLang="ru-RU" sz="1800" smtClean="0"/>
              <a:t>Четвертинна структура — структура, що виникає в результаті взаємодії кількох білкових молекул, які в даному контексті називають субодиницями. Повна структура кількох поєднаних субодиниць, що разом виконують спільну функцію, називається білковим комплексом. </a:t>
            </a:r>
          </a:p>
        </p:txBody>
      </p:sp>
      <p:pic>
        <p:nvPicPr>
          <p:cNvPr id="11268" name="Picture 4" descr="Рисунок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063" y="1989138"/>
            <a:ext cx="3268662" cy="367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28156">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108546"/>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108547">
                                            <p:txEl>
                                              <p:pRg st="0" end="0"/>
                                            </p:txEl>
                                          </p:spTgt>
                                        </p:tgtEl>
                                        <p:attrNameLst>
                                          <p:attrName>style.visibility</p:attrName>
                                        </p:attrNameLst>
                                      </p:cBhvr>
                                      <p:to>
                                        <p:strVal val="visible"/>
                                      </p:to>
                                    </p:set>
                                    <p:animEffect transition="in" filter="fade">
                                      <p:cBhvr>
                                        <p:cTn id="11" dur="1000"/>
                                        <p:tgtEl>
                                          <p:spTgt spid="108547">
                                            <p:txEl>
                                              <p:pRg st="0" end="0"/>
                                            </p:txEl>
                                          </p:spTgt>
                                        </p:tgtEl>
                                      </p:cBhvr>
                                    </p:animEffect>
                                    <p:anim calcmode="lin" valueType="num">
                                      <p:cBhvr>
                                        <p:cTn id="12" dur="1000" fill="hold"/>
                                        <p:tgtEl>
                                          <p:spTgt spid="108547">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108547">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10854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108547">
                                            <p:txEl>
                                              <p:pRg st="1" end="1"/>
                                            </p:txEl>
                                          </p:spTgt>
                                        </p:tgtEl>
                                        <p:attrNameLst>
                                          <p:attrName>style.visibility</p:attrName>
                                        </p:attrNameLst>
                                      </p:cBhvr>
                                      <p:to>
                                        <p:strVal val="visible"/>
                                      </p:to>
                                    </p:set>
                                    <p:animEffect transition="in" filter="fade">
                                      <p:cBhvr>
                                        <p:cTn id="19" dur="1000"/>
                                        <p:tgtEl>
                                          <p:spTgt spid="108547">
                                            <p:txEl>
                                              <p:pRg st="1" end="1"/>
                                            </p:txEl>
                                          </p:spTgt>
                                        </p:tgtEl>
                                      </p:cBhvr>
                                    </p:animEffect>
                                    <p:anim calcmode="lin" valueType="num">
                                      <p:cBhvr>
                                        <p:cTn id="20" dur="1000" fill="hold"/>
                                        <p:tgtEl>
                                          <p:spTgt spid="108547">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108547">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108547">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p:bldP spid="108547"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6|0.8|0.7|0.4|0.5|0.4"/>
</p:tagLst>
</file>

<file path=ppt/tags/tag10.xml><?xml version="1.0" encoding="utf-8"?>
<p:tagLst xmlns:a="http://schemas.openxmlformats.org/drawingml/2006/main" xmlns:r="http://schemas.openxmlformats.org/officeDocument/2006/relationships" xmlns:p="http://schemas.openxmlformats.org/presentationml/2006/main">
  <p:tag name="TIMING" val="|3.1"/>
</p:tagLst>
</file>

<file path=ppt/tags/tag11.xml><?xml version="1.0" encoding="utf-8"?>
<p:tagLst xmlns:a="http://schemas.openxmlformats.org/drawingml/2006/main" xmlns:r="http://schemas.openxmlformats.org/officeDocument/2006/relationships" xmlns:p="http://schemas.openxmlformats.org/presentationml/2006/main">
  <p:tag name="TIMING" val="|3.3|12.4"/>
</p:tagLst>
</file>

<file path=ppt/tags/tag12.xml><?xml version="1.0" encoding="utf-8"?>
<p:tagLst xmlns:a="http://schemas.openxmlformats.org/drawingml/2006/main" xmlns:r="http://schemas.openxmlformats.org/officeDocument/2006/relationships" xmlns:p="http://schemas.openxmlformats.org/presentationml/2006/main">
  <p:tag name="TIMING" val="|2.2"/>
</p:tagLst>
</file>

<file path=ppt/tags/tag13.xml><?xml version="1.0" encoding="utf-8"?>
<p:tagLst xmlns:a="http://schemas.openxmlformats.org/drawingml/2006/main" xmlns:r="http://schemas.openxmlformats.org/officeDocument/2006/relationships" xmlns:p="http://schemas.openxmlformats.org/presentationml/2006/main">
  <p:tag name="TIMING" val="|2.8"/>
</p:tagLst>
</file>

<file path=ppt/tags/tag14.xml><?xml version="1.0" encoding="utf-8"?>
<p:tagLst xmlns:a="http://schemas.openxmlformats.org/drawingml/2006/main" xmlns:r="http://schemas.openxmlformats.org/officeDocument/2006/relationships" xmlns:p="http://schemas.openxmlformats.org/presentationml/2006/main">
  <p:tag name="TIMING" val="|1.7"/>
</p:tagLst>
</file>

<file path=ppt/tags/tag15.xml><?xml version="1.0" encoding="utf-8"?>
<p:tagLst xmlns:a="http://schemas.openxmlformats.org/drawingml/2006/main" xmlns:r="http://schemas.openxmlformats.org/officeDocument/2006/relationships" xmlns:p="http://schemas.openxmlformats.org/presentationml/2006/main">
  <p:tag name="TIMING" val="|2.3|13.9|4.9"/>
</p:tagLst>
</file>

<file path=ppt/tags/tag16.xml><?xml version="1.0" encoding="utf-8"?>
<p:tagLst xmlns:a="http://schemas.openxmlformats.org/drawingml/2006/main" xmlns:r="http://schemas.openxmlformats.org/officeDocument/2006/relationships" xmlns:p="http://schemas.openxmlformats.org/presentationml/2006/main">
  <p:tag name="TIMING" val="|2|3.5|3.2|2.9|3.8|2.8|4.2"/>
</p:tagLst>
</file>

<file path=ppt/tags/tag17.xml><?xml version="1.0" encoding="utf-8"?>
<p:tagLst xmlns:a="http://schemas.openxmlformats.org/drawingml/2006/main" xmlns:r="http://schemas.openxmlformats.org/officeDocument/2006/relationships" xmlns:p="http://schemas.openxmlformats.org/presentationml/2006/main">
  <p:tag name="TIMING" val="|1.3"/>
</p:tagLst>
</file>

<file path=ppt/tags/tag18.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TIMING" val="|1.3"/>
</p:tagLst>
</file>

<file path=ppt/tags/tag3.xml><?xml version="1.0" encoding="utf-8"?>
<p:tagLst xmlns:a="http://schemas.openxmlformats.org/drawingml/2006/main" xmlns:r="http://schemas.openxmlformats.org/officeDocument/2006/relationships" xmlns:p="http://schemas.openxmlformats.org/presentationml/2006/main">
  <p:tag name="TIMING" val="|6.4"/>
</p:tagLst>
</file>

<file path=ppt/tags/tag4.xml><?xml version="1.0" encoding="utf-8"?>
<p:tagLst xmlns:a="http://schemas.openxmlformats.org/drawingml/2006/main" xmlns:r="http://schemas.openxmlformats.org/officeDocument/2006/relationships" xmlns:p="http://schemas.openxmlformats.org/presentationml/2006/main">
  <p:tag name="TIMING" val="|2.2|3|2.7|3.2|5.4"/>
</p:tagLst>
</file>

<file path=ppt/tags/tag5.xml><?xml version="1.0" encoding="utf-8"?>
<p:tagLst xmlns:a="http://schemas.openxmlformats.org/drawingml/2006/main" xmlns:r="http://schemas.openxmlformats.org/officeDocument/2006/relationships" xmlns:p="http://schemas.openxmlformats.org/presentationml/2006/main">
  <p:tag name="TIMING" val="|1.1|3.5|5.9|3.6|2.2|2.8"/>
</p:tagLst>
</file>

<file path=ppt/tags/tag6.xml><?xml version="1.0" encoding="utf-8"?>
<p:tagLst xmlns:a="http://schemas.openxmlformats.org/drawingml/2006/main" xmlns:r="http://schemas.openxmlformats.org/officeDocument/2006/relationships" xmlns:p="http://schemas.openxmlformats.org/presentationml/2006/main">
  <p:tag name="TIMING" val="|1.7|11.1"/>
</p:tagLst>
</file>

<file path=ppt/tags/tag7.xml><?xml version="1.0" encoding="utf-8"?>
<p:tagLst xmlns:a="http://schemas.openxmlformats.org/drawingml/2006/main" xmlns:r="http://schemas.openxmlformats.org/officeDocument/2006/relationships" xmlns:p="http://schemas.openxmlformats.org/presentationml/2006/main">
  <p:tag name="TIMING" val="|2"/>
</p:tagLst>
</file>

<file path=ppt/tags/tag8.xml><?xml version="1.0" encoding="utf-8"?>
<p:tagLst xmlns:a="http://schemas.openxmlformats.org/drawingml/2006/main" xmlns:r="http://schemas.openxmlformats.org/officeDocument/2006/relationships" xmlns:p="http://schemas.openxmlformats.org/presentationml/2006/main">
  <p:tag name="TIMING" val="|4|8"/>
</p:tagLst>
</file>

<file path=ppt/tags/tag9.xml><?xml version="1.0" encoding="utf-8"?>
<p:tagLst xmlns:a="http://schemas.openxmlformats.org/drawingml/2006/main" xmlns:r="http://schemas.openxmlformats.org/officeDocument/2006/relationships" xmlns:p="http://schemas.openxmlformats.org/presentationml/2006/main">
  <p:tag name="TIMING" val="|4.5|13.8"/>
</p:tagLst>
</file>

<file path=ppt/theme/theme1.xml><?xml version="1.0" encoding="utf-8"?>
<a:theme xmlns:a="http://schemas.openxmlformats.org/drawingml/2006/main" name="Студия">
  <a:themeElements>
    <a:clrScheme name="Студия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Студия">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тудия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Студия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Студия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Студия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Студия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Студия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Студия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Студия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Студия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Студия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Studio</Template>
  <TotalTime>196</TotalTime>
  <Words>1501</Words>
  <Application>Microsoft Office PowerPoint</Application>
  <PresentationFormat>Экран (4:3)</PresentationFormat>
  <Paragraphs>58</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Arial Black</vt:lpstr>
      <vt:lpstr>Wingdings</vt:lpstr>
      <vt:lpstr>Calibri</vt:lpstr>
      <vt:lpstr>Times New Roman</vt:lpstr>
      <vt:lpstr>Студия</vt:lpstr>
      <vt:lpstr>Презентация PowerPoint</vt:lpstr>
      <vt:lpstr>Що таке білки?</vt:lpstr>
      <vt:lpstr>Історія дослідження </vt:lpstr>
      <vt:lpstr>Презентация PowerPoint</vt:lpstr>
      <vt:lpstr>Презентация PowerPoint</vt:lpstr>
      <vt:lpstr>Будова білків</vt:lpstr>
      <vt:lpstr>Склад білка</vt:lpstr>
      <vt:lpstr>Рівні структури білка</vt:lpstr>
      <vt:lpstr>Рівні структури білка</vt:lpstr>
      <vt:lpstr>Розміри білків</vt:lpstr>
      <vt:lpstr>Хімічні властивості</vt:lpstr>
      <vt:lpstr>Прості і складні білки</vt:lpstr>
      <vt:lpstr>Денатурація білків</vt:lpstr>
      <vt:lpstr>Сортування білків</vt:lpstr>
      <vt:lpstr>Функції білків в організмі</vt:lpstr>
      <vt:lpstr>Презентация PowerPoint</vt:lpstr>
      <vt:lpstr>Харчування</vt:lpstr>
      <vt:lpstr>Білкові лікувальні препарати</vt:lpstr>
    </vt:vector>
  </TitlesOfParts>
  <Company>NhT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Білки</dc:title>
  <dc:creator>Admin</dc:creator>
  <cp:lastModifiedBy>admin</cp:lastModifiedBy>
  <cp:revision>3</cp:revision>
  <dcterms:created xsi:type="dcterms:W3CDTF">2009-10-22T17:49:06Z</dcterms:created>
  <dcterms:modified xsi:type="dcterms:W3CDTF">2015-04-08T16:41:31Z</dcterms:modified>
</cp:coreProperties>
</file>