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276" r:id="rId5"/>
    <p:sldId id="257" r:id="rId6"/>
    <p:sldId id="285" r:id="rId7"/>
    <p:sldId id="258" r:id="rId8"/>
    <p:sldId id="278" r:id="rId9"/>
    <p:sldId id="259" r:id="rId10"/>
    <p:sldId id="279" r:id="rId11"/>
    <p:sldId id="260" r:id="rId12"/>
    <p:sldId id="281" r:id="rId13"/>
    <p:sldId id="261" r:id="rId14"/>
    <p:sldId id="283" r:id="rId15"/>
    <p:sldId id="262" r:id="rId16"/>
    <p:sldId id="284" r:id="rId17"/>
    <p:sldId id="263" r:id="rId18"/>
    <p:sldId id="287" r:id="rId19"/>
    <p:sldId id="264" r:id="rId20"/>
    <p:sldId id="286" r:id="rId21"/>
    <p:sldId id="265" r:id="rId22"/>
    <p:sldId id="288" r:id="rId23"/>
    <p:sldId id="267" r:id="rId24"/>
    <p:sldId id="289" r:id="rId25"/>
    <p:sldId id="268" r:id="rId26"/>
    <p:sldId id="275" r:id="rId27"/>
    <p:sldId id="269" r:id="rId28"/>
    <p:sldId id="290" r:id="rId29"/>
    <p:sldId id="271" r:id="rId30"/>
    <p:sldId id="291" r:id="rId31"/>
    <p:sldId id="270" r:id="rId32"/>
    <p:sldId id="292" r:id="rId33"/>
    <p:sldId id="272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43" d="100"/>
          <a:sy n="43" d="100"/>
        </p:scale>
        <p:origin x="126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D29EC-D1D2-43C8-9D57-CA4F136234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265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BCA8C-393D-431D-838D-00D1CF4BDD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181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12BEC-0B7A-4647-A197-BB1913E83C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62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C87D0-C03F-4BB3-BE4A-0C2033AA2D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975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71F11-7EBB-49F2-B6ED-5B5991DB2D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16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59F63-04B8-444A-A50E-83D42F1820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552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55177-4F00-4355-9978-11903A4C10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191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233A2-AC03-44E0-8AB4-C0A4FE94A6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74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3BBA1-BF22-48E1-9707-8C911F6A9C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343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20B63-D7B9-4696-A28D-148359FA25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874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7716D-E424-4AD4-8CD7-1A1B818A85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304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DF0044-B2D7-4E37-A283-DE4D5EA2BE8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home-edu.ru/user/f/00000545/kishechnopolostnie/gidroidnie_polipi/foto/gidroidnie_polipi_2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5%D1%81%D0%BC%D0%BE%D1%81%D0%BE%D0%BC%D1%8B" TargetMode="External"/><Relationship Id="rId2" Type="http://schemas.openxmlformats.org/officeDocument/2006/relationships/hyperlink" Target="http://ru.wikipedia.org/wiki/%D0%9A%D0%BD%D0%B8%D0%B4%D0%BE%D1%86%D0%B8%D1%8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ucmp.berkeley.edu/cnidaria/hydra2.gi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0%D0%B5%D1%84%D0%BB%D0%B5%D0%BA%D1%81_(%D0%B1%D0%B8%D0%BE%D0%BB%D0%BE%D0%B3%D0%B8%D1%8F)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zooexcurs.narod.ru/pictures/bidermat/hydra2_mod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6%D0%B5%D1%80%D0%BA%D0%B0%D1%80%D0%B8%D1%8F" TargetMode="External"/><Relationship Id="rId2" Type="http://schemas.openxmlformats.org/officeDocument/2006/relationships/hyperlink" Target="http://ru.wikipedia.org/wiki/%D0%9A%D0%BE%D0%BB%D0%BE%D0%B2%D1%80%D0%B0%D1%82%D0%BA%D0%B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/index.php?title=%D0%A9%D0%B5%D0%BB%D0%B5%D0%B2%D1%8B%D0%B5_%D0%BA%D0%BE%D0%BD%D1%82%D0%B0%D0%BA%D1%82%D1%8B&amp;action=edit&amp;redlink=1" TargetMode="External"/><Relationship Id="rId4" Type="http://schemas.openxmlformats.org/officeDocument/2006/relationships/hyperlink" Target="http://ru.wikipedia.org/wiki/%D0%A2%D1%80%D0%B5%D0%BC%D0%B0%D1%82%D0%BE%D0%B4%D1%8B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wu.edu/~biology/grad/faculty/currentFaculty/bryan/eZoologist/e-Zool%20Slides/hydra.gi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A6%D0%B5%D0%BB%D0%BE%D0%B1%D0%BB%D0%B0%D1%81%D1%82%D1%83%D0%BB%D0%B0&amp;action=edit&amp;redlink=1" TargetMode="External"/><Relationship Id="rId3" Type="http://schemas.openxmlformats.org/officeDocument/2006/relationships/hyperlink" Target="http://ru.wikipedia.org/w/index.php?title=%D0%A1%D0%BF%D0%BE%D1%80%D0%BE%D1%81%D0%B0%D0%BA&amp;action=edit&amp;redlink=1" TargetMode="External"/><Relationship Id="rId7" Type="http://schemas.openxmlformats.org/officeDocument/2006/relationships/hyperlink" Target="http://ru.wikipedia.org/wiki/%D0%94%D1%80%D0%BE%D0%B1%D0%BB%D0%B5%D0%BD%D0%B8%D0%B5_(%D1%8D%D0%BC%D0%B1%D1%80%D0%B8%D0%BE%D0%BB%D0%BE%D0%B3%D0%B8%D1%8F)" TargetMode="External"/><Relationship Id="rId12" Type="http://schemas.openxmlformats.org/officeDocument/2006/relationships/hyperlink" Target="http://ru.wikipedia.org/wiki/%D0%90%D0%BD%D0%B0%D0%B1%D0%B8%D0%BE%D0%B7" TargetMode="External"/><Relationship Id="rId2" Type="http://schemas.openxmlformats.org/officeDocument/2006/relationships/hyperlink" Target="http://ru.wikipedia.org/w/index.php?title=%D0%9C%D0%B5%D0%B4%D1%83%D0%B7%D0%BE%D0%B8%D0%B4%D0%BD%D1%8B%D0%B9_%D1%83%D0%B7%D0%B5%D0%BB%D0%BE%D0%BA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7%D0%B8%D0%B3%D0%BE%D1%82%D0%B0" TargetMode="External"/><Relationship Id="rId11" Type="http://schemas.openxmlformats.org/officeDocument/2006/relationships/hyperlink" Target="http://ru.wikipedia.org/wiki/%D0%93%D0%B0%D1%81%D1%82%D1%80%D1%83%D0%BB%D1%8F%D1%86%D0%B8%D1%8F" TargetMode="External"/><Relationship Id="rId5" Type="http://schemas.openxmlformats.org/officeDocument/2006/relationships/hyperlink" Target="http://ru.wikipedia.org/wiki/%D0%9E%D0%BF%D0%BB%D0%BE%D0%B4%D0%BE%D1%82%D0%B2%D0%BE%D1%80%D0%B5%D0%BD%D0%B8%D0%B5" TargetMode="External"/><Relationship Id="rId10" Type="http://schemas.openxmlformats.org/officeDocument/2006/relationships/hyperlink" Target="http://ru.wikipedia.org/wiki/%D0%98%D0%BC%D0%BC%D0%B8%D0%B3%D1%80%D0%B0%D1%86%D0%B8%D1%8F" TargetMode="External"/><Relationship Id="rId4" Type="http://schemas.openxmlformats.org/officeDocument/2006/relationships/hyperlink" Target="http://ru.wikipedia.org/wiki/%D0%93%D0%B5%D1%80%D0%BC%D0%B0%D1%84%D1%80%D0%BE%D0%B4%D0%B8%D1%82%D0%B8%D0%B7%D0%BC" TargetMode="External"/><Relationship Id="rId9" Type="http://schemas.openxmlformats.org/officeDocument/2006/relationships/hyperlink" Target="http://ru.wikipedia.org/w/index.php?title=%D0%94%D0%B5%D0%BB%D0%B0%D0%BC%D0%B8%D0%BD%D0%B0%D1%86%D0%B8%D1%8F&amp;action=edit&amp;redlink=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ic.academic.ru/pictures/enwiki/72/Hydra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tsarikov.com/wp-content/uploads/2008/03/hydra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oto.spbland.ru/data/media/11/138909_P1050861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E%D1%80%D1%84%D0%B0%D0%BB%D0%BB%D0%B0%D0%BA%D1%81%D0%B8%D1%81" TargetMode="External"/><Relationship Id="rId2" Type="http://schemas.openxmlformats.org/officeDocument/2006/relationships/hyperlink" Target="http://ru.wikipedia.org/wiki/%D0%A0%D0%B5%D0%B3%D0%B5%D0%BD%D0%B5%D1%80%D0%B0%D1%86%D0%B8%D1%8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chools.keldysh.ru/co1678/Project/Mixytkin/Sait/hydra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C%D0%B5%D1%80%D1%82%D0%BD%D0%BE%D1%81%D1%82%D1%8C" TargetMode="External"/><Relationship Id="rId3" Type="http://schemas.openxmlformats.org/officeDocument/2006/relationships/hyperlink" Target="http://ru.wikipedia.org/wiki/%D0%91%D0%B8%D0%BE%D0%BB%D0%BE%D0%B3%D0%B8%D1%87%D0%B5%D1%81%D0%BA%D0%BE%D0%B5_%D0%B1%D0%B5%D1%81%D1%81%D0%BC%D0%B5%D1%80%D1%82%D0%B8%D0%B5" TargetMode="External"/><Relationship Id="rId7" Type="http://schemas.openxmlformats.org/officeDocument/2006/relationships/hyperlink" Target="http://ru.wikipedia.org/wiki/%D0%AD%D0%BA%D1%81%D0%BF%D0%B5%D1%80%D0%B8%D0%BC%D0%B5%D0%BD%D1%82" TargetMode="External"/><Relationship Id="rId2" Type="http://schemas.openxmlformats.org/officeDocument/2006/relationships/hyperlink" Target="http://ru.wikipedia.org/wiki/XIX_%D0%B2%D0%B5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0%B8%D0%BF%D0%BE%D1%82%D0%B5%D0%B7%D0%B0" TargetMode="External"/><Relationship Id="rId5" Type="http://schemas.openxmlformats.org/officeDocument/2006/relationships/hyperlink" Target="http://ru.wikipedia.org/wiki/1997_%D0%B3%D0%BE%D0%B4" TargetMode="External"/><Relationship Id="rId10" Type="http://schemas.openxmlformats.org/officeDocument/2006/relationships/hyperlink" Target="http://ru.wikipedia.org/wiki/%D0%A0%D0%B5%D0%B3%D0%B5%D0%BD%D0%B5%D1%80%D0%B0%D1%86%D0%B8%D1%8F" TargetMode="External"/><Relationship Id="rId4" Type="http://schemas.openxmlformats.org/officeDocument/2006/relationships/hyperlink" Target="http://ru.wikipedia.org/wiki/XX_%D0%B2%D0%B5%D0%BA" TargetMode="External"/><Relationship Id="rId9" Type="http://schemas.openxmlformats.org/officeDocument/2006/relationships/hyperlink" Target="http://ru.wikipedia.org/wiki/%D0%A1%D1%82%D0%B0%D1%80%D0%B5%D0%BD%D0%B8%D0%B5_(%D0%B1%D0%B8%D0%BE%D0%BB%D0%BE%D0%B3%D0%B8%D1%8F)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zooexcurs.narod.ru/pictures/bidermat/hydra1_mod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.wikipedia.org/wiki/%D0%A4%D0%B0%D0%B9%D0%BB:Hydras_(8)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7%D0%BE%D0%BE%D1%85%D0%BB%D0%BE%D1%80%D0%B5%D0%BB%D0%BB%D1%8B&amp;action=edit&amp;redlink=1" TargetMode="External"/><Relationship Id="rId2" Type="http://schemas.openxmlformats.org/officeDocument/2006/relationships/hyperlink" Target="http://ru.wikipedia.org/wiki/%D0%A5%D0%BB%D0%BE%D1%80%D0%B5%D0%BB%D0%BB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/index.php?title=%D0%A2%D1%80%D0%B0%D0%BC%D0%B1%D0%BB%D0%B5,_%D0%90%D0%B2%D1%80%D0%B0%D0%B0%D0%BC&amp;action=edit&amp;redlink=1" TargetMode="External"/><Relationship Id="rId4" Type="http://schemas.openxmlformats.org/officeDocument/2006/relationships/hyperlink" Target="http://ru.wikipedia.org/w/index.php?title=%D0%A2%D1%80%D0%B0%D0%BD%D1%81%D0%BE%D0%B2%D0%B0%D1%80%D0%B8%D0%B0%D0%BB%D1%8C%D0%BD%D0%B0%D1%8F_%D0%BF%D0%B5%D1%80%D0%B5%D0%B4%D0%B0%D1%87%D0%B0&amp;action=edit&amp;redlink=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apus.ru/im.xp/049050053048057050051048050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1%83%D1%80%D0%B1%D0%B5%D0%BB%D0%BB%D1%8F%D1%80%D0%B8%D0%B8" TargetMode="External"/><Relationship Id="rId2" Type="http://schemas.openxmlformats.org/officeDocument/2006/relationships/hyperlink" Target="http://ru.wikipedia.org/wiki/%D0%92%D0%B5%D1%82%D0%B2%D0%B8%D1%81%D1%82%D0%BE%D1%83%D1%81%D1%8B%D0%B5_%D1%80%D0%B0%D0%BA%D0%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A%D0%BB%D0%B5%D0%BF%D1%82%D0%BE%D0%BA%D0%BD%D0%B8%D0%B4%D1%8B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Hydridae&amp;action=edit&amp;redlink=1" TargetMode="External"/><Relationship Id="rId3" Type="http://schemas.openxmlformats.org/officeDocument/2006/relationships/hyperlink" Target="http://ru.wikipedia.org/wiki/%D0%96%D0%B8%D0%B2%D0%BE%D1%82%D0%BD%D1%8B%D0%B5" TargetMode="External"/><Relationship Id="rId7" Type="http://schemas.openxmlformats.org/officeDocument/2006/relationships/hyperlink" Target="http://ru.wikipedia.org/wiki/Hydroida" TargetMode="External"/><Relationship Id="rId2" Type="http://schemas.openxmlformats.org/officeDocument/2006/relationships/hyperlink" Target="http://ru.wikipedia.org/wiki/%D0%91%D0%B8%D0%BE%D0%BB%D0%BE%D0%B3%D0%B8%D1%87%D0%B5%D1%81%D0%BA%D0%B0%D1%8F_%D1%81%D0%B8%D1%81%D1%82%D0%B5%D0%BC%D0%B0%D1%82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0%B8%D0%B4%D1%80%D0%BE%D0%B8%D0%B4%D0%BD%D1%8B%D0%B5" TargetMode="External"/><Relationship Id="rId5" Type="http://schemas.openxmlformats.org/officeDocument/2006/relationships/hyperlink" Target="http://ru.wikipedia.org/wiki/%D0%A1%D1%82%D1%80%D0%B5%D0%BA%D0%B0%D1%8E%D1%89%D0%B8%D0%B5" TargetMode="External"/><Relationship Id="rId10" Type="http://schemas.openxmlformats.org/officeDocument/2006/relationships/hyperlink" Target="http://ru.wikipedia.org/wiki/1758" TargetMode="External"/><Relationship Id="rId4" Type="http://schemas.openxmlformats.org/officeDocument/2006/relationships/hyperlink" Target="http://ru.wikipedia.org/wiki/Eumetazoa" TargetMode="External"/><Relationship Id="rId9" Type="http://schemas.openxmlformats.org/officeDocument/2006/relationships/hyperlink" Target="http://ru.wikipedia.org/wiki/%D0%9B%D0%B8%D0%BD%D0%BD%D0%B5%D0%B9,_%D0%9A%D0%B0%D1%80%D0%BB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lawrence.edu/dept/biology/animal/hydra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A2%D1%80%D0%B0%D0%BC%D0%B1%D0%BB%D0%B5,_%D0%90%D0%B2%D1%80%D0%B0%D0%B0%D0%BC&amp;action=edit&amp;redlink=1" TargetMode="External"/><Relationship Id="rId2" Type="http://schemas.openxmlformats.org/officeDocument/2006/relationships/hyperlink" Target="http://ru.wikipedia.org/wiki/%D0%9B%D0%B5%D0%B2%D0%B5%D0%BD%D0%B3%D1%83%D0%BA,_%D0%90%D0%BD%D1%82%D0%BE%D0%BD%D0%B8_%D0%B2%D0%B0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B%D0%B8%D0%BD%D0%BD%D0%B5%D0%B9,_%D0%9A%D0%B0%D1%80%D0%BB" TargetMode="External"/><Relationship Id="rId5" Type="http://schemas.openxmlformats.org/officeDocument/2006/relationships/hyperlink" Target="http://ru.wikipedia.org/wiki/%D0%97%D0%BE%D0%BE%D0%BB%D0%BE%D0%B3%D0%B8%D1%87%D0%B5%D1%81%D0%BA%D0%B0%D1%8F_%D0%BD%D0%BE%D0%BC%D0%B5%D0%BD%D0%BA%D0%BB%D0%B0%D1%82%D1%83%D1%80%D0%B0" TargetMode="External"/><Relationship Id="rId4" Type="http://schemas.openxmlformats.org/officeDocument/2006/relationships/hyperlink" Target="http://ru.wikipedia.org/wiki/%D0%97%D0%BE%D0%BE%D0%BB%D0%BE%D0%B3%D0%B8%D1%8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waycross.edu/faculty/bmajdi/hydra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ond1.gladstonefamily.net/hydra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ree-lancers.net/posted_files/374D7944B9B5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D%D0%BF%D0%B8%D1%82%D0%B5%D0%BB%D0%B8%D0%B9" TargetMode="External"/><Relationship Id="rId2" Type="http://schemas.openxmlformats.org/officeDocument/2006/relationships/hyperlink" Target="http://ru.wikipedia.org/wiki/%D0%AD%D0%BA%D1%82%D0%BE%D0%B4%D0%B5%D1%80%D0%BC%D0%B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ribiy-bog.com/_fr/0/4683855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1%D0%B8%D0%BD%D0%B0%D0%BF%D1%8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ru-RU" altLang="ru-RU" sz="4400"/>
              <a:t>Пресноводный полип гидра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altLang="ru-RU"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7653" name="Picture 5" descr="Картинка 212 из 1082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6477000" cy="600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Стрекательные клетки</a:t>
            </a:r>
            <a:br>
              <a:rPr lang="ru-RU" altLang="ru-RU" sz="4000" b="1"/>
            </a:br>
            <a:endParaRPr lang="ru-RU" altLang="ru-RU" sz="4000" b="1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600"/>
              <a:t>Стрекательные клетки образуются из промежуточных только в области туловища. Сначала промежуточная клетка делится 3-5 раз, образуя кластер (гнездо) из предшественников стрекательных клеток (книдобластов), соединенных цитоплазматическими мостиками. Затем начинается дифференцировка, в ходе которой мостики исчезают. Дифференцирующиеся </a:t>
            </a:r>
            <a:r>
              <a:rPr lang="ru-RU" altLang="ru-RU" sz="1600">
                <a:hlinkClick r:id="rId2" tooltip="Книдоцит"/>
              </a:rPr>
              <a:t>книдоциты</a:t>
            </a:r>
            <a:r>
              <a:rPr lang="ru-RU" altLang="ru-RU" sz="1600"/>
              <a:t> мигрируют в щупальца.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Стрекательная клетка имеет стрекательную капсулу, заполненную ядовитым веществом. Внутрь капсулы ввёрнута стрекательная нить. На поверхности клетки находится чувствительный волосок, при его раздражении нить выбрасывается и поражает жертву. После выстреливания нити клетки погибают, а из промежуточных клеток образуются новые.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У гидры есть четыре типа стрекательных клеток — стенотелы (пенетранты), десмонемы (вольвенты), голотрихи изоризы (большие глютинанты) и атрихи изоризы (малые глютинанты). При охоте первыми выстреливают вольвенты. Их спиральные стрекательные нити опутывают выросты тела жертвы и обеспечивают ее удержание. Под действием рывков жертвы и вызванной ими вибрации срабатывают имеющие более высокий порог раздражения пенетранты. Шипы, имеющиеся у основания их стрекательных нитей, заякориваются в теле добычи. а через полую стрекательную нить в ее тело вводится яд.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Большое количество стрекательных клеток находится на щупальцах, где они образуют стрекательные батареи. Обычно в состав батареи входит одна крупная эпителиально-мускульная клетка, в которую погружены стрекательные клетки. В центре батареи находится крупная пенетранта, вокруг нее — более мелки вольвенты и глютинанты. Книдоциты соединены </a:t>
            </a:r>
            <a:r>
              <a:rPr lang="ru-RU" altLang="ru-RU" sz="1600">
                <a:hlinkClick r:id="rId3" tooltip="Десмосомы"/>
              </a:rPr>
              <a:t>десмосомами</a:t>
            </a:r>
            <a:r>
              <a:rPr lang="ru-RU" altLang="ru-RU" sz="1600"/>
              <a:t> с мускульными волокнами эпителиально-мускульной клетки. Большие глютинанты (их стрекательная нить имеет шипы, но не имеет, как и у вольвент, отверстия на вершине), видимо, в основном используются для защиты. Малые глютинанты используются только при передвижении гидры для прочного прикрепления щупальцами к субстрату. Их выстреливание блокируется экстрактами из тканей жертв гидры.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9700" name="Picture 4" descr="Картинка 67 из 1082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3914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Клеточный состав энтодермы</a:t>
            </a:r>
            <a:br>
              <a:rPr lang="ru-RU" altLang="ru-RU" sz="4000" b="1"/>
            </a:br>
            <a:endParaRPr lang="ru-RU" altLang="ru-RU" sz="4000" b="1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/>
              <a:t>Эпителиально-мускульные клетки направлены в полость кишки и несут жгутики, которые перемешивают пищу. Эти клетки могут образовывать ложноножки, с помощью которых захватывают частицы пищи. В клетках формируются пищеварительные вакуоли. Железистые клетки энтодермы выделяют в полость кишки пищеварительные ферменты, которые расщепляют пищу.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/>
            </a:r>
            <a:br>
              <a:rPr lang="ru-RU" altLang="ru-RU" sz="2400"/>
            </a:br>
            <a:r>
              <a:rPr lang="ru-RU" altLang="ru-RU" sz="2400"/>
              <a:t>Дыхание и выделение продуктов обмена происходит через всю поверхность тела животного. Наличие нервной системы позволяет гидре осуществлять простые </a:t>
            </a:r>
            <a:r>
              <a:rPr lang="ru-RU" altLang="ru-RU" sz="2400">
                <a:hlinkClick r:id="rId2" tooltip="Рефлекс (биология)"/>
              </a:rPr>
              <a:t>рефлексы</a:t>
            </a:r>
            <a:r>
              <a:rPr lang="ru-RU" altLang="ru-RU" sz="2400"/>
              <a:t>. Гидра реагирует на механическое раздражение, температуру, наличие в воде химических веществ и на ряд других факторов внешней среды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1749" name="Picture 5" descr="Картинка 278 из 1082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96290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Питание и пищеварение</a:t>
            </a:r>
            <a:br>
              <a:rPr lang="ru-RU" altLang="ru-RU" sz="4000" b="1"/>
            </a:br>
            <a:endParaRPr lang="ru-RU" altLang="ru-RU" sz="4000" b="1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/>
              <a:t>Гидра питается мелкими беспозвоночными — дафниями и другими ветвистоусыми, циклопами, а также олигохетами-наидидами. Есть данные о потреблении гидрами </a:t>
            </a:r>
            <a:r>
              <a:rPr lang="ru-RU" altLang="ru-RU" sz="2000">
                <a:hlinkClick r:id="rId2" tooltip="Коловратки"/>
              </a:rPr>
              <a:t>коловраток</a:t>
            </a:r>
            <a:r>
              <a:rPr lang="ru-RU" altLang="ru-RU" sz="2000"/>
              <a:t> и </a:t>
            </a:r>
            <a:r>
              <a:rPr lang="ru-RU" altLang="ru-RU" sz="2000">
                <a:hlinkClick r:id="rId3" tooltip="Церкария"/>
              </a:rPr>
              <a:t>церкарий</a:t>
            </a:r>
            <a:r>
              <a:rPr lang="ru-RU" altLang="ru-RU" sz="2000"/>
              <a:t> </a:t>
            </a:r>
            <a:r>
              <a:rPr lang="ru-RU" altLang="ru-RU" sz="2000">
                <a:hlinkClick r:id="rId4" tooltip="Трематоды"/>
              </a:rPr>
              <a:t>трематод</a:t>
            </a:r>
            <a:r>
              <a:rPr lang="ru-RU" altLang="ru-RU" sz="2000"/>
              <a:t>. Добыча захватывается щупальцами с помощью стрекательных клеток, яд которых быстро парализует мелких жертв. Координированными движениями щупалец добыча подносится ко рту, а затем с помощью сокращений тела гидра «надевается» на жертву. Пищеварение начинается в кишечной полости (полостное пищеварение), заканчивается внутри пищеварительных вакуолей эпителиально-мускульных клеток энтодермы (внутриклеточное пищеварение). Непереваренные остатки пищи выбрасываются через рот.</a:t>
            </a:r>
            <a:br>
              <a:rPr lang="ru-RU" altLang="ru-RU" sz="2000"/>
            </a:br>
            <a:r>
              <a:rPr lang="ru-RU" altLang="ru-RU" sz="2000"/>
              <a:t>Так как у гидры нет транспортной системы, а мезоглея (слой межклеточного вещества между экто-и энтодермой) достаточно плотная, возникает проблема транспорта питательных веществ к клеткам эктодермы. Эта проблема решается за счет образования выростов клеток обоих слоёв, которые пересекают мезоглею и соединяются через </a:t>
            </a:r>
            <a:r>
              <a:rPr lang="ru-RU" altLang="ru-RU" sz="2000">
                <a:hlinkClick r:id="rId5" tooltip="Щелевые контакты (страница отсутствует)"/>
              </a:rPr>
              <a:t>щелевые контакты</a:t>
            </a:r>
            <a:r>
              <a:rPr lang="ru-RU" altLang="ru-RU" sz="2000"/>
              <a:t>. Через них могут проходить мелкие органические молекулы (моносахариды, аминокислоты), что обеспечивает питание клеток эктодермы.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2773" name="Picture 5" descr="Картинка 346 из 1082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10600" cy="609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Размножение и развитие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1600" b="1"/>
          </a:p>
          <a:p>
            <a:pPr>
              <a:lnSpc>
                <a:spcPct val="80000"/>
              </a:lnSpc>
            </a:pPr>
            <a:r>
              <a:rPr lang="ru-RU" altLang="ru-RU" sz="1600"/>
              <a:t>При благоприятных условиях гидра размножается бесполым путём. На теле животного (обычно в нижней трети туловища) образуется почка, она растет, затем формируются щупальца и прорывается рот. Молодая гидра отпочковывается от материнского организма (при этом материнский и дочерний полипы прикрепляются щупальцами к субстрату и тянут в разные стороны) и ведет самостоятельный образ жизни. Осенью гидра переходит к половому размножению. На теле в эктодерме закладываются гонады — половые железы, а в них из промежуточных клеток развиваются половые клетки. При образовании гонад гидр формируется </a:t>
            </a:r>
            <a:r>
              <a:rPr lang="ru-RU" altLang="ru-RU" sz="1600">
                <a:hlinkClick r:id="rId2" tooltip="Медузоидный узелок (страница отсутствует)"/>
              </a:rPr>
              <a:t>медузоидный узелок</a:t>
            </a:r>
            <a:r>
              <a:rPr lang="ru-RU" altLang="ru-RU" sz="1600"/>
              <a:t>. Это позволяет предполагать, что гонады гидры — сильно упрощенные </a:t>
            </a:r>
            <a:r>
              <a:rPr lang="ru-RU" altLang="ru-RU" sz="1600">
                <a:hlinkClick r:id="rId3" tooltip="Споросак (страница отсутствует)"/>
              </a:rPr>
              <a:t>споросаки</a:t>
            </a:r>
            <a:r>
              <a:rPr lang="ru-RU" altLang="ru-RU" sz="1600"/>
              <a:t>, последний этап в ряду преобразования утраченного медузоидного поколения в орган. Большинство видов гидр раздельнополы, реже встречается </a:t>
            </a:r>
            <a:r>
              <a:rPr lang="ru-RU" altLang="ru-RU" sz="1600">
                <a:hlinkClick r:id="rId4" tooltip="Гермафродитизм"/>
              </a:rPr>
              <a:t>гермафродитизм</a:t>
            </a:r>
            <a:r>
              <a:rPr lang="ru-RU" altLang="ru-RU" sz="1600"/>
              <a:t>. Яйцеклетки гидр быстро растут, фагоцитируя окружающие клетки. Зрелые яйцеклетки достигают диаметра 0,5-1 мм </a:t>
            </a:r>
            <a:r>
              <a:rPr lang="ru-RU" altLang="ru-RU" sz="1600">
                <a:hlinkClick r:id="rId5" tooltip="Оплодотворение"/>
              </a:rPr>
              <a:t>Оплодотворение</a:t>
            </a:r>
            <a:r>
              <a:rPr lang="ru-RU" altLang="ru-RU" sz="1600"/>
              <a:t> происходит в теле гидры: через специальное отверстие в гонаде сперматозоид проникает к яйцеклетке и сливается с ней. </a:t>
            </a:r>
            <a:r>
              <a:rPr lang="ru-RU" altLang="ru-RU" sz="1600">
                <a:hlinkClick r:id="rId6" tooltip="Зигота"/>
              </a:rPr>
              <a:t>Зигота</a:t>
            </a:r>
            <a:r>
              <a:rPr lang="ru-RU" altLang="ru-RU" sz="1600"/>
              <a:t> претерпевает полное равномерное </a:t>
            </a:r>
            <a:r>
              <a:rPr lang="ru-RU" altLang="ru-RU" sz="1600">
                <a:hlinkClick r:id="rId7" tooltip="Дробление (эмбриология)"/>
              </a:rPr>
              <a:t>дробление</a:t>
            </a:r>
            <a:r>
              <a:rPr lang="ru-RU" altLang="ru-RU" sz="1600"/>
              <a:t>, в результате которого образуется </a:t>
            </a:r>
            <a:r>
              <a:rPr lang="ru-RU" altLang="ru-RU" sz="1600">
                <a:hlinkClick r:id="rId8" tooltip="Целобластула (страница отсутствует)"/>
              </a:rPr>
              <a:t>целобластула</a:t>
            </a:r>
            <a:r>
              <a:rPr lang="ru-RU" altLang="ru-RU" sz="1600"/>
              <a:t>. Затем в результате смешанной </a:t>
            </a:r>
            <a:r>
              <a:rPr lang="ru-RU" altLang="ru-RU" sz="1600">
                <a:hlinkClick r:id="rId9" tooltip="Деламинация (страница отсутствует)"/>
              </a:rPr>
              <a:t>деламинации</a:t>
            </a:r>
            <a:r>
              <a:rPr lang="ru-RU" altLang="ru-RU" sz="1600"/>
              <a:t> (сочетание </a:t>
            </a:r>
            <a:r>
              <a:rPr lang="ru-RU" altLang="ru-RU" sz="1600">
                <a:hlinkClick r:id="rId10" tooltip="Иммиграция"/>
              </a:rPr>
              <a:t>иммиграции</a:t>
            </a:r>
            <a:r>
              <a:rPr lang="ru-RU" altLang="ru-RU" sz="1600"/>
              <a:t> и деламинации) осуществляется </a:t>
            </a:r>
            <a:r>
              <a:rPr lang="ru-RU" altLang="ru-RU" sz="1600">
                <a:hlinkClick r:id="rId11" tooltip="Гаструляция"/>
              </a:rPr>
              <a:t>гаструляция</a:t>
            </a:r>
            <a:r>
              <a:rPr lang="ru-RU" altLang="ru-RU" sz="1600"/>
              <a:t>. Вокруг зародыша формируется плотная защитная оболочка (эмбриотека) с выростами-шипиками. На стадии гаструлы зародыши впадают в </a:t>
            </a:r>
            <a:r>
              <a:rPr lang="ru-RU" altLang="ru-RU" sz="1600">
                <a:hlinkClick r:id="rId12" tooltip="Анабиоз"/>
              </a:rPr>
              <a:t>анабиоз</a:t>
            </a:r>
            <a:r>
              <a:rPr lang="ru-RU" altLang="ru-RU" sz="1600"/>
              <a:t>. Взрослые гидры погибают, а зародыши опускаются на дно и зимуют. Весной продолжается развитие, в паренхиме энтодермы путем расхождения клеток образуется кишечная полость, затем формируются зачатки щупалец, и из-под оболочки выходит молодая гидра. Таким образом, в отличие от большинства морских гидроидных, у гидры отсутствуют свободноплавающие личинки, развитие у нее прямое.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5845" name="Picture 5" descr="Картинка 397 из 1082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44513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Рост и регенерация</a:t>
            </a:r>
            <a:br>
              <a:rPr lang="ru-RU" altLang="ru-RU" sz="4000" b="1"/>
            </a:br>
            <a:r>
              <a:rPr lang="ru-RU" altLang="ru-RU" sz="4000" b="1"/>
              <a:t>Миграция и обновление клеток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altLang="ru-RU" b="1"/>
          </a:p>
          <a:p>
            <a:pPr>
              <a:lnSpc>
                <a:spcPct val="90000"/>
              </a:lnSpc>
            </a:pPr>
            <a:r>
              <a:rPr lang="ru-RU" altLang="ru-RU"/>
              <a:t>В норме у взрослой гидры клетки всех трех клеточных линий интенсивно делятся в средней части тела и мигрируют к подошве. гипостому и кончикам щупалей. Там происходит гибель и слущивание клеток. Таким образом, все клетки тела гидры постоянно обновляются. При нормальном питании «избыток» делящихся клеток перемещается в почки, которые обычно образуются в нижней трети туловища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2533" name="Picture 5" descr="Картинка 14 из 1126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577532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4821" name="Picture 5" descr="Картинка 416 из 1082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01000" cy="60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Регенерационная способность</a:t>
            </a:r>
            <a:br>
              <a:rPr lang="ru-RU" altLang="ru-RU" sz="4000" b="1"/>
            </a:br>
            <a:endParaRPr lang="ru-RU" altLang="ru-RU" sz="4000" b="1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/>
              <a:t>Гидра обладает очень высокой способностью к </a:t>
            </a:r>
            <a:r>
              <a:rPr lang="ru-RU" altLang="ru-RU" sz="2000">
                <a:hlinkClick r:id="rId2" tooltip="Регенерация"/>
              </a:rPr>
              <a:t>регенерации</a:t>
            </a:r>
            <a:r>
              <a:rPr lang="ru-RU" altLang="ru-RU" sz="2000"/>
              <a:t>. При разрезании поперек на несколько частей каждая часть восстанавливает «голову» и «ногу», сохраняя исходную полярность — рот и щупальца развиваются на той стороне, которая была ближе к оральному концу тела, а стебелек и подошва — на аборальной стороне фрагмента. Целый организм может восстанавливаться из отдельных небольших кусочков тела (менее 1/100 объема), из кусочков щупалец, а также из взвеси клеток. При этом сам процесс регенерации не сопровождается усилением клеточных делений и представляет собой типичный пример </a:t>
            </a:r>
            <a:r>
              <a:rPr lang="ru-RU" altLang="ru-RU" sz="2000">
                <a:hlinkClick r:id="rId3" tooltip="Морфаллаксис"/>
              </a:rPr>
              <a:t>морфаллаксиса</a:t>
            </a:r>
            <a:r>
              <a:rPr lang="ru-RU" altLang="ru-RU" sz="2000"/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Гидра может регенерировать из взвеси клеток, полученных путем мацерации (например, при протирании гидры через мельничный газ). В экспериментах показано, что для восстановления головного конца достаточно образования аггрегата из примерно 300 эпителиально-мускульных клеток. Показано, что регенерация нормального организма возможна из клеток одного слоя (только эктодермы или только энтодермы).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6869" name="Picture 5" descr="Картинка 424 из 1082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476885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Продолжительность жизни</a:t>
            </a:r>
            <a:br>
              <a:rPr lang="ru-RU" altLang="ru-RU" sz="4000" b="1"/>
            </a:br>
            <a:endParaRPr lang="ru-RU" altLang="ru-RU" sz="4000" b="1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/>
              <a:t>Ещё в конце </a:t>
            </a:r>
            <a:r>
              <a:rPr lang="ru-RU" altLang="ru-RU" sz="2800">
                <a:hlinkClick r:id="rId2" tooltip="XIX век"/>
              </a:rPr>
              <a:t>XIX века</a:t>
            </a:r>
            <a:r>
              <a:rPr lang="ru-RU" altLang="ru-RU" sz="2800"/>
              <a:t> была выдвинута гипотеза о </a:t>
            </a:r>
            <a:r>
              <a:rPr lang="ru-RU" altLang="ru-RU" sz="2800">
                <a:hlinkClick r:id="rId3" tooltip="Биологическое бессмертие"/>
              </a:rPr>
              <a:t>теоретическом бессмертии</a:t>
            </a:r>
            <a:r>
              <a:rPr lang="ru-RU" altLang="ru-RU" sz="2800"/>
              <a:t> гидры, которую пытались научно доказать или опровергнуть на протяжении всего </a:t>
            </a:r>
            <a:r>
              <a:rPr lang="ru-RU" altLang="ru-RU" sz="2800">
                <a:hlinkClick r:id="rId4" tooltip="XX век"/>
              </a:rPr>
              <a:t>XX века</a:t>
            </a:r>
            <a:r>
              <a:rPr lang="ru-RU" altLang="ru-RU" sz="2800"/>
              <a:t>. В </a:t>
            </a:r>
            <a:r>
              <a:rPr lang="ru-RU" altLang="ru-RU" sz="2800">
                <a:hlinkClick r:id="rId5" tooltip="1997 год"/>
              </a:rPr>
              <a:t>1997 году</a:t>
            </a:r>
            <a:r>
              <a:rPr lang="ru-RU" altLang="ru-RU" sz="2800"/>
              <a:t> </a:t>
            </a:r>
            <a:r>
              <a:rPr lang="ru-RU" altLang="ru-RU" sz="2800">
                <a:hlinkClick r:id="rId6" tooltip="Гипотеза"/>
              </a:rPr>
              <a:t>гипотеза</a:t>
            </a:r>
            <a:r>
              <a:rPr lang="ru-RU" altLang="ru-RU" sz="2800"/>
              <a:t> была доказана экспериментальным путём Даниэлем Мартинесом</a:t>
            </a:r>
            <a:r>
              <a:rPr lang="ru-RU" altLang="ru-RU" sz="2800">
                <a:hlinkClick r:id="" action="ppaction://noaction"/>
              </a:rPr>
              <a:t>[2]</a:t>
            </a:r>
            <a:r>
              <a:rPr lang="ru-RU" altLang="ru-RU" sz="2800"/>
              <a:t>. </a:t>
            </a:r>
            <a:r>
              <a:rPr lang="ru-RU" altLang="ru-RU" sz="2800">
                <a:hlinkClick r:id="rId7" tooltip="Эксперимент"/>
              </a:rPr>
              <a:t>Эксперимент</a:t>
            </a:r>
            <a:r>
              <a:rPr lang="ru-RU" altLang="ru-RU" sz="2800"/>
              <a:t> продолжался порядка четырёх лет и показал отсутствие </a:t>
            </a:r>
            <a:r>
              <a:rPr lang="ru-RU" altLang="ru-RU" sz="2800">
                <a:hlinkClick r:id="rId8" tooltip="Смертность"/>
              </a:rPr>
              <a:t>смертности</a:t>
            </a:r>
            <a:r>
              <a:rPr lang="ru-RU" altLang="ru-RU" sz="2800"/>
              <a:t> среди трёх групп гидр вследствие </a:t>
            </a:r>
            <a:r>
              <a:rPr lang="ru-RU" altLang="ru-RU" sz="2800">
                <a:hlinkClick r:id="rId9" tooltip="Старение (биология)"/>
              </a:rPr>
              <a:t>старения</a:t>
            </a:r>
            <a:r>
              <a:rPr lang="ru-RU" altLang="ru-RU" sz="2800"/>
              <a:t>. Считается, что бессмертность гидр напрямую связана с их высокой </a:t>
            </a:r>
            <a:r>
              <a:rPr lang="ru-RU" altLang="ru-RU" sz="2800">
                <a:hlinkClick r:id="rId10" tooltip="Регенерация"/>
              </a:rPr>
              <a:t>регенерационной</a:t>
            </a:r>
            <a:r>
              <a:rPr lang="ru-RU" altLang="ru-RU" sz="2800"/>
              <a:t> способностью.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7893" name="Picture 5" descr="Картинка 553 из 1082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048500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Местные виды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altLang="ru-RU" sz="2000" b="1"/>
          </a:p>
          <a:p>
            <a:pPr>
              <a:lnSpc>
                <a:spcPct val="80000"/>
              </a:lnSpc>
            </a:pPr>
            <a:r>
              <a:rPr lang="ru-RU" altLang="ru-RU" sz="2000"/>
              <a:t>В водоёмах России и Украины наиболее часто встречаются следующие виды гидр (в настоящее время многие зоологи выделяют кроме рода </a:t>
            </a:r>
            <a:r>
              <a:rPr lang="ru-RU" altLang="ru-RU" sz="2000" i="1"/>
              <a:t>Hydra</a:t>
            </a:r>
            <a:r>
              <a:rPr lang="ru-RU" altLang="ru-RU" sz="2000"/>
              <a:t> ещё 2 рода — </a:t>
            </a:r>
            <a:r>
              <a:rPr lang="ru-RU" altLang="ru-RU" sz="2000" i="1"/>
              <a:t>Pelmatohydra</a:t>
            </a:r>
            <a:r>
              <a:rPr lang="ru-RU" altLang="ru-RU" sz="2000"/>
              <a:t> и </a:t>
            </a:r>
            <a:r>
              <a:rPr lang="ru-RU" altLang="ru-RU" sz="2000" i="1"/>
              <a:t>Chlorohydra</a:t>
            </a:r>
            <a:r>
              <a:rPr lang="ru-RU" altLang="ru-RU" sz="2000"/>
              <a:t>):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гидра длинностебельчатая (Hydra (Pelmatohydra) oligactis) — крупная, с пучком очень длинных нитевидных щупалец, в 2—5 раз превышающих длину её тела;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гидра обыкновенная (Hydra vulgaris) — щупальца приблизительно вдвое длиннее тела, а само тело, как и у предыдущего вида сужается ближе к подошве;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гидра тонкая (Hydra attennata) — тело этой гидры имеет вид тонкой трубочки равномерной толщины, а щупальца только слегка длиннее тела;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гидра зелёная (Hydra (Chlorohydra) viridissima) с короткими, но многочисленными щупальцами, травянистого зелёного цвета.</a:t>
            </a:r>
          </a:p>
          <a:p>
            <a:pPr>
              <a:lnSpc>
                <a:spcPct val="80000"/>
              </a:lnSpc>
            </a:pPr>
            <a:endParaRPr lang="ru-RU" altLang="ru-RU"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294438"/>
            <a:ext cx="8229600" cy="5635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/>
              <a:t>                     Зелёные гидры </a:t>
            </a:r>
          </a:p>
        </p:txBody>
      </p:sp>
      <p:pic>
        <p:nvPicPr>
          <p:cNvPr id="23557" name="Picture 5" descr="300px-Hydras_%288%29">
            <a:hlinkClick r:id="rId2" tooltip="Зелёные гидры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6153150" cy="576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Симбионты</a:t>
            </a:r>
            <a:br>
              <a:rPr lang="ru-RU" altLang="ru-RU" sz="4000" b="1"/>
            </a:br>
            <a:endParaRPr lang="ru-RU" altLang="ru-RU" sz="4000" b="1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/>
              <a:t>У так называемых «зеленых» гидр Hydra (Chlorohydra) viridissima в клетках энтодермы живут эндосимбиотические водоросли рода </a:t>
            </a:r>
            <a:r>
              <a:rPr lang="ru-RU" altLang="ru-RU" sz="2400">
                <a:hlinkClick r:id="rId2" tooltip="Хлорелла"/>
              </a:rPr>
              <a:t>Chlorella</a:t>
            </a:r>
            <a:r>
              <a:rPr lang="ru-RU" altLang="ru-RU" sz="2400"/>
              <a:t> — </a:t>
            </a:r>
            <a:r>
              <a:rPr lang="ru-RU" altLang="ru-RU" sz="2400">
                <a:hlinkClick r:id="rId3" tooltip="Зоохлореллы (страница отсутствует)"/>
              </a:rPr>
              <a:t>зоохлореллы</a:t>
            </a:r>
            <a:r>
              <a:rPr lang="ru-RU" altLang="ru-RU" sz="2400"/>
              <a:t>. На свету такие гидры могут длительное время (более четырех месяцев) обходиться без пищи, в то время как искусственно лишенные симбионтов гидры без кормления погибают через два месяца. Зоохлореллы проникают в яйцеклетки и передаются потомству </a:t>
            </a:r>
            <a:r>
              <a:rPr lang="ru-RU" altLang="ru-RU" sz="2400">
                <a:hlinkClick r:id="rId4" tooltip="Трансовариальная передача (страница отсутствует)"/>
              </a:rPr>
              <a:t>трансовариально</a:t>
            </a:r>
            <a:r>
              <a:rPr lang="ru-RU" altLang="ru-RU" sz="2400"/>
              <a:t>. Другие виды гидр в лабораторных условиях иногда удается заразить зоохлореллами, однако устойчивого симбиоза при этом не возникает.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Именно с наблюдений за зелеными гидрами начал свои исследования </a:t>
            </a:r>
            <a:r>
              <a:rPr lang="ru-RU" altLang="ru-RU" sz="2400">
                <a:hlinkClick r:id="rId5" tooltip="Трамбле, Авраам (страница отсутствует)"/>
              </a:rPr>
              <a:t>А. Трамбле</a:t>
            </a:r>
            <a:r>
              <a:rPr lang="ru-RU" altLang="ru-RU" sz="2400"/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38917" name="Picture 5" descr="Картинка 560 из 1082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563562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Хищники и паразиты</a:t>
            </a:r>
            <a:br>
              <a:rPr lang="ru-RU" altLang="ru-RU" sz="4000" b="1"/>
            </a:br>
            <a:endParaRPr lang="ru-RU" altLang="ru-RU" sz="4000" b="1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/>
              <a:t>На гидр могут нападать мальки рыб, для которых ожоги стрекательных клеток, видимо, довольно чувствительны: схватив гидру, малек обычно выплевывает ее и отказывается от дальнейших попыток съесть.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На поверхности тела гидр в качестве паразитов или комменсалов часто обитают Kerona polyporum, триходина и другие инфузории.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К питанию тканями гидр приспособлен </a:t>
            </a:r>
            <a:r>
              <a:rPr lang="ru-RU" altLang="ru-RU" sz="2400">
                <a:hlinkClick r:id="rId2" tooltip="Ветвистоусые раки"/>
              </a:rPr>
              <a:t>ветвистоусый рачок</a:t>
            </a:r>
            <a:r>
              <a:rPr lang="ru-RU" altLang="ru-RU" sz="2400"/>
              <a:t> из семейства хидорид Anchistropus emarginatus.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Тканями гидр могут также питаться </a:t>
            </a:r>
            <a:r>
              <a:rPr lang="ru-RU" altLang="ru-RU" sz="2400">
                <a:hlinkClick r:id="rId3" tooltip="Турбеллярии"/>
              </a:rPr>
              <a:t>турбеллярии</a:t>
            </a:r>
            <a:r>
              <a:rPr lang="ru-RU" altLang="ru-RU" sz="2400"/>
              <a:t> микростомулы, которые способны использовать непереваренные молодые стрекательные клетки гидр в качестве защитных клеток — </a:t>
            </a:r>
            <a:r>
              <a:rPr lang="ru-RU" altLang="ru-RU" sz="2400">
                <a:hlinkClick r:id="rId4" tooltip="Клептокниды"/>
              </a:rPr>
              <a:t>клептокнид</a:t>
            </a:r>
            <a:r>
              <a:rPr lang="ru-RU" altLang="ru-RU" sz="240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/>
              <a:t>	</a:t>
            </a:r>
            <a:r>
              <a:rPr lang="ru-RU" altLang="ru-RU" sz="2800" b="1">
                <a:hlinkClick r:id="rId2" tooltip="Биологическая систематика"/>
              </a:rPr>
              <a:t>Научная классификация</a:t>
            </a:r>
            <a:r>
              <a:rPr lang="ru-RU" altLang="ru-RU" sz="2800" b="1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/>
              <a:t>	Царство:</a:t>
            </a:r>
            <a:r>
              <a:rPr lang="ru-RU" altLang="ru-RU" sz="2800">
                <a:hlinkClick r:id="rId3" tooltip="Животные"/>
              </a:rPr>
              <a:t>Животные</a:t>
            </a:r>
            <a:r>
              <a:rPr lang="ru-RU" altLang="ru-RU" sz="28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/>
              <a:t>	Подцарство:</a:t>
            </a:r>
            <a:r>
              <a:rPr lang="ru-RU" altLang="ru-RU" sz="2800">
                <a:hlinkClick r:id="rId4" tooltip="Eumetazoa"/>
              </a:rPr>
              <a:t>Эуметазои</a:t>
            </a:r>
            <a:endParaRPr lang="ru-RU" altLang="ru-RU" sz="280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/>
              <a:t> 	Тип:</a:t>
            </a:r>
            <a:r>
              <a:rPr lang="ru-RU" altLang="ru-RU" sz="2800">
                <a:hlinkClick r:id="rId5" tooltip="Стрекающие"/>
              </a:rPr>
              <a:t>Стрекающие</a:t>
            </a:r>
            <a:endParaRPr lang="ru-RU" altLang="ru-RU" sz="280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/>
              <a:t>   Класс:</a:t>
            </a:r>
            <a:r>
              <a:rPr lang="ru-RU" altLang="ru-RU" sz="2800">
                <a:hlinkClick r:id="rId6" tooltip="Гидроидные"/>
              </a:rPr>
              <a:t>Гидроидные</a:t>
            </a:r>
            <a:r>
              <a:rPr lang="ru-RU" altLang="ru-RU" sz="28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/>
              <a:t>   Отряд:</a:t>
            </a:r>
            <a:r>
              <a:rPr lang="ru-RU" altLang="ru-RU" sz="2800">
                <a:hlinkClick r:id="rId7" tooltip="Hydroida"/>
              </a:rPr>
              <a:t>Гидроиды</a:t>
            </a:r>
            <a:r>
              <a:rPr lang="ru-RU" altLang="ru-RU" sz="28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/>
              <a:t>   Семейство:</a:t>
            </a:r>
            <a:r>
              <a:rPr lang="ru-RU" altLang="ru-RU" sz="2800">
                <a:hlinkClick r:id="rId8" tooltip="Hydridae (страница отсутствует)"/>
              </a:rPr>
              <a:t>Hydridae</a:t>
            </a:r>
            <a:endParaRPr lang="ru-RU" altLang="ru-RU" sz="280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/>
              <a:t>   Род:</a:t>
            </a:r>
            <a:r>
              <a:rPr lang="ru-RU" altLang="ru-RU" sz="2800" b="1"/>
              <a:t>Гидра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/>
              <a:t>   Латинское название</a:t>
            </a:r>
            <a:r>
              <a:rPr lang="ru-RU" altLang="ru-RU" sz="2800" i="1"/>
              <a:t>Hydra</a:t>
            </a:r>
            <a:r>
              <a:rPr lang="ru-RU" altLang="ru-RU" sz="2800"/>
              <a:t> </a:t>
            </a:r>
            <a:r>
              <a:rPr lang="ru-RU" altLang="ru-RU" sz="2800">
                <a:hlinkClick r:id="rId9" tooltip="Линней, Карл"/>
              </a:rPr>
              <a:t>Linnaeus</a:t>
            </a:r>
            <a:r>
              <a:rPr lang="ru-RU" altLang="ru-RU" sz="2800"/>
              <a:t>, </a:t>
            </a:r>
            <a:r>
              <a:rPr lang="ru-RU" altLang="ru-RU" sz="2800">
                <a:hlinkClick r:id="rId10" tooltip="1758"/>
              </a:rPr>
              <a:t>1758</a:t>
            </a:r>
            <a:endParaRPr lang="ru-RU" altLang="ru-RU"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9941" name="Picture 5" descr="Картинка 721 из 1082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106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История открытия и изучения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2000" b="1"/>
          </a:p>
          <a:p>
            <a:pPr>
              <a:lnSpc>
                <a:spcPct val="80000"/>
              </a:lnSpc>
            </a:pPr>
            <a:r>
              <a:rPr lang="ru-RU" altLang="ru-RU" sz="2000"/>
              <a:t>Видимо, впервые описал гидру </a:t>
            </a:r>
            <a:r>
              <a:rPr lang="ru-RU" altLang="ru-RU" sz="2000">
                <a:hlinkClick r:id="rId2" tooltip="Левенгук, Антони ван"/>
              </a:rPr>
              <a:t>Антонио ван Левенгук</a:t>
            </a:r>
            <a:r>
              <a:rPr lang="ru-RU" altLang="ru-RU" sz="2000"/>
              <a:t>. Подробно изучил питание, движение и бесполое размножение, а также регенерацию гидры </a:t>
            </a:r>
            <a:r>
              <a:rPr lang="ru-RU" altLang="ru-RU" sz="2000">
                <a:hlinkClick r:id="rId3" tooltip="Трамбле, Авраам (страница отсутствует)"/>
              </a:rPr>
              <a:t>Авраам Трамбле</a:t>
            </a:r>
            <a:r>
              <a:rPr lang="ru-RU" altLang="ru-RU" sz="2000"/>
              <a:t>, который описал результаты своих опытов и наблюдений в книге «Мемуары к истории одного рода пресноводных полипов с руками в форме рогов» (первое издание вышло на французском языке в 1744 г.). Открытие Трамбле приобрело громкую славу, его опыты обсуждались в светских салонах и при французском королевском дворе. Эти опыты опровергли господствовавшее тогда убеждение, что отсутствие бесполого размножения и развитой регенерации у животных — одно из важнейших их отличий от растений. Считается, что изучении регенерации гидры (опыты А. Трамбле) положили начало экспериментальной </a:t>
            </a:r>
            <a:r>
              <a:rPr lang="ru-RU" altLang="ru-RU" sz="2000">
                <a:hlinkClick r:id="rId4" tooltip="Зоология"/>
              </a:rPr>
              <a:t>зоологии</a:t>
            </a:r>
            <a:r>
              <a:rPr lang="ru-RU" altLang="ru-RU" sz="2000"/>
              <a:t>. Научное название роду в соответствии с правилами </a:t>
            </a:r>
            <a:r>
              <a:rPr lang="ru-RU" altLang="ru-RU" sz="2000">
                <a:hlinkClick r:id="rId5" tooltip="Зоологическая номенклатура"/>
              </a:rPr>
              <a:t>зоологической номенклатуры</a:t>
            </a:r>
            <a:r>
              <a:rPr lang="ru-RU" altLang="ru-RU" sz="2000"/>
              <a:t> присвоил </a:t>
            </a:r>
            <a:r>
              <a:rPr lang="ru-RU" altLang="ru-RU" sz="2000">
                <a:hlinkClick r:id="rId6" tooltip="Линней, Карл"/>
              </a:rPr>
              <a:t>Карл Линней</a:t>
            </a:r>
            <a:r>
              <a:rPr lang="ru-RU" altLang="ru-RU" sz="200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40965" name="Picture 5" descr="Картинка 728 из 1082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4676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Литература и Источники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800"/>
              <a:t>Н.Ю. Зотова. История гидры от Антона Левенгука до наших дней. </a:t>
            </a:r>
          </a:p>
          <a:p>
            <a:r>
              <a:rPr lang="ru-RU" altLang="ru-RU" sz="2800"/>
              <a:t>Степаньянц С. Д., Кузнецова В. Г., Анохин Б. А. Гидра: от Абраама Трамбле до наших дней </a:t>
            </a:r>
          </a:p>
          <a:p>
            <a:r>
              <a:rPr lang="ru-RU" altLang="ru-RU" sz="2800"/>
              <a:t> Некоммерческая инициатива лаборатории Кильского университета по получению и использованию трансгенных гидр </a:t>
            </a:r>
          </a:p>
          <a:p>
            <a:r>
              <a:rPr lang="ru-RU" altLang="ru-RU" sz="2800"/>
              <a:t>ru.wikipedia.org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4581" name="Picture 5" descr="Картинка 19 из 1126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24827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altLang="ru-RU" b="1"/>
              <a:t>План строения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1800" b="1"/>
          </a:p>
          <a:p>
            <a:pPr>
              <a:lnSpc>
                <a:spcPct val="80000"/>
              </a:lnSpc>
            </a:pPr>
            <a:r>
              <a:rPr lang="ru-RU" altLang="ru-RU" sz="1800"/>
              <a:t>Тело гидры цилиндрической формы, на переднем конце тела на околоротовом конусе расположен рот, окружённый венчиком из 5—12 щупалец. У некоторых видов тело разделено на туловище и стебелёк. На заднем конце тела (стебелька) расположена подошва, с её помощью гидра передвигается и прикрепляется. Гидра обладает радиальной (одноосно-гетеропольной) симметрией. Ось симметрии соединяет два полюса — оральный, на котором находится рот, и аборальный, на котором находится подошва. Через ось симметрии можно провести несколько плоскостей симметрии, разделяющих тело на две зеркально симметричных половины.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Тело гидры — мешок со стенкой из двух слоев клеток (эктодермы и энтодермы), между которыми находится тонкий слой межклеточного вещества (мезоглея). Полость тела гидры — гастральная полость — образует выросты, заходящие внутрь щупалец. Хотя обычно считают, что у гидры есть только одно ведущее в гастральную полость отверстие (ротовое), на самом деле на подошве гидры имеется узкая анальная пора. Через нее может выделяться пузырёк газа. При этом гидра открепляется от субстрата и всплывает, удерживаясь вниз головой в толще воды. Таким способом она может расселяться по водоему. Что касается ротового отверстия, то у непитающейся гидры оно фактически отсутствует — клетки эктодермы ротового конуса смыкаются и образуют плотные контакты, такие же, как и на других участках тела </a:t>
            </a:r>
            <a:r>
              <a:rPr lang="ru-RU" altLang="ru-RU" sz="1800">
                <a:hlinkClick r:id="" action="ppaction://noaction"/>
              </a:rPr>
              <a:t>[1]</a:t>
            </a:r>
            <a:r>
              <a:rPr lang="ru-RU" altLang="ru-RU" sz="1800"/>
              <a:t>. Поэтому при питании гидре каждый раз приходится «прорывать» рот заново.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3797" name="Picture 5" descr="Картинка 281 из 1082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2413"/>
            <a:ext cx="8505825" cy="63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Клеточный состав эктодермы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2000" b="1"/>
          </a:p>
          <a:p>
            <a:pPr>
              <a:lnSpc>
                <a:spcPct val="80000"/>
              </a:lnSpc>
            </a:pPr>
            <a:r>
              <a:rPr lang="ru-RU" altLang="ru-RU" sz="2000"/>
              <a:t>Эпителиально-мускульные клетки </a:t>
            </a:r>
            <a:r>
              <a:rPr lang="ru-RU" altLang="ru-RU" sz="2000">
                <a:hlinkClick r:id="rId2" tooltip="Эктодерма"/>
              </a:rPr>
              <a:t>эктодермы</a:t>
            </a:r>
            <a:r>
              <a:rPr lang="ru-RU" altLang="ru-RU" sz="2000"/>
              <a:t> образуют основную массу клеток этой ткани. Клетки имеют цилиндрическую форму эпителиальных частей и формируют однослойный покровный </a:t>
            </a:r>
            <a:r>
              <a:rPr lang="ru-RU" altLang="ru-RU" sz="2000">
                <a:hlinkClick r:id="rId3" tooltip="Эпителий"/>
              </a:rPr>
              <a:t>эпителий</a:t>
            </a:r>
            <a:r>
              <a:rPr lang="ru-RU" altLang="ru-RU" sz="2000"/>
              <a:t>. К мезоглее прилегают сократимые отростки данных клеток, образующие продольную мускулатуру гидры.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Между эпителиально-мускульными клетками находятся группы мелких, округлых клеток называемых промежуточными, или интерстициальными (i-клетки). Это недифференцированные клетки. Они могут превращаться в остальные типы клеток тела гидры, кроме эпителиально-мускульных. Промежуточные клетки обладают всеми свойствами мультипотентных стволовых клеток. Доказано. что каждая промежуточная клетка потенциально способна дать как половые, так и соматические клетки. Стволовые промежуточные клетки не мигрируют, однако их дифференцирующиеся клетки-потомки способны к быстрым миграциям.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6629" name="Picture 5" descr="Картинка 114 из 1082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0700"/>
            <a:ext cx="75057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ru-RU" altLang="ru-RU" sz="4000" b="1"/>
              <a:t>Нервная система</a:t>
            </a:r>
            <a:br>
              <a:rPr lang="ru-RU" altLang="ru-RU" sz="4000" b="1"/>
            </a:br>
            <a:endParaRPr lang="ru-RU" altLang="ru-RU" sz="4000" b="1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/>
              <a:t>Нервные клетки образуют в эктодерме примитивную диффузную нервную систему — рассеянное нервное сплетение (диффузный плексус). В энтодерме есть отдельные нервные клетки. У гидры имеются сгущения диффузного плексуса на подошве, вокруг рта и на щупальцах. По новым данным, у гидры имеется околоротовое нервное кольцо, сходное с нервным кольцом, расположенным на крае зонтика у гидромедуз.</a:t>
            </a:r>
            <a:br>
              <a:rPr lang="ru-RU" altLang="ru-RU" sz="2000"/>
            </a:br>
            <a:r>
              <a:rPr lang="ru-RU" altLang="ru-RU" sz="2000"/>
              <a:t>У гидры нет четкого деления на чувствительные, вставочные и моторные нейроны. Одна и та же клетка может воспринимать раздражение и передавать сигнал эпителиально-мускульным клеткам. Тем не менее, есть два основных типа нервных клеток — чувствительные и ганглиозные. Тела чуствительных клеток расположены поперек эпителиального пласта, они имеют неподвижный жгутик, окруженный воротничком из микроворсинок, который торчит во внешнюю среду и способен воспринимать раздражение. Ганглиозные клетки расположены в основании эпителиально-мускульных, из отростки не выходят во внешнюю среду. По морфологии большинство нейронов гидры — биполярные или мультиполярные.</a:t>
            </a:r>
            <a:br>
              <a:rPr lang="ru-RU" altLang="ru-RU" sz="2000"/>
            </a:br>
            <a:r>
              <a:rPr lang="ru-RU" altLang="ru-RU" sz="2000"/>
              <a:t>В нервной системе гидры присутствуют как электрические, так и химические </a:t>
            </a:r>
            <a:r>
              <a:rPr lang="ru-RU" altLang="ru-RU" sz="2000">
                <a:hlinkClick r:id="rId2" tooltip="Синапс"/>
              </a:rPr>
              <a:t>синапсы</a:t>
            </a:r>
            <a:r>
              <a:rPr lang="ru-RU" altLang="ru-RU" sz="200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815</Words>
  <Application>Microsoft Office PowerPoint</Application>
  <PresentationFormat>Экран (4:3)</PresentationFormat>
  <Paragraphs>65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Arial</vt:lpstr>
      <vt:lpstr>Оформление по умолчанию</vt:lpstr>
      <vt:lpstr>Пресноводный полип гидра</vt:lpstr>
      <vt:lpstr>Презентация PowerPoint</vt:lpstr>
      <vt:lpstr>Презентация PowerPoint</vt:lpstr>
      <vt:lpstr>Презентация PowerPoint</vt:lpstr>
      <vt:lpstr>План строения</vt:lpstr>
      <vt:lpstr>Презентация PowerPoint</vt:lpstr>
      <vt:lpstr>Клеточный состав эктодермы</vt:lpstr>
      <vt:lpstr>Презентация PowerPoint</vt:lpstr>
      <vt:lpstr>Нервная система </vt:lpstr>
      <vt:lpstr>Презентация PowerPoint</vt:lpstr>
      <vt:lpstr>Стрекательные клетки </vt:lpstr>
      <vt:lpstr>Презентация PowerPoint</vt:lpstr>
      <vt:lpstr>Клеточный состав энтодермы </vt:lpstr>
      <vt:lpstr>Презентация PowerPoint</vt:lpstr>
      <vt:lpstr>Питание и пищеварение </vt:lpstr>
      <vt:lpstr>Презентация PowerPoint</vt:lpstr>
      <vt:lpstr>Размножение и развитие</vt:lpstr>
      <vt:lpstr>Презентация PowerPoint</vt:lpstr>
      <vt:lpstr>Рост и регенерация Миграция и обновление клеток</vt:lpstr>
      <vt:lpstr>Презентация PowerPoint</vt:lpstr>
      <vt:lpstr>Регенерационная способность </vt:lpstr>
      <vt:lpstr>Презентация PowerPoint</vt:lpstr>
      <vt:lpstr>Продолжительность жизни </vt:lpstr>
      <vt:lpstr>Презентация PowerPoint</vt:lpstr>
      <vt:lpstr>Местные виды</vt:lpstr>
      <vt:lpstr>Презентация PowerPoint</vt:lpstr>
      <vt:lpstr>Симбионты </vt:lpstr>
      <vt:lpstr>Презентация PowerPoint</vt:lpstr>
      <vt:lpstr>Хищники и паразиты </vt:lpstr>
      <vt:lpstr>Презентация PowerPoint</vt:lpstr>
      <vt:lpstr>История открытия и изучения</vt:lpstr>
      <vt:lpstr>Презентация PowerPoint</vt:lpstr>
      <vt:lpstr>Литература и Источники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1</cp:revision>
  <cp:lastPrinted>1601-01-01T00:00:00Z</cp:lastPrinted>
  <dcterms:created xsi:type="dcterms:W3CDTF">1601-01-01T00:00:00Z</dcterms:created>
  <dcterms:modified xsi:type="dcterms:W3CDTF">2015-04-08T17:37:34Z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