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CE4F7-8C0E-4697-85CF-F3074EB46D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71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FAAAD-55D5-4432-9BFF-6FFCF2B507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325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39E0A-C53A-4177-811A-891F7D9171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512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6510D2-CD8F-4556-83E9-E9B12B4862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9426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DCB75-8BDF-4FAE-9B24-581C1CF4945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493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143A5-4A50-4411-B3BF-82B29BB100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183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BF520-C428-4932-9502-262C6CF1FB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66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84F6F-1D58-42D8-AFD3-FE51E975A6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792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9F375-5F85-48CB-AAEF-F6346F1376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411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CD69-5510-4A68-8649-3B866CCF6B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195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ACFE1-9918-4A3F-B1EE-724288C097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87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E65A92E-030A-4F4A-9C34-2D602C53321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5" r:id="rId2"/>
    <p:sldLayoutId id="2147483824" r:id="rId3"/>
    <p:sldLayoutId id="2147483823" r:id="rId4"/>
    <p:sldLayoutId id="2147483822" r:id="rId5"/>
    <p:sldLayoutId id="2147483821" r:id="rId6"/>
    <p:sldLayoutId id="2147483820" r:id="rId7"/>
    <p:sldLayoutId id="2147483819" r:id="rId8"/>
    <p:sldLayoutId id="2147483818" r:id="rId9"/>
    <p:sldLayoutId id="2147483817" r:id="rId10"/>
    <p:sldLayoutId id="21474838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2" descr="C:\Documents and Settings\user\Мои документы\документы\Школьные предметы\Биология\пчелы и муравьи\Formica_truncorum_1.thumbna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2786063"/>
            <a:ext cx="1968500" cy="169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313" y="285750"/>
            <a:ext cx="8643937" cy="9286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a_CampusPrLying" pitchFamily="82" charset="-52"/>
              </a:rPr>
              <a:t>Отряд  Перепончатокрылые</a:t>
            </a:r>
          </a:p>
        </p:txBody>
      </p:sp>
      <p:pic>
        <p:nvPicPr>
          <p:cNvPr id="2051" name="Picture 8" descr="C:\Documents and Settings\user\Мои документы\документы\Школьные предметы\Биология\пчелы и муравьи\0001586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428750"/>
            <a:ext cx="35718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Прямоугольник 1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650" y="847725"/>
            <a:ext cx="5389563" cy="222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357688" y="4071938"/>
            <a:ext cx="3286125" cy="201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Проект подготовили </a:t>
            </a:r>
            <a:br>
              <a:rPr lang="ru-RU" altLang="ru-RU"/>
            </a:br>
            <a:r>
              <a:rPr lang="ru-RU" altLang="ru-RU"/>
              <a:t>ученики 7 класса  </a:t>
            </a:r>
            <a:br>
              <a:rPr lang="ru-RU" altLang="ru-RU"/>
            </a:br>
            <a:r>
              <a:rPr lang="ru-RU" altLang="ru-RU"/>
              <a:t>МОУ «СОШ д.Андег»</a:t>
            </a:r>
          </a:p>
          <a:p>
            <a:pPr eaLnBrk="1" hangingPunct="1"/>
            <a:r>
              <a:rPr lang="ru-RU" altLang="ru-RU"/>
              <a:t>Ледкова Яна</a:t>
            </a:r>
          </a:p>
          <a:p>
            <a:pPr eaLnBrk="1" hangingPunct="1"/>
            <a:r>
              <a:rPr lang="ru-RU" altLang="ru-RU"/>
              <a:t>Канюков Дима</a:t>
            </a:r>
          </a:p>
          <a:p>
            <a:pPr eaLnBrk="1" hangingPunct="1"/>
            <a:r>
              <a:rPr lang="ru-RU" altLang="ru-RU"/>
              <a:t>Руководитель: </a:t>
            </a:r>
            <a:br>
              <a:rPr lang="ru-RU" altLang="ru-RU"/>
            </a:br>
            <a:r>
              <a:rPr lang="ru-RU" altLang="ru-RU"/>
              <a:t>Уразбахтина Э.Р.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4313" y="274638"/>
            <a:ext cx="62865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a_CampusPrLying" pitchFamily="82" charset="-52"/>
              </a:rPr>
              <a:t>Муравьи –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a_CampusPrLying" pitchFamily="82" charset="-52"/>
              </a:rPr>
              <a:t>общественные  насекомые</a:t>
            </a:r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14313" y="1643063"/>
            <a:ext cx="6157912" cy="49291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Известно около 10 тыс. видов муравьев. Размеры тела</a:t>
            </a:r>
            <a:r>
              <a:rPr lang="en-US" altLang="ru-RU" sz="2000" smtClean="0"/>
              <a:t> </a:t>
            </a:r>
            <a:r>
              <a:rPr lang="ru-RU" altLang="ru-RU" sz="2000" smtClean="0"/>
              <a:t>- 0,8-30</a:t>
            </a:r>
            <a:r>
              <a:rPr lang="en-US" altLang="ru-RU" sz="2000" smtClean="0"/>
              <a:t> </a:t>
            </a:r>
            <a:r>
              <a:rPr lang="ru-RU" altLang="ru-RU" sz="2000" smtClean="0"/>
              <a:t>мм. Окраска от светло-желтой до черной.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ru-RU" sz="10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Распространены повсеместно, кроме Антарктиды и Крайнего Севера.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ru-RU" sz="10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Муравьи могут строить огромные муравейники. В семье насчитывают до 500-800 тыс. и даже до 1млн особей в муравейнике.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ru-RU" sz="10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Живут большими семьями, где есть самки, самцы и рабочие муравьи.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altLang="ru-RU" sz="10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При благоприятных условиях семья может существовать 100 лет. За это время в семье сменяется много поколений: самки живут максимум 15-20 лет,  рабочие муравьи – 3 года.</a:t>
            </a:r>
          </a:p>
        </p:txBody>
      </p:sp>
      <p:pic>
        <p:nvPicPr>
          <p:cNvPr id="3076" name="Рисунок 8" descr="муравейник и яйца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258763"/>
            <a:ext cx="2465387" cy="639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a_CampusPrLying" pitchFamily="82" charset="-52"/>
              </a:rPr>
              <a:t>Рыжие Муравьи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071563"/>
            <a:ext cx="6357937" cy="5643562"/>
          </a:xfrm>
        </p:spPr>
        <p:txBody>
          <a:bodyPr rtlCol="0">
            <a:normAutofit fontScale="92500" lnSpcReduction="10000"/>
          </a:bodyPr>
          <a:lstStyle/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200" dirty="0" smtClean="0"/>
              <a:t>Когда говорят о муравьях, то в первую очередь имеют в виду рыжих лесных муравьев.</a:t>
            </a: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1100" dirty="0" smtClean="0"/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200" dirty="0" smtClean="0"/>
              <a:t>Крылья имеются у самцов и самок только в период вылета из гнезда во время размножения.</a:t>
            </a: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100" dirty="0" smtClean="0"/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200" dirty="0" smtClean="0"/>
              <a:t>У рабочих муравьев крыльев не бывает, они не способны к размножению и заняты строительством, заготовкой пищи, выкармливанием личинок и </a:t>
            </a:r>
            <a:r>
              <a:rPr lang="ru-RU" sz="2200" dirty="0" err="1" smtClean="0"/>
              <a:t>дру</a:t>
            </a:r>
            <a:r>
              <a:rPr lang="en-US" sz="2200" dirty="0" smtClean="0"/>
              <a:t>-</a:t>
            </a:r>
            <a:r>
              <a:rPr lang="ru-RU" sz="2200" dirty="0" err="1" smtClean="0"/>
              <a:t>гими</a:t>
            </a:r>
            <a:r>
              <a:rPr lang="ru-RU" sz="2200" dirty="0" smtClean="0"/>
              <a:t> работами. Наиболее крупные особи защищают муравейник их называют солдатами. Рабочие мура</a:t>
            </a:r>
            <a:r>
              <a:rPr lang="en-US" sz="2200" dirty="0" smtClean="0"/>
              <a:t>-</a:t>
            </a:r>
            <a:r>
              <a:rPr lang="ru-RU" sz="2200" dirty="0" err="1" smtClean="0"/>
              <a:t>вьи</a:t>
            </a:r>
            <a:r>
              <a:rPr lang="ru-RU" sz="2200" dirty="0" smtClean="0"/>
              <a:t> вынашивают различные функции в процессе своей жизни: собирателей пищи, няньки, солдат, хранителей жидкой пищи.</a:t>
            </a: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100" dirty="0" smtClean="0"/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200" dirty="0" smtClean="0"/>
              <a:t>Если первые 5 дней личинку кормят твердой, из нее появится солдат, если жиденькой – вылупится рабочий муравей.</a:t>
            </a:r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100" dirty="0" smtClean="0"/>
          </a:p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200" dirty="0" smtClean="0"/>
              <a:t>У муравьев превосходно развито чувство гравитации. Они угадывают наклон поверхности уже при 2 градусах.  </a:t>
            </a:r>
          </a:p>
        </p:txBody>
      </p:sp>
      <p:pic>
        <p:nvPicPr>
          <p:cNvPr id="4100" name="Рисунок 4" descr="муравьи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428750"/>
            <a:ext cx="2081213" cy="289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9" descr="C:\Documents and Settings\user\Мои документы\документы\Школьные предметы\Биология\пчелы и муравьи\0001593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4589463"/>
            <a:ext cx="1571625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357313" y="285750"/>
            <a:ext cx="4357687" cy="6540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  <a:latin typeface="a_CampusPrLying" pitchFamily="82" charset="-52"/>
              </a:rPr>
              <a:t>Муравейник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14313" y="928688"/>
            <a:ext cx="5500687" cy="3140075"/>
          </a:xfrm>
        </p:spPr>
        <p:txBody>
          <a:bodyPr>
            <a:spAutoFit/>
          </a:bodyPr>
          <a:lstStyle/>
          <a:p>
            <a:pPr marL="0" indent="-32385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1800" smtClean="0"/>
              <a:t>Муравейник  очень сложное архитектурное сооружение чаще всего конусовидной формы, размер которого доходит до 2</a:t>
            </a:r>
            <a:r>
              <a:rPr lang="en-US" altLang="ru-RU" sz="1800" smtClean="0"/>
              <a:t> </a:t>
            </a:r>
            <a:r>
              <a:rPr lang="ru-RU" altLang="ru-RU" sz="1800" smtClean="0"/>
              <a:t>-</a:t>
            </a:r>
            <a:r>
              <a:rPr lang="en-US" altLang="ru-RU" sz="1800" smtClean="0"/>
              <a:t> </a:t>
            </a:r>
            <a:r>
              <a:rPr lang="ru-RU" altLang="ru-RU" sz="1800" smtClean="0"/>
              <a:t>2,5м высотой.</a:t>
            </a:r>
          </a:p>
          <a:p>
            <a:pPr marL="0" indent="-32385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1800" smtClean="0"/>
              <a:t>Основной строительный материал – земля, хвоинки, травинки, веточки.</a:t>
            </a:r>
          </a:p>
          <a:p>
            <a:pPr marL="0" indent="-32385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1800" smtClean="0"/>
              <a:t>Внешняя часть муравейника</a:t>
            </a:r>
            <a:r>
              <a:rPr lang="en-US" altLang="ru-RU" sz="1800" smtClean="0"/>
              <a:t> </a:t>
            </a:r>
            <a:r>
              <a:rPr lang="ru-RU" altLang="ru-RU" sz="1800" smtClean="0"/>
              <a:t>- насыпная, а под ней находится основная часть -</a:t>
            </a:r>
            <a:r>
              <a:rPr lang="en-US" altLang="ru-RU" sz="1800" smtClean="0"/>
              <a:t> </a:t>
            </a:r>
            <a:r>
              <a:rPr lang="ru-RU" altLang="ru-RU" sz="1800" smtClean="0"/>
              <a:t>подземная.</a:t>
            </a:r>
          </a:p>
          <a:p>
            <a:pPr marL="0" indent="-32385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1800" smtClean="0"/>
              <a:t> Муравейники в лесу – это гнезда рыжих лесных муравьев. У других видов гнезда бывают подземные или устроены в  ходах и камерах в древесине, или сшиты из древесных листьев. </a:t>
            </a:r>
          </a:p>
        </p:txBody>
      </p:sp>
      <p:pic>
        <p:nvPicPr>
          <p:cNvPr id="5124" name="Рисунок 5" descr="33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725" y="1071563"/>
            <a:ext cx="3175000" cy="207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Рисунок 6" descr="муравейник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056063"/>
            <a:ext cx="2643187" cy="265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5"/>
          <p:cNvSpPr txBox="1">
            <a:spLocks noChangeArrowheads="1"/>
          </p:cNvSpPr>
          <p:nvPr/>
        </p:nvSpPr>
        <p:spPr bwMode="auto">
          <a:xfrm>
            <a:off x="3000375" y="3929063"/>
            <a:ext cx="5929313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23850" algn="just">
              <a:buFont typeface="Wingdings" pitchFamily="2" charset="2"/>
              <a:buChar char="Ø"/>
              <a:defRPr/>
            </a:pPr>
            <a:r>
              <a:rPr lang="ru-RU" dirty="0">
                <a:latin typeface="+mn-lt"/>
                <a:cs typeface="Arial" charset="0"/>
              </a:rPr>
              <a:t>В подземной части находятся сложные системы ходов и галерей, которые расположены на различных уровнях, в которых находятся личинки, куколки и самки муравьев, размножающиеся непрерывно с весны до осени.</a:t>
            </a:r>
          </a:p>
          <a:p>
            <a:pPr indent="-323850" algn="just">
              <a:buFont typeface="Wingdings" pitchFamily="2" charset="2"/>
              <a:buChar char="Ø"/>
              <a:defRPr/>
            </a:pPr>
            <a:r>
              <a:rPr lang="ru-RU" dirty="0">
                <a:latin typeface="+mn-lt"/>
                <a:cs typeface="Arial" charset="0"/>
              </a:rPr>
              <a:t>Температура в муравейнике поддерживается с помощью самих жильцов. Температуру муравьи меряют усами, которые чувствуют перепад всего в 0,25</a:t>
            </a:r>
            <a:r>
              <a:rPr lang="en-US" dirty="0">
                <a:latin typeface="+mn-lt"/>
                <a:cs typeface="Arial" charset="0"/>
              </a:rPr>
              <a:t>°</a:t>
            </a:r>
            <a:r>
              <a:rPr lang="ru-RU" dirty="0">
                <a:latin typeface="+mn-lt"/>
                <a:cs typeface="Arial" charset="0"/>
              </a:rPr>
              <a:t>С.  </a:t>
            </a:r>
          </a:p>
          <a:p>
            <a:pPr indent="-323850" algn="just">
              <a:buFont typeface="Wingdings" pitchFamily="2" charset="2"/>
              <a:buChar char="Ø"/>
              <a:defRPr/>
            </a:pPr>
            <a:r>
              <a:rPr lang="ru-RU" dirty="0">
                <a:latin typeface="+mn-lt"/>
                <a:cs typeface="Arial" charset="0"/>
              </a:rPr>
              <a:t>В подземной части муравейника поддерживаются чистота и порядок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  <p:bldP spid="51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28625" y="0"/>
            <a:ext cx="8385175" cy="88741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a_CampusPrLying" pitchFamily="82" charset="-52"/>
              </a:rPr>
              <a:t>Значение муравьев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_CampusPrLying" pitchFamily="82" charset="-52"/>
              </a:rPr>
              <a:t>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a_CampusPrLying" pitchFamily="82" charset="-52"/>
              </a:rPr>
              <a:t>в природе: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a_CampusPrLying" pitchFamily="82" charset="-52"/>
            </a:endParaRP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714375"/>
            <a:ext cx="5929313" cy="5715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1800" smtClean="0"/>
              <a:t>Рыжий лесной муравей</a:t>
            </a:r>
            <a:r>
              <a:rPr lang="en-US" altLang="ru-RU" sz="1800" smtClean="0"/>
              <a:t> </a:t>
            </a:r>
            <a:r>
              <a:rPr lang="ru-RU" altLang="ru-RU" sz="1800" smtClean="0"/>
              <a:t>- санитар леса. 5 мура</a:t>
            </a:r>
            <a:r>
              <a:rPr lang="en-US" altLang="ru-RU" sz="1800" smtClean="0"/>
              <a:t>-</a:t>
            </a:r>
            <a:r>
              <a:rPr lang="ru-RU" altLang="ru-RU" sz="1800" smtClean="0"/>
              <a:t>вейников средней величины гарантируют здоровье целому гектару леса.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1800" smtClean="0"/>
              <a:t>Добыча муравьев одного большого муравейника в сутки составляет 6500 гусениц, 28 000 куколок и 2660 бабочек дубовой листовертки, 3500 гусениц сосновой совки.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1800" smtClean="0"/>
              <a:t>Рабочие муравьи – фуражиры – за лето приносят в гнездо 3-8 млн.различных насекомых, около 20 ведер сладких соков, в основном выделений тлей, и 40-60 тыс.семян различных растений.</a:t>
            </a:r>
            <a:endParaRPr lang="en-US" altLang="ru-RU" sz="1800" smtClean="0"/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1800" smtClean="0"/>
              <a:t>Муравьи служат почвообразователями.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1800" smtClean="0"/>
              <a:t>Муравьи прекрасно борются с вредителями растений, разносят семена и распространяют растения некото</a:t>
            </a:r>
            <a:r>
              <a:rPr lang="en-US" altLang="ru-RU" sz="1800" smtClean="0"/>
              <a:t>-</a:t>
            </a:r>
            <a:r>
              <a:rPr lang="ru-RU" altLang="ru-RU" sz="1800" smtClean="0"/>
              <a:t>рых видов.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1800" smtClean="0"/>
              <a:t>Муравьи служат дополнительной пищей дятлов, которые уничтожают короедов. Муравьями кормятся  и другие птицы – глухари, тетерева, а в весеннюю бескормицу – синицы.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1800" smtClean="0"/>
              <a:t>В наших лесах муравьи «сеют» подснежники, медуницу, звездчатку, подмаренник, чистотел, фиалку, хохлатку.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1800" smtClean="0"/>
              <a:t>Муравьи - чрезвычайно полезные  насекомые, они требуют бережного отношения, нуждаются в нашей защите и охране.</a:t>
            </a:r>
          </a:p>
        </p:txBody>
      </p:sp>
      <p:pic>
        <p:nvPicPr>
          <p:cNvPr id="6148" name="Рисунок 5" descr="32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4286250"/>
            <a:ext cx="28575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0" descr="C:\Documents and Settings\user\Мои документы\документы\Школьные предметы\Биология\пчелы и муравьи\0001595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857250"/>
            <a:ext cx="2867025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58175" cy="7969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a_CampusPrLying" pitchFamily="82" charset="-52"/>
              </a:rPr>
              <a:t>Значение муравьев в жизни человека: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14313" y="1000125"/>
            <a:ext cx="6143625" cy="56435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Есть муравьи которые приносят вред жилью и здоровью человека, садам и огородам.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Живущие в доме муравьи портят запасы пищи, разносят некоторые заболевания.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Муравьи, живущие в  садах, разносят тлю, чем вредят  посадкам.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Муравьи приносят огромную пользу человеку. В медицине известен  муравьиный спирт – выделе</a:t>
            </a:r>
            <a:r>
              <a:rPr lang="en-US" altLang="ru-RU" sz="2000" smtClean="0"/>
              <a:t>-</a:t>
            </a:r>
            <a:r>
              <a:rPr lang="ru-RU" altLang="ru-RU" sz="2000" smtClean="0"/>
              <a:t>ния из рыжих  лесных муравьев.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Из муравьев готовят препараты кровоостанавливающего действия.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Муравьиный яд уменьшает воспаление суставов, снижает боль  при ревматоидном артрите.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В яде муравьев содержатся антибиотики, эффективно убивающие грибы и бактерии, в том числе болезненные стрептококки и стафилококки – возбудители тифа, холеры, туберкулеза.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altLang="ru-RU" sz="2000" smtClean="0"/>
              <a:t>Муравьи - чрезвычайно полезные  насекомые, они требуют бережного отношения, нуждаются в нашей защите и охране.</a:t>
            </a:r>
          </a:p>
        </p:txBody>
      </p:sp>
      <p:pic>
        <p:nvPicPr>
          <p:cNvPr id="7172" name="Рисунок 6" descr="poly_queen.thumbnai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1285875"/>
            <a:ext cx="23812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1" descr="C:\Documents and Settings\user\Мои документы\документы\Школьные предметы\Биология\пчелы и муравьи\000159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5062538"/>
            <a:ext cx="2428875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7" descr="C:\Documents and Settings\user\Мои документы\документы\Школьные предметы\Биология\пчелы и муравьи\32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3071813"/>
            <a:ext cx="2381250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rgbClr val="00B05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667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a_CampusPrLying</vt:lpstr>
      <vt:lpstr>Wingdings</vt:lpstr>
      <vt:lpstr>Тема Office</vt:lpstr>
      <vt:lpstr>Отряд  Перепончатокрылые</vt:lpstr>
      <vt:lpstr>Муравьи –  общественные  насекомые</vt:lpstr>
      <vt:lpstr>Рыжие Муравьи</vt:lpstr>
      <vt:lpstr>Муравейник</vt:lpstr>
      <vt:lpstr>Значение муравьев в природе:</vt:lpstr>
      <vt:lpstr>Значение муравьев в жизни человека: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Отряд  Перепончатокрылые</dc:title>
  <dc:creator>Пользователь</dc:creator>
  <cp:lastModifiedBy>admin</cp:lastModifiedBy>
  <cp:revision>19</cp:revision>
  <dcterms:created xsi:type="dcterms:W3CDTF">2007-11-21T18:58:13Z</dcterms:created>
  <dcterms:modified xsi:type="dcterms:W3CDTF">2015-04-08T15:39:47Z</dcterms:modified>
</cp:coreProperties>
</file>