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71" r:id="rId2"/>
    <p:sldId id="256" r:id="rId3"/>
    <p:sldId id="257" r:id="rId4"/>
    <p:sldId id="266" r:id="rId5"/>
    <p:sldId id="259" r:id="rId6"/>
    <p:sldId id="260" r:id="rId7"/>
    <p:sldId id="261" r:id="rId8"/>
    <p:sldId id="262" r:id="rId9"/>
    <p:sldId id="263" r:id="rId10"/>
    <p:sldId id="265" r:id="rId11"/>
    <p:sldId id="270" r:id="rId12"/>
    <p:sldId id="267" r:id="rId13"/>
    <p:sldId id="268" r:id="rId14"/>
    <p:sldId id="269" r:id="rId15"/>
    <p:sldId id="264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CC"/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581" autoAdjust="0"/>
  </p:normalViewPr>
  <p:slideViewPr>
    <p:cSldViewPr>
      <p:cViewPr varScale="1">
        <p:scale>
          <a:sx n="43" d="100"/>
          <a:sy n="43" d="100"/>
        </p:scale>
        <p:origin x="130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0"/>
              <a:ext cx="1858" cy="3629"/>
              <a:chOff x="3008" y="774"/>
              <a:chExt cx="1858" cy="3629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3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2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2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0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0" y="1323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7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9" y="121"/>
              <a:ext cx="356" cy="608"/>
              <a:chOff x="1731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2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1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5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5"/>
              <a:ext cx="500" cy="500"/>
              <a:chOff x="1727" y="870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1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9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2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4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2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793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793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9E592-4FC0-4C86-AB68-D9DDA64CDB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7249178"/>
      </p:ext>
    </p:extLst>
  </p:cSld>
  <p:clrMapOvr>
    <a:masterClrMapping/>
  </p:clrMapOvr>
  <p:transition spd="med"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C90AE-E7B1-477D-A190-604A541425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092246"/>
      </p:ext>
    </p:extLst>
  </p:cSld>
  <p:clrMapOvr>
    <a:masterClrMapping/>
  </p:clrMapOvr>
  <p:transition spd="med"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BB71F-0D76-481A-8CA1-BE9A12DC06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1301265"/>
      </p:ext>
    </p:extLst>
  </p:cSld>
  <p:clrMapOvr>
    <a:masterClrMapping/>
  </p:clrMapOvr>
  <p:transition spd="med"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80382-A643-4821-917E-95A8C5F20A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3915994"/>
      </p:ext>
    </p:extLst>
  </p:cSld>
  <p:clrMapOvr>
    <a:masterClrMapping/>
  </p:clrMapOvr>
  <p:transition spd="med"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455CC-45AC-4770-8A16-F2BF62D52F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947287"/>
      </p:ext>
    </p:extLst>
  </p:cSld>
  <p:clrMapOvr>
    <a:masterClrMapping/>
  </p:clrMapOvr>
  <p:transition spd="med"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84AEE-F954-4EC7-BD3F-D5244833B3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36028"/>
      </p:ext>
    </p:extLst>
  </p:cSld>
  <p:clrMapOvr>
    <a:masterClrMapping/>
  </p:clrMapOvr>
  <p:transition spd="med"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272B2-32CC-4C3B-98BE-44A17BF282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7536473"/>
      </p:ext>
    </p:extLst>
  </p:cSld>
  <p:clrMapOvr>
    <a:masterClrMapping/>
  </p:clrMapOvr>
  <p:transition spd="med"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D6AF9-9625-45F2-8B22-6EB4CAE57B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3565154"/>
      </p:ext>
    </p:extLst>
  </p:cSld>
  <p:clrMapOvr>
    <a:masterClrMapping/>
  </p:clrMapOvr>
  <p:transition spd="med"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28A76-BB7C-4C6E-8AEA-9F17A24709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2184244"/>
      </p:ext>
    </p:extLst>
  </p:cSld>
  <p:clrMapOvr>
    <a:masterClrMapping/>
  </p:clrMapOvr>
  <p:transition spd="med"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82A98-6BF0-4F1B-8338-D5A03E92EF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4674213"/>
      </p:ext>
    </p:extLst>
  </p:cSld>
  <p:clrMapOvr>
    <a:masterClrMapping/>
  </p:clrMapOvr>
  <p:transition spd="med"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C965C-F86A-4CAB-83F1-8EBD5661CC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440551"/>
      </p:ext>
    </p:extLst>
  </p:cSld>
  <p:clrMapOvr>
    <a:masterClrMapping/>
  </p:clrMapOvr>
  <p:transition spd="med"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686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686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687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687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688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688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688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1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688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8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8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688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8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9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689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9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9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689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690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691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91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91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Verdana" panose="020B0604030504040204" pitchFamily="34" charset="0"/>
              </a:defRPr>
            </a:lvl1pPr>
          </a:lstStyle>
          <a:p>
            <a:fld id="{6FFFADB2-D9BA-4D16-881E-7104CA833B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ransition spd="med">
    <p:split orient="vert" dir="in"/>
  </p:transition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>
            <p:ph type="title" idx="4294967295"/>
          </p:nvPr>
        </p:nvSpPr>
        <p:spPr>
          <a:xfrm>
            <a:off x="457200" y="0"/>
            <a:ext cx="82296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z="2000" b="1" i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0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b="1" i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0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b="1" i="1" smtClean="0">
                <a:effectLst/>
                <a:latin typeface="Bookman Old Style" panose="02050604050505020204" pitchFamily="18" charset="0"/>
              </a:rPr>
              <a:t>Министерство Здравоохранения Республики Беларусь</a:t>
            </a:r>
            <a:r>
              <a:rPr lang="ru-RU" altLang="ru-RU" sz="1800" i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1800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i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000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b="1" i="1" smtClean="0">
                <a:effectLst/>
                <a:latin typeface="Bookman Old Style" panose="02050604050505020204" pitchFamily="18" charset="0"/>
              </a:rPr>
              <a:t>Учреждение образования</a:t>
            </a:r>
            <a:br>
              <a:rPr lang="ru-RU" altLang="ru-RU" sz="20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b="1" i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0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b="1" i="1" smtClean="0">
                <a:effectLst/>
              </a:rPr>
              <a:t>«</a:t>
            </a:r>
            <a:r>
              <a:rPr lang="ru-RU" altLang="ru-RU" sz="2000" b="1" i="1" smtClean="0">
                <a:effectLst/>
                <a:latin typeface="Bookman Old Style" panose="02050604050505020204" pitchFamily="18" charset="0"/>
              </a:rPr>
              <a:t>Гомельский государственный медицинский колледж</a:t>
            </a:r>
            <a:r>
              <a:rPr lang="ru-RU" altLang="ru-RU" sz="2000" b="1" i="1" smtClean="0">
                <a:effectLst/>
              </a:rPr>
              <a:t>»</a:t>
            </a:r>
            <a:r>
              <a:rPr lang="ru-RU" altLang="ru-RU" sz="2000" b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000" b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000" b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000" b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400" b="1" i="1" smtClean="0">
                <a:effectLst/>
                <a:latin typeface="Bookman Old Style" panose="02050604050505020204" pitchFamily="18" charset="0"/>
              </a:rPr>
              <a:t>ПРЕЗЕНТАЦИЯ</a:t>
            </a:r>
            <a:br>
              <a:rPr lang="ru-RU" altLang="ru-RU" sz="24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400" b="1" i="1" smtClean="0">
                <a:effectLst/>
                <a:latin typeface="Bookman Old Style" panose="02050604050505020204" pitchFamily="18" charset="0"/>
              </a:rPr>
              <a:t>на тему:</a:t>
            </a:r>
            <a:br>
              <a:rPr lang="ru-RU" altLang="ru-RU" sz="24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2400" b="1" i="1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2400" b="1" i="1" smtClean="0">
                <a:effectLst/>
                <a:latin typeface="Bookman Old Style" panose="02050604050505020204" pitchFamily="18" charset="0"/>
              </a:rPr>
            </a:br>
            <a:r>
              <a:rPr lang="ru-RU" altLang="ru-RU" sz="3200" b="1" i="1" smtClean="0">
                <a:solidFill>
                  <a:srgbClr val="3333CC"/>
                </a:solidFill>
                <a:effectLst/>
                <a:latin typeface="Bookman Old Style" panose="02050604050505020204" pitchFamily="18" charset="0"/>
              </a:rPr>
              <a:t>ДЕНЬ матери в Беларуси</a:t>
            </a:r>
            <a:br>
              <a:rPr lang="ru-RU" altLang="ru-RU" sz="3200" b="1" i="1" smtClean="0">
                <a:solidFill>
                  <a:srgbClr val="3333CC"/>
                </a:solidFill>
                <a:effectLst/>
                <a:latin typeface="Bookman Old Style" panose="02050604050505020204" pitchFamily="18" charset="0"/>
              </a:rPr>
            </a:br>
            <a:r>
              <a:rPr lang="ru-RU" altLang="ru-RU" sz="3200" smtClean="0">
                <a:effectLst/>
                <a:latin typeface="Monotype Corsiva" panose="03010101010201010101" pitchFamily="66" charset="0"/>
              </a:rPr>
              <a:t/>
            </a:r>
            <a:br>
              <a:rPr lang="ru-RU" altLang="ru-RU" sz="3200" smtClean="0">
                <a:effectLst/>
                <a:latin typeface="Monotype Corsiva" panose="03010101010201010101" pitchFamily="66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>выполнила</a:t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>учащаяся гр. СФ-41</a:t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>Борисова Анастасия</a:t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smtClean="0">
                <a:effectLst/>
                <a:latin typeface="Bookman Old Style" panose="02050604050505020204" pitchFamily="18" charset="0"/>
              </a:rPr>
              <a:t/>
            </a:r>
            <a:br>
              <a:rPr lang="ru-RU" altLang="ru-RU" sz="1800" smtClean="0">
                <a:effectLst/>
                <a:latin typeface="Bookman Old Style" panose="02050604050505020204" pitchFamily="18" charset="0"/>
              </a:rPr>
            </a:br>
            <a:r>
              <a:rPr lang="ru-RU" altLang="ru-RU" sz="1800" b="1" i="1" smtClean="0">
                <a:effectLst/>
                <a:latin typeface="Bookman Old Style" panose="02050604050505020204" pitchFamily="18" charset="0"/>
              </a:rPr>
              <a:t>Гомель, 2010</a:t>
            </a:r>
            <a:br>
              <a:rPr lang="ru-RU" altLang="ru-RU" sz="1800" b="1" i="1" smtClean="0">
                <a:effectLst/>
                <a:latin typeface="Bookman Old Style" panose="02050604050505020204" pitchFamily="18" charset="0"/>
              </a:rPr>
            </a:br>
            <a:endParaRPr lang="ru-RU" altLang="ru-RU" sz="2800" b="1" i="1" smtClean="0">
              <a:solidFill>
                <a:srgbClr val="FF0000"/>
              </a:solidFill>
              <a:effectLst/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sz="half" idx="1"/>
          </p:nvPr>
        </p:nvSpPr>
        <p:spPr>
          <a:xfrm>
            <a:off x="0" y="357188"/>
            <a:ext cx="4495800" cy="5699125"/>
          </a:xfrm>
        </p:spPr>
        <p:txBody>
          <a:bodyPr/>
          <a:lstStyle/>
          <a:p>
            <a:r>
              <a:rPr lang="ru-RU" altLang="ru-RU" sz="1800" smtClean="0"/>
              <a:t>Я – мама. Это много или мало? </a:t>
            </a:r>
            <a:br>
              <a:rPr lang="ru-RU" altLang="ru-RU" sz="1800" smtClean="0"/>
            </a:br>
            <a:r>
              <a:rPr lang="ru-RU" altLang="ru-RU" sz="1800" smtClean="0"/>
              <a:t>Я – мама. Это счастье или крест? </a:t>
            </a:r>
            <a:br>
              <a:rPr lang="ru-RU" altLang="ru-RU" sz="1800" smtClean="0"/>
            </a:br>
            <a:r>
              <a:rPr lang="ru-RU" altLang="ru-RU" sz="1800" smtClean="0"/>
              <a:t>И </a:t>
            </a:r>
            <a:br>
              <a:rPr lang="ru-RU" altLang="ru-RU" sz="1800" smtClean="0"/>
            </a:br>
            <a:r>
              <a:rPr lang="ru-RU" altLang="ru-RU" sz="1800" smtClean="0"/>
              <a:t>невозможно все начать сначала, </a:t>
            </a:r>
            <a:br>
              <a:rPr lang="ru-RU" altLang="ru-RU" sz="1800" smtClean="0"/>
            </a:br>
            <a:r>
              <a:rPr lang="ru-RU" altLang="ru-RU" sz="1800" smtClean="0"/>
              <a:t>И я молюсь теперь за то, что есть: </a:t>
            </a:r>
            <a:br>
              <a:rPr lang="ru-RU" altLang="ru-RU" sz="1800" smtClean="0"/>
            </a:br>
            <a:r>
              <a:rPr lang="ru-RU" altLang="ru-RU" sz="1800" smtClean="0"/>
              <a:t>За плач ночной, за молоко, пеленки, </a:t>
            </a:r>
            <a:br>
              <a:rPr lang="ru-RU" altLang="ru-RU" sz="1800" smtClean="0"/>
            </a:br>
            <a:r>
              <a:rPr lang="ru-RU" altLang="ru-RU" sz="1800" smtClean="0"/>
              <a:t>За первый шаг, за первые слова. </a:t>
            </a:r>
            <a:br>
              <a:rPr lang="ru-RU" altLang="ru-RU" sz="1800" smtClean="0"/>
            </a:br>
            <a:r>
              <a:rPr lang="ru-RU" altLang="ru-RU" sz="1800" smtClean="0"/>
              <a:t>За всех детей. За каждого ребенка. </a:t>
            </a:r>
            <a:br>
              <a:rPr lang="ru-RU" altLang="ru-RU" sz="1800" smtClean="0"/>
            </a:br>
            <a:r>
              <a:rPr lang="ru-RU" altLang="ru-RU" sz="1800" smtClean="0"/>
              <a:t>Я – мама! И поэтому права. </a:t>
            </a:r>
            <a:br>
              <a:rPr lang="ru-RU" altLang="ru-RU" sz="1800" smtClean="0"/>
            </a:br>
            <a:r>
              <a:rPr lang="ru-RU" altLang="ru-RU" sz="1800" smtClean="0"/>
              <a:t/>
            </a:r>
            <a:br>
              <a:rPr lang="ru-RU" altLang="ru-RU" sz="1800" smtClean="0"/>
            </a:br>
            <a:r>
              <a:rPr lang="ru-RU" altLang="ru-RU" sz="1800" smtClean="0"/>
              <a:t>Я – целый мир. Я – жизни возрожденье. </a:t>
            </a:r>
            <a:br>
              <a:rPr lang="ru-RU" altLang="ru-RU" sz="1800" smtClean="0"/>
            </a:br>
            <a:r>
              <a:rPr lang="ru-RU" altLang="ru-RU" sz="1800" smtClean="0"/>
              <a:t>И я весь свет хотела бы обнять. </a:t>
            </a:r>
            <a:br>
              <a:rPr lang="ru-RU" altLang="ru-RU" sz="1800" smtClean="0"/>
            </a:br>
            <a:r>
              <a:rPr lang="ru-RU" altLang="ru-RU" sz="1800" smtClean="0"/>
              <a:t>Я – мама. Мама! Это наслажденье </a:t>
            </a:r>
            <a:br>
              <a:rPr lang="ru-RU" altLang="ru-RU" sz="1800" smtClean="0"/>
            </a:br>
            <a:r>
              <a:rPr lang="ru-RU" altLang="ru-RU" sz="1800" smtClean="0"/>
              <a:t>Никто не в силах у меня отнять</a:t>
            </a:r>
          </a:p>
          <a:p>
            <a:endParaRPr lang="ru-RU" altLang="ru-RU" sz="1600" smtClean="0"/>
          </a:p>
        </p:txBody>
      </p:sp>
      <p:pic>
        <p:nvPicPr>
          <p:cNvPr id="25602" name="Picture 2" descr="C:\Documents and Settings\User\Мои документы\Мои рисунки\мама\year-of-family-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1857375"/>
            <a:ext cx="4429125" cy="3779838"/>
          </a:xfrm>
          <a:noFill/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323850" y="2492375"/>
            <a:ext cx="8964613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sz="8800" i="1">
                <a:solidFill>
                  <a:srgbClr val="FF0000"/>
                </a:solidFill>
              </a:rPr>
              <a:t>ПОМНИ О ТОМ</a:t>
            </a:r>
            <a:r>
              <a:rPr lang="ru-RU" altLang="ru-RU" sz="9600" i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9" name="Picture 7" descr="Рисунок6"/>
          <p:cNvPicPr>
            <a:picLocks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404813"/>
            <a:ext cx="7442200" cy="5953125"/>
          </a:xfrm>
        </p:spPr>
      </p:pic>
    </p:spTree>
  </p:cSld>
  <p:clrMapOvr>
    <a:masterClrMapping/>
  </p:clrMapOvr>
  <p:transition spd="med">
    <p:split orient="vert"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5" name="Picture 9" descr="Рисунок7"/>
          <p:cNvPicPr>
            <a:picLocks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0338" y="103188"/>
            <a:ext cx="3816350" cy="5953125"/>
          </a:xfrm>
        </p:spPr>
      </p:pic>
    </p:spTree>
  </p:cSld>
  <p:clrMapOvr>
    <a:masterClrMapping/>
  </p:clrMapOvr>
  <p:transition spd="med">
    <p:split orient="vert"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5" name="Picture 5" descr="Рисунок8"/>
          <p:cNvPicPr>
            <a:picLocks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196975"/>
            <a:ext cx="6624638" cy="4465638"/>
          </a:xfrm>
        </p:spPr>
      </p:pic>
    </p:spTree>
  </p:cSld>
  <p:clrMapOvr>
    <a:masterClrMapping/>
  </p:clrMapOvr>
  <p:transition spd="med">
    <p:split orient="vert"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364537" cy="20875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 </a:t>
            </a:r>
            <a:r>
              <a:rPr lang="ru-RU" sz="3600" smtClean="0">
                <a:solidFill>
                  <a:srgbClr val="000099"/>
                </a:solidFill>
                <a:latin typeface="Monotype Corsiva" pitchFamily="66" charset="0"/>
              </a:rPr>
              <a:t>Сколько бы хороших, добрых слов ни было сказано мамам, сколько бы поводов для этого ни придумали, лишними они не будут: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636838"/>
            <a:ext cx="7561262" cy="34194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i="1" smtClean="0"/>
              <a:t>	</a:t>
            </a:r>
            <a:r>
              <a:rPr lang="ru-RU" altLang="ru-RU" sz="3600" b="1" i="1" smtClean="0">
                <a:solidFill>
                  <a:srgbClr val="3333CC"/>
                </a:solidFill>
                <a:latin typeface="Monotype Corsiva" panose="03010101010201010101" pitchFamily="66" charset="0"/>
              </a:rPr>
              <a:t>«Спасибо вам!.. И пусть каждой из вас почаще говорят теплые слова ваши любимые дети! Пусть на их лицах светится улыбка и радостные искорки сверкают в глазах, когда вы вместе!»</a:t>
            </a:r>
          </a:p>
        </p:txBody>
      </p:sp>
      <p:pic>
        <p:nvPicPr>
          <p:cNvPr id="26628" name="Picture 7" descr="a5f1f7b41d71db7931215b4e32206fa5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838" y="5373688"/>
            <a:ext cx="1387475" cy="1060450"/>
          </a:xfrm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ChangeArrowheads="1"/>
          </p:cNvSpPr>
          <p:nvPr>
            <p:ph type="title" idx="4294967295"/>
          </p:nvPr>
        </p:nvSpPr>
        <p:spPr>
          <a:xfrm>
            <a:off x="539750" y="1700213"/>
            <a:ext cx="8243888" cy="2089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z="5400" b="1" i="1" smtClean="0">
                <a:effectLst/>
                <a:latin typeface="Bookman Old Style" panose="02050604050505020204" pitchFamily="18" charset="0"/>
              </a:rPr>
              <a:t>Спасибо за внимание.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692150"/>
            <a:ext cx="6192837" cy="1709738"/>
          </a:xfrm>
        </p:spPr>
        <p:txBody>
          <a:bodyPr/>
          <a:lstStyle/>
          <a:p>
            <a:pPr eaLnBrk="1" hangingPunct="1">
              <a:defRPr/>
            </a:pPr>
            <a:r>
              <a:rPr lang="ru-RU" sz="6600" smtClean="0">
                <a:solidFill>
                  <a:srgbClr val="000099"/>
                </a:solidFill>
                <a:latin typeface="Monotype Corsiva" pitchFamily="66" charset="0"/>
              </a:rPr>
              <a:t>День Матери.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3575" y="2924175"/>
            <a:ext cx="5940425" cy="1670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latin typeface="Monotype Corsiva" pitchFamily="66" charset="0"/>
              </a:rPr>
              <a:t>Этот праздник - праздник вечности: из поколения в поколение для каждого человека мама – самый главный человек в жизни.</a:t>
            </a:r>
            <a:r>
              <a:rPr lang="ru-RU" sz="2800" smtClean="0"/>
              <a:t> </a:t>
            </a:r>
          </a:p>
        </p:txBody>
      </p:sp>
      <p:pic>
        <p:nvPicPr>
          <p:cNvPr id="15364" name="Picture 5" descr="мама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860800"/>
            <a:ext cx="3952875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5000625" y="4786313"/>
            <a:ext cx="3929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eaLnBrk="1" hangingPunct="1"/>
            <a:endParaRPr lang="ru-RU" altLang="ru-RU" sz="2400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1670050"/>
          </a:xfrm>
        </p:spPr>
        <p:txBody>
          <a:bodyPr/>
          <a:lstStyle/>
          <a:p>
            <a:pPr algn="l" eaLnBrk="1" hangingPunct="1"/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>Новый праздник - День Матери - постепенно прижился в Беларуси. Этот праздник в нашей стране начали отмечать с 1996</a:t>
            </a:r>
            <a:r>
              <a:rPr lang="ru-RU" altLang="ru-RU" sz="2800" b="1" smtClean="0">
                <a:latin typeface="Monotype Corsiva" panose="03010101010201010101" pitchFamily="66" charset="0"/>
              </a:rPr>
              <a:t> </a:t>
            </a:r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>года.</a:t>
            </a:r>
            <a:r>
              <a:rPr lang="ru-RU" altLang="ru-RU" sz="2800" b="1" smtClean="0">
                <a:effectLst/>
                <a:latin typeface="Monotype Corsiva" panose="03010101010201010101" pitchFamily="66" charset="0"/>
              </a:rPr>
              <a:t> </a:t>
            </a:r>
            <a: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  <a:t>День матери В РБ празднуется 14 октября.</a:t>
            </a:r>
            <a:br>
              <a:rPr lang="ru-RU" altLang="ru-RU" sz="2800" b="1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endParaRPr lang="ru-RU" altLang="ru-RU" sz="2800" b="1" smtClean="0">
              <a:solidFill>
                <a:srgbClr val="000099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4038600" cy="4895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1600" smtClean="0"/>
              <a:t/>
            </a:r>
            <a:br>
              <a:rPr lang="ru-RU" altLang="ru-RU" sz="1600" smtClean="0"/>
            </a:br>
            <a:endParaRPr lang="ru-RU" altLang="ru-RU" sz="1600" smtClean="0"/>
          </a:p>
          <a:p>
            <a:pPr algn="ctr" eaLnBrk="1" hangingPunct="1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   И хотя этот праздник отмечается всего четырнадцатый год, но во все времена мама была и остается самым главным и близким человеком для каждого из нас.</a:t>
            </a:r>
            <a:r>
              <a:rPr lang="ru-RU" altLang="ru-RU" sz="2800" smtClean="0"/>
              <a:t> </a:t>
            </a:r>
            <a:br>
              <a:rPr lang="ru-RU" altLang="ru-RU" sz="2800" smtClean="0"/>
            </a:br>
            <a:r>
              <a:rPr lang="ru-RU" altLang="ru-RU" sz="1400" smtClean="0"/>
              <a:t/>
            </a:r>
            <a:br>
              <a:rPr lang="ru-RU" altLang="ru-RU" sz="1400" smtClean="0"/>
            </a:br>
            <a:r>
              <a:rPr lang="ru-RU" altLang="ru-RU" sz="1200" smtClean="0"/>
              <a:t/>
            </a:r>
            <a:br>
              <a:rPr lang="ru-RU" altLang="ru-RU" sz="1200" smtClean="0"/>
            </a:br>
            <a:r>
              <a:rPr lang="ru-RU" altLang="ru-RU" sz="1200" smtClean="0"/>
              <a:t/>
            </a:r>
            <a:br>
              <a:rPr lang="ru-RU" altLang="ru-RU" sz="1200" smtClean="0"/>
            </a:br>
            <a:endParaRPr lang="ru-RU" altLang="ru-RU" sz="1200" smtClean="0"/>
          </a:p>
        </p:txBody>
      </p:sp>
      <p:pic>
        <p:nvPicPr>
          <p:cNvPr id="16399" name="Picture 15" descr="Рисунок1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793875"/>
            <a:ext cx="4038600" cy="4067175"/>
          </a:xfrm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0"/>
            <a:ext cx="8243888" cy="1125538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000099"/>
                </a:solidFill>
                <a:latin typeface="Monotype Corsiva" panose="03010101010201010101" pitchFamily="66" charset="0"/>
              </a:rPr>
              <a:t>Официальное объяснение праздника </a:t>
            </a:r>
            <a:br>
              <a:rPr lang="ru-RU" altLang="ru-RU" sz="4000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4000" b="1" smtClean="0">
                <a:solidFill>
                  <a:srgbClr val="000099"/>
                </a:solidFill>
                <a:effectLst/>
                <a:latin typeface="Monotype Corsiva" panose="03010101010201010101" pitchFamily="66" charset="0"/>
              </a:rPr>
              <a:t>День Матери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9388" y="1484313"/>
            <a:ext cx="7931150" cy="5546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	День матери отвечает лучшим традициям отношения белорусов к материнству, объединяет все слои белорусского общества на идеях добра и почитания женщины-Матери. Кроме того, как считают многие, необходимо повышать статус женщины-матери. День матери - праздник сравнительно молодой. Он еще не имеет установившихся традиций, в семейном кругу его мало кто отмечает. Но, я надеюсь, что со временем значение этого дня возрастет, потому что по смыслу и содержанию это самый святой праздник. </a:t>
            </a:r>
            <a:br>
              <a:rPr lang="ru-RU" altLang="ru-RU" sz="2800" smtClean="0">
                <a:latin typeface="Monotype Corsiva" panose="03010101010201010101" pitchFamily="66" charset="0"/>
              </a:rPr>
            </a:br>
            <a:r>
              <a:rPr lang="ru-RU" altLang="ru-RU" sz="2800" smtClean="0">
                <a:latin typeface="Monotype Corsiva" panose="03010101010201010101" pitchFamily="66" charset="0"/>
              </a:rPr>
              <a:t/>
            </a:r>
            <a:br>
              <a:rPr lang="ru-RU" altLang="ru-RU" sz="2800" smtClean="0">
                <a:latin typeface="Monotype Corsiva" panose="03010101010201010101" pitchFamily="66" charset="0"/>
              </a:rPr>
            </a:br>
            <a:endParaRPr lang="ru-RU" altLang="ru-RU" sz="2800" smtClean="0">
              <a:latin typeface="Monotype Corsiva" panose="03010101010201010101" pitchFamily="66" charset="0"/>
            </a:endParaRPr>
          </a:p>
        </p:txBody>
      </p:sp>
      <p:pic>
        <p:nvPicPr>
          <p:cNvPr id="53252" name="Picture 7" descr="i(10)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344878">
            <a:off x="7164388" y="2781300"/>
            <a:ext cx="1766887" cy="1355725"/>
          </a:xfrm>
        </p:spPr>
      </p:pic>
    </p:spTree>
  </p:cSld>
  <p:clrMapOvr>
    <a:masterClrMapping/>
  </p:clrMapOvr>
  <p:transition spd="med">
    <p:split orient="vert" dir="in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549275"/>
            <a:ext cx="4211638" cy="59753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smtClean="0">
                <a:latin typeface="Monotype Corsiva" panose="03010101010201010101" pitchFamily="66" charset="0"/>
              </a:rPr>
              <a:t>Во многих странах мира отмечают День матери. Например, США, Мальта, Дания, Финляндия, Германия, Италия, Турция, Австралия, Япония, Бельгия, Украина, Эстония празднуют его         	во второе воскресенье мая,  Греция - 9 мая, а в Беларуси день матери отмечают - 14 октября.</a:t>
            </a:r>
            <a:r>
              <a:rPr lang="ru-RU" altLang="ru-RU" sz="2400" smtClean="0">
                <a:latin typeface="Monotype Corsiva" panose="03010101010201010101" pitchFamily="66" charset="0"/>
              </a:rPr>
              <a:t>	</a:t>
            </a:r>
          </a:p>
        </p:txBody>
      </p:sp>
      <p:pic>
        <p:nvPicPr>
          <p:cNvPr id="18461" name="Picture 29" descr="Рисунок3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196975"/>
            <a:ext cx="4572000" cy="4824413"/>
          </a:xfrm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42888"/>
            <a:ext cx="8243887" cy="1314451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dirty="0" smtClean="0">
                <a:solidFill>
                  <a:srgbClr val="000099"/>
                </a:solidFill>
                <a:latin typeface="Monotype Corsiva" pitchFamily="66" charset="0"/>
              </a:rPr>
              <a:t>День Матери в</a:t>
            </a:r>
            <a:r>
              <a:rPr lang="ru-RU" sz="5400" b="1" dirty="0" smtClean="0">
                <a:solidFill>
                  <a:srgbClr val="000099"/>
                </a:solidFill>
              </a:rPr>
              <a:t> </a:t>
            </a:r>
            <a:r>
              <a:rPr lang="ru-RU" sz="5400" b="1" dirty="0" smtClean="0">
                <a:solidFill>
                  <a:srgbClr val="000099"/>
                </a:solidFill>
                <a:latin typeface="Monotype Corsiva" pitchFamily="66" charset="0"/>
              </a:rPr>
              <a:t>Китае.</a:t>
            </a:r>
            <a:r>
              <a:rPr lang="ru-RU" dirty="0" smtClean="0">
                <a:latin typeface="Monotype Corsiva" pitchFamily="66" charset="0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63938" y="1484313"/>
            <a:ext cx="5184775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/>
              <a:t>	</a:t>
            </a:r>
            <a: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  <a:t>День матери - праздник, ежегодно отмечаемый в Китае во второе воскресенье мая. </a:t>
            </a:r>
            <a:b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  <a:t>Это день памяти о матерях, когда воздается должное их труду и бескорыстной жертве ради блага своих детей. В День матери китайцы поздравляют своих матерей, преподносят им цветы и подарки. </a:t>
            </a:r>
            <a:b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</a:br>
            <a:r>
              <a:rPr lang="ru-RU" altLang="ru-RU" sz="2400" smtClean="0">
                <a:solidFill>
                  <a:srgbClr val="000099"/>
                </a:solidFill>
                <a:latin typeface="Monotype Corsiva" panose="03010101010201010101" pitchFamily="66" charset="0"/>
              </a:rPr>
              <a:t>В некоторых городах взрослые дети устраивают для матерей утренники с постановками, накрывают стол с обильным угощением для всех присутствующих.</a:t>
            </a:r>
          </a:p>
        </p:txBody>
      </p:sp>
      <p:pic>
        <p:nvPicPr>
          <p:cNvPr id="19460" name="Picture 4" descr="ja5720i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341438"/>
            <a:ext cx="2159000" cy="2403475"/>
          </a:xfrm>
        </p:spPr>
      </p:pic>
      <p:pic>
        <p:nvPicPr>
          <p:cNvPr id="19461" name="Picture 6" descr="k5652i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106213">
            <a:off x="468313" y="3716338"/>
            <a:ext cx="2549525" cy="2836862"/>
          </a:xfrm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260350"/>
            <a:ext cx="8351837" cy="558958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	</a:t>
            </a:r>
            <a:r>
              <a:rPr lang="ru-RU" sz="4000" smtClean="0">
                <a:latin typeface="Monotype Corsiva" pitchFamily="66" charset="0"/>
              </a:rPr>
              <a:t>Матерей всегда отличали щедрость души, преданность, самопожертвование, любовь и великое терпение. И сегодня они бережно хранят семейный очаг, учат детей добру, взаимопониманию, нравственности.</a:t>
            </a:r>
            <a:r>
              <a:rPr lang="ru-RU" smtClean="0">
                <a:latin typeface="Monotype Corsiva" pitchFamily="66" charset="0"/>
              </a:rPr>
              <a:t> </a:t>
            </a:r>
          </a:p>
        </p:txBody>
      </p:sp>
      <p:pic>
        <p:nvPicPr>
          <p:cNvPr id="20483" name="Picture 6" descr="мама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97280">
            <a:off x="200025" y="4171950"/>
            <a:ext cx="3168650" cy="237648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7" descr="i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3546">
            <a:off x="6099175" y="3433763"/>
            <a:ext cx="2030413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002588" cy="51117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4000" b="1" smtClean="0"/>
              <a:t>	</a:t>
            </a:r>
            <a:r>
              <a:rPr lang="ru-RU" altLang="ru-RU" sz="4800" b="1" smtClean="0">
                <a:latin typeface="Monotype Corsiva" panose="03010101010201010101" pitchFamily="66" charset="0"/>
              </a:rPr>
              <a:t>Становясь матерью, женщина открывает в себе лучшие качества: доброту, любовь и заботу</a:t>
            </a:r>
            <a:r>
              <a:rPr lang="ru-RU" altLang="ru-RU" sz="4800" smtClean="0">
                <a:latin typeface="Monotype Corsiva" panose="03010101010201010101" pitchFamily="66" charset="0"/>
              </a:rPr>
              <a:t>.</a:t>
            </a:r>
            <a:br>
              <a:rPr lang="ru-RU" altLang="ru-RU" sz="4800" smtClean="0">
                <a:latin typeface="Monotype Corsiva" panose="03010101010201010101" pitchFamily="66" charset="0"/>
              </a:rPr>
            </a:br>
            <a:r>
              <a:rPr lang="ru-RU" altLang="ru-RU" sz="4000" smtClean="0"/>
              <a:t/>
            </a:r>
            <a:br>
              <a:rPr lang="ru-RU" altLang="ru-RU" sz="4000" smtClean="0"/>
            </a:br>
            <a:endParaRPr lang="ru-RU" altLang="ru-RU" sz="4000" smtClean="0"/>
          </a:p>
        </p:txBody>
      </p:sp>
      <p:pic>
        <p:nvPicPr>
          <p:cNvPr id="21507" name="Picture 4" descr="Мама5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3429000"/>
            <a:ext cx="2784475" cy="2941638"/>
          </a:xfrm>
        </p:spPr>
      </p:pic>
      <p:pic>
        <p:nvPicPr>
          <p:cNvPr id="21508" name="Picture 13" descr="i(3)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45247">
            <a:off x="4725988" y="3921125"/>
            <a:ext cx="3600450" cy="2382838"/>
          </a:xfrm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76250"/>
            <a:ext cx="8137525" cy="586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/>
              <a:t>	</a:t>
            </a:r>
            <a:r>
              <a:rPr lang="ru-RU" altLang="ru-RU" sz="3600" smtClean="0">
                <a:latin typeface="Monotype Corsiva" panose="03010101010201010101" pitchFamily="66" charset="0"/>
              </a:rPr>
              <a:t>Среди многочисленных праздников, отмечаемых в нашей стране, День Матери занимает особое место. Это праздник, к которому никто не может остаться равнодушным. В этот день хочется сказать слова благодарности всем Матерям, которые дарят детям любовь, добро, нежность и ласку.</a:t>
            </a:r>
            <a:r>
              <a:rPr lang="ru-RU" altLang="ru-RU" sz="3600" smtClean="0"/>
              <a:t> </a:t>
            </a:r>
          </a:p>
        </p:txBody>
      </p:sp>
      <p:pic>
        <p:nvPicPr>
          <p:cNvPr id="22531" name="Picture 4" descr="C:\Documents and Settings\User\Мои документы\Мои рисунки\мама\189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352925"/>
            <a:ext cx="2344738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theme/theme1.xml><?xml version="1.0" encoding="utf-8"?>
<a:theme xmlns:a="http://schemas.openxmlformats.org/drawingml/2006/main" name="Шары">
  <a:themeElements>
    <a:clrScheme name="Шары 9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FF9900"/>
      </a:accent1>
      <a:accent2>
        <a:srgbClr val="FF99CC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B9"/>
      </a:accent6>
      <a:hlink>
        <a:srgbClr val="FF9999"/>
      </a:hlink>
      <a:folHlink>
        <a:srgbClr val="FFFF99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108</Words>
  <Application>Microsoft Office PowerPoint</Application>
  <PresentationFormat>Экран (4:3)</PresentationFormat>
  <Paragraphs>19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Monotype Corsiva</vt:lpstr>
      <vt:lpstr>Arial</vt:lpstr>
      <vt:lpstr>Verdana</vt:lpstr>
      <vt:lpstr>Calibri</vt:lpstr>
      <vt:lpstr>Bookman Old Style</vt:lpstr>
      <vt:lpstr>Шары</vt:lpstr>
      <vt:lpstr>  Министерство Здравоохранения Республики Беларусь  Учреждение образования  «Гомельский государственный медицинский колледж»  ПРЕЗЕНТАЦИЯ на тему:  ДЕНЬ матери в Беларуси  выполнила учащаяся гр. СФ-41 Борисова Анастасия     Гомель, 2010 </vt:lpstr>
      <vt:lpstr>День Матери.</vt:lpstr>
      <vt:lpstr>    Новый праздник - День Матери - постепенно прижился в Беларуси. Этот праздник в нашей стране начали отмечать с 1996 года. День матери В РБ празднуется 14 октября. </vt:lpstr>
      <vt:lpstr>Официальное объяснение праздника  День Матери</vt:lpstr>
      <vt:lpstr>Презентация PowerPoint</vt:lpstr>
      <vt:lpstr>День Матери в Китае.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Сколько бы хороших, добрых слов ни было сказано мамам, сколько бы поводов для этого ни придумали, лишними они не будут:</vt:lpstr>
      <vt:lpstr>Спасибо за внимание.</vt:lpstr>
    </vt:vector>
  </TitlesOfParts>
  <Company>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Матери.</dc:title>
  <dc:creator>name</dc:creator>
  <cp:lastModifiedBy>admin</cp:lastModifiedBy>
  <cp:revision>19</cp:revision>
  <dcterms:created xsi:type="dcterms:W3CDTF">2008-11-27T12:24:30Z</dcterms:created>
  <dcterms:modified xsi:type="dcterms:W3CDTF">2015-04-08T15:55:15Z</dcterms:modified>
</cp:coreProperties>
</file>