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3" r:id="rId2"/>
    <p:sldMasterId id="2147483659" r:id="rId3"/>
    <p:sldMasterId id="214748366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00"/>
    <a:srgbClr val="FFFFFF"/>
    <a:srgbClr val="FFFF00"/>
    <a:srgbClr val="FF00FF"/>
    <a:srgbClr val="66FF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A63E4B4-6989-4E11-B5F0-652081DE44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836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4C620-26FD-4DC3-AF52-1824C792740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8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261FB-7DF3-4D2E-ADDE-693A17EDA5C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52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25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9BCD8C-8A81-40F1-9C4F-ACC3FF6FF0B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298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89056-33F8-4D9E-B09C-B1733FC58D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7572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B355F-127F-459A-8F4E-6DBF6C4952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4940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6A6A0-424E-4357-980D-21072E3C81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5493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D16C7F-0FC8-48D9-AE03-19272097AD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7452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027ED8-CE71-4CB6-B6AE-550D6BF1BE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2421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4FEA8-20B2-437E-B6F6-F2A001B091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3292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7EB1C3-7C69-4044-94AA-E8FC253AEE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729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21DFB0-0256-4C1A-A2B1-6786F400B83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511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F65B1-E024-4C56-87A8-1765F222A5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4611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319935-FC93-406B-ACBD-465A549800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7897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FF382-965B-41FE-89A1-478A548347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60162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97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97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322E4-F9A3-4D94-B99C-B34610042D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7743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80EB8B-4566-4403-9228-F9C2951F36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1070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4EC7C9-B68D-4A2A-9495-5C4848C4E7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39287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EE5941-7DE9-472A-9455-0C229670F4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6608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1DBCF3-E9CA-479C-8191-F3007EF9A4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9428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5FF20-A2D4-44F9-BC24-3F81F40817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0976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4F4F7F-EF55-4363-9BC8-CC1B7664B47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34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4D7FC-5E0F-4C0D-A37C-3E765C2BD41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510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A5A25-71AE-4BCF-A5B6-2AB61700D9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04221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068B41-4194-47E7-AFD2-175CB5756F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73275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7CF631-897E-41F0-9853-B7EB637F1F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8054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73E6F-57E4-46BE-A589-CE71FC3B73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66070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27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A7492-2662-43EA-9F9A-2F56D5664F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15431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19253-5B7D-4964-849A-E39980B2B3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5582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9C9435-5EFB-4422-8F3A-386785FD20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61458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1BCC81-E3FE-4DE0-85FA-63589A9738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42215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F9A30C-FD35-424E-B94A-6ADAF70E5D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3803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613188-D701-4E4E-8E39-B8D65AC6C3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701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EA96D5-A247-4352-9528-62D4A5C0316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3442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27164-D8CA-439A-BDE9-204436078D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53354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42ACA-465F-40B0-9FB8-B1C9C72023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67729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B10291-A37B-4559-BFCD-E2D839AF83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03821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AFEE7-08D5-4C90-BE45-068B1A7B01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18887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422E4-FF73-426B-A0FF-53756306FB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778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45095-4ED3-4948-A675-9AFB11471B9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7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A21301-6895-41AB-A075-F57A19F0581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33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9E8974-B203-4DB2-9D64-85C16FD72CD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22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4D3C8-7EB2-44EC-BC48-115158241AF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48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14DE5-341A-4741-91DD-7A962950137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02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B8E7BCC-F5CA-427C-84CD-60BCC02C1792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1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7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5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15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15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5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5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5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5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5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215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15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7D66B4C3-93B8-4239-BEC9-F3C777C970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5D9E9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867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7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7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7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68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869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5EC0A28E-70EF-4A0E-84B9-212EEF5F844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86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5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5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5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5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75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54A3ACE9-79DD-4483-B5D4-14205B31EA9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175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5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088" y="0"/>
            <a:ext cx="7772400" cy="20288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Система кровообращения</a:t>
            </a: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1835150" y="2708275"/>
            <a:ext cx="59055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ru-RU" altLang="ru-RU" sz="5400">
                <a:solidFill>
                  <a:srgbClr val="66FF66"/>
                </a:solidFill>
              </a:rPr>
              <a:t>Работу выполнил</a:t>
            </a:r>
          </a:p>
          <a:p>
            <a:pPr eaLnBrk="1" hangingPunct="1"/>
            <a:r>
              <a:rPr lang="ru-RU" altLang="ru-RU" sz="5400">
                <a:solidFill>
                  <a:srgbClr val="66FF66"/>
                </a:solidFill>
              </a:rPr>
              <a:t>ученик 8б класса</a:t>
            </a:r>
          </a:p>
          <a:p>
            <a:pPr eaLnBrk="1" hangingPunct="1"/>
            <a:r>
              <a:rPr lang="ru-RU" altLang="ru-RU" sz="5400">
                <a:solidFill>
                  <a:srgbClr val="66FF66"/>
                </a:solidFill>
              </a:rPr>
              <a:t>Артемьев Артём</a:t>
            </a:r>
          </a:p>
        </p:txBody>
      </p:sp>
    </p:spTree>
    <p:custDataLst>
      <p:tags r:id="rId1"/>
    </p:custDataLst>
  </p:cSld>
  <p:clrMapOvr>
    <a:masterClrMapping/>
  </p:clrMapOvr>
  <p:transition advTm="5375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1" grpId="1" build="allAtOnce"/>
      <p:bldP spid="2052" grpId="0"/>
      <p:bldP spid="205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Круги кровообращения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106738" cy="45259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CC0000"/>
                </a:solidFill>
                <a:latin typeface="Tahoma" pitchFamily="34" charset="0"/>
                <a:cs typeface="Tahoma" pitchFamily="34" charset="0"/>
              </a:rPr>
              <a:t>Кровь в организме человека движется непрерывным потоком по двум кругам кровообращения – большому и малому. </a:t>
            </a:r>
            <a:endParaRPr lang="ru-RU" sz="2800" smtClean="0">
              <a:solidFill>
                <a:srgbClr val="CC0000"/>
              </a:solidFill>
              <a:latin typeface="Tahoma" pitchFamily="34" charset="0"/>
            </a:endParaRPr>
          </a:p>
          <a:p>
            <a:pPr eaLnBrk="1" hangingPunct="1">
              <a:defRPr/>
            </a:pPr>
            <a:endParaRPr lang="ru-RU" sz="2800" smtClean="0">
              <a:solidFill>
                <a:srgbClr val="CC0000"/>
              </a:solidFill>
            </a:endParaRPr>
          </a:p>
          <a:p>
            <a:pPr eaLnBrk="1" hangingPunct="1">
              <a:defRPr/>
            </a:pPr>
            <a:endParaRPr lang="ru-RU" sz="2800" smtClean="0">
              <a:solidFill>
                <a:srgbClr val="CC0000"/>
              </a:solidFill>
            </a:endParaRPr>
          </a:p>
        </p:txBody>
      </p:sp>
      <p:pic>
        <p:nvPicPr>
          <p:cNvPr id="18436" name="Picture 4" descr="070204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1268413"/>
            <a:ext cx="4932362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Движение крови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Двигаясь по малому кругу кровообращения, кровь насыщается кислородом и освобождается от углекислого газа.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66FF66"/>
                </a:solidFill>
                <a:latin typeface="Tahoma" pitchFamily="34" charset="0"/>
                <a:cs typeface="Tahoma" pitchFamily="34" charset="0"/>
              </a:rPr>
              <a:t>В большом же круге кровообращения кровь разносит ко всем органам кислород и питательные вещества и забирает от них углекислый газ и продукты выделения. Непосредственно движение крови происходит по сосудам: артериям, капиллярам, венам.</a:t>
            </a:r>
          </a:p>
          <a:p>
            <a:pPr eaLnBrk="1" hangingPunct="1">
              <a:defRPr/>
            </a:pPr>
            <a:endParaRPr lang="ru-RU" sz="2800" smtClean="0">
              <a:solidFill>
                <a:srgbClr val="66FF66"/>
              </a:solidFill>
            </a:endParaRPr>
          </a:p>
          <a:p>
            <a:pPr eaLnBrk="1" hangingPunct="1">
              <a:defRPr/>
            </a:pPr>
            <a:endParaRPr lang="ru-RU" sz="2800" smtClean="0">
              <a:solidFill>
                <a:srgbClr val="66FF66"/>
              </a:solidFill>
            </a:endParaRPr>
          </a:p>
        </p:txBody>
      </p:sp>
    </p:spTree>
  </p:cSld>
  <p:clrMapOvr>
    <a:masterClrMapping/>
  </p:clrMapOvr>
  <p:transition advTm="18906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Кровотечения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Повреждение кровеносных сосудов приводит к кровотечению.</a:t>
            </a:r>
            <a:endParaRPr lang="ru-RU" sz="2800" smtClean="0">
              <a:solidFill>
                <a:srgbClr val="FFFF00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В случае внешнего кровотечения необходимо освободить раненый участок тела от одежды, аккуратно удалить инородные тела (если это возможно), остановить кровотечение, обработать края раны дезинфицирующим раствором и наложить стерильную повязку. </a:t>
            </a:r>
            <a:endParaRPr lang="ru-RU" sz="2800" smtClean="0">
              <a:solidFill>
                <a:srgbClr val="FFFF00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При крупных ранах остановка кровотечения производится наложением жгута (ремня, верёвки, ткани); после этого необходимо доставить пострадавшего к врачу. </a:t>
            </a:r>
            <a:endParaRPr lang="ru-RU" sz="2800" smtClean="0">
              <a:solidFill>
                <a:srgbClr val="FFFF00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Нельзя оставлять жгут на конечности более 40 минут без восстановления кровообращения (хотя бы временного).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34703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Роль крови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 b="1" smtClean="0">
                <a:solidFill>
                  <a:srgbClr val="CC3300"/>
                </a:solidFill>
                <a:latin typeface="Tahoma" panose="020B0604030504040204" pitchFamily="34" charset="0"/>
              </a:rPr>
              <a:t>Кровь</a:t>
            </a:r>
            <a:r>
              <a:rPr lang="ru-RU" altLang="ru-RU" sz="2800" smtClean="0">
                <a:solidFill>
                  <a:srgbClr val="CC3300"/>
                </a:solidFill>
                <a:latin typeface="Tahoma" panose="020B0604030504040204" pitchFamily="34" charset="0"/>
              </a:rPr>
              <a:t> играет роль связующего элемента, который обеспечивает жизнедеятельность каждого органа, каждой клетки. Благодаря кровообращению ко всем тканям и органам поступают кислород и питательные вещества, а также гормоны, и выводятся продукты распада веществ. Кроме того, кровь поддерживает постоянную температуру тела и защищает организм от вредных микробов.</a:t>
            </a:r>
          </a:p>
          <a:p>
            <a:pPr eaLnBrk="1" hangingPunct="1"/>
            <a:endParaRPr lang="ru-RU" altLang="ru-RU" sz="2800" smtClean="0">
              <a:solidFill>
                <a:srgbClr val="CC3300"/>
              </a:solidFill>
            </a:endParaRPr>
          </a:p>
          <a:p>
            <a:pPr eaLnBrk="1" hangingPunct="1"/>
            <a:endParaRPr lang="ru-RU" altLang="ru-RU" sz="2800" smtClean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08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Состав крови</a:t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00FF"/>
                </a:solidFill>
              </a:rPr>
              <a:t>Кровь – это жидкая соединительная ткань, состоящая из кровяной плазмы (примерно 54 % объёма) и клеток (46 % объёма).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>
                <a:solidFill>
                  <a:srgbClr val="FF00FF"/>
                </a:solidFill>
              </a:rPr>
              <a:t>Плазма – это желтоватая полупрозрачная жидкость, содержащая 90–92 % воды </a:t>
            </a:r>
            <a:br>
              <a:rPr lang="ru-RU" smtClean="0">
                <a:solidFill>
                  <a:srgbClr val="FF00FF"/>
                </a:solidFill>
              </a:rPr>
            </a:br>
            <a:r>
              <a:rPr lang="ru-RU" smtClean="0">
                <a:solidFill>
                  <a:srgbClr val="FF00FF"/>
                </a:solidFill>
              </a:rPr>
              <a:t>и 8–10 % белков, жиров, углеводов и некоторых других веществ.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solidFill>
                <a:srgbClr val="FF00FF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solidFill>
                <a:srgbClr val="FF00FF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advTm="19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1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Роль плазмы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27088" y="1989138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solidFill>
                  <a:srgbClr val="FFFF00"/>
                </a:solidFill>
                <a:latin typeface="Tahoma" pitchFamily="34" charset="0"/>
              </a:rPr>
              <a:t>Из органов пищеварения в плазму крови поступают питательные вещества, которые разносятся ко всем органам. Несмотря на то, что с пищей в организм человека поступает большое количество воды и минеральных солей, в крови поддерживается постоянная концентрация минеральных веществ. Это достигается выделением избыточного количества химических соединений через почки, потовые железы, лёгкие.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2326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1188" y="-387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Кровообращение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836613"/>
            <a:ext cx="4114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Движение крови в организме человека называется </a:t>
            </a:r>
            <a:r>
              <a:rPr lang="ru-RU" sz="2800" b="1" smtClean="0">
                <a:solidFill>
                  <a:srgbClr val="CC3300"/>
                </a:solidFill>
                <a:latin typeface="Tahoma" pitchFamily="34" charset="0"/>
              </a:rPr>
              <a:t>кровообращением</a:t>
            </a: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. Непрерывность тока крови обеспечивают органы кровообращения, к которым относятся сердце и кровеносные сосуды. Они составляют </a:t>
            </a:r>
            <a:r>
              <a:rPr lang="ru-RU" sz="2800" b="1" smtClean="0">
                <a:solidFill>
                  <a:srgbClr val="CC3300"/>
                </a:solidFill>
                <a:latin typeface="Tahoma" pitchFamily="34" charset="0"/>
              </a:rPr>
              <a:t>кровеносную систему</a:t>
            </a: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</p:txBody>
      </p:sp>
      <p:pic>
        <p:nvPicPr>
          <p:cNvPr id="13316" name="Picture 4" descr="070204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05"/>
          <a:stretch>
            <a:fillRect/>
          </a:stretch>
        </p:blipFill>
        <p:spPr bwMode="auto">
          <a:xfrm>
            <a:off x="4643438" y="692150"/>
            <a:ext cx="4500562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534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-315913"/>
            <a:ext cx="8229600" cy="1143001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Сердце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49275"/>
            <a:ext cx="4572000" cy="630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ahoma" pitchFamily="34" charset="0"/>
              </a:rPr>
              <a:t>Сердце</a:t>
            </a: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 человека представляет собой полый мышечный орган, состоящий из двух предсердий и двух желудочков. Оно располагается в грудной полости. Левая и правая стороны сердца разделены сплошной мышечной перегородкой. Вес сердца взрослого человека составляет примерно 300 г.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</p:txBody>
      </p:sp>
      <p:pic>
        <p:nvPicPr>
          <p:cNvPr id="14340" name="Picture 4" descr="070204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692150"/>
            <a:ext cx="4787900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54985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Работа сердца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66FF66"/>
                </a:solidFill>
                <a:latin typeface="Tahoma" pitchFamily="34" charset="0"/>
              </a:rPr>
              <a:t>В работе сердца, состоящей в перекачивании крови, выделяют три фазы: сокращение предсердий, сокращение желудочков и пауза, когда желудочки и предсердия одновременно расслаблены. </a:t>
            </a:r>
            <a:endParaRPr lang="ru-RU" smtClean="0">
              <a:solidFill>
                <a:srgbClr val="66FF66"/>
              </a:solidFill>
            </a:endParaRPr>
          </a:p>
          <a:p>
            <a:pPr eaLnBrk="1" hangingPunct="1">
              <a:defRPr/>
            </a:pPr>
            <a:endParaRPr lang="ru-RU" smtClean="0">
              <a:solidFill>
                <a:srgbClr val="66FF66"/>
              </a:solidFill>
            </a:endParaRPr>
          </a:p>
        </p:txBody>
      </p:sp>
    </p:spTree>
  </p:cSld>
  <p:clrMapOvr>
    <a:masterClrMapping/>
  </p:clrMapOvr>
  <p:transition advTm="1281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62071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Систола и диастола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4284663" cy="62372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solidFill>
                  <a:srgbClr val="66FF66"/>
                </a:solidFill>
                <a:latin typeface="Tahoma" pitchFamily="34" charset="0"/>
              </a:rPr>
              <a:t>Сокращение сердца называется </a:t>
            </a:r>
            <a:r>
              <a:rPr lang="ru-RU" sz="2800" b="1" smtClean="0">
                <a:solidFill>
                  <a:srgbClr val="66FF66"/>
                </a:solidFill>
                <a:latin typeface="Tahoma" pitchFamily="34" charset="0"/>
              </a:rPr>
              <a:t>систолой</a:t>
            </a:r>
            <a:r>
              <a:rPr lang="ru-RU" sz="2800" smtClean="0">
                <a:solidFill>
                  <a:srgbClr val="66FF66"/>
                </a:solidFill>
                <a:latin typeface="Tahoma" pitchFamily="34" charset="0"/>
              </a:rPr>
              <a:t>, расслабление – </a:t>
            </a:r>
            <a:r>
              <a:rPr lang="ru-RU" sz="2800" b="1" smtClean="0">
                <a:solidFill>
                  <a:srgbClr val="66FF66"/>
                </a:solidFill>
                <a:latin typeface="Tahoma" pitchFamily="34" charset="0"/>
              </a:rPr>
              <a:t>диастолой</a:t>
            </a:r>
            <a:r>
              <a:rPr lang="ru-RU" sz="2800" smtClean="0">
                <a:solidFill>
                  <a:srgbClr val="66FF66"/>
                </a:solidFill>
                <a:latin typeface="Tahoma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solidFill>
                  <a:srgbClr val="66FF66"/>
                </a:solidFill>
                <a:latin typeface="Tahoma" pitchFamily="34" charset="0"/>
              </a:rPr>
              <a:t> За одну минуту сердце сокращается примерно 60–70 раз.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smtClean="0">
                <a:solidFill>
                  <a:srgbClr val="66FF66"/>
                </a:solidFill>
                <a:latin typeface="Tahoma" pitchFamily="34" charset="0"/>
              </a:rPr>
              <a:t>Чередование работы и отдыха каждого из отделов сердца обеспечивает неутомляемость сердечной мышцы.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66FF66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800" smtClean="0">
              <a:solidFill>
                <a:srgbClr val="66FF66"/>
              </a:solidFill>
            </a:endParaRPr>
          </a:p>
        </p:txBody>
      </p:sp>
      <p:pic>
        <p:nvPicPr>
          <p:cNvPr id="16388" name="Picture 4" descr="070204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765175"/>
            <a:ext cx="4932362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6009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-315913"/>
            <a:ext cx="8229600" cy="1143001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Клапаны сердца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На границе между желудочками и предсердиями имеются отверстия, которые могут закрываться и открываться при помощи специальных клапанов.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Клапаны состоят из створок, которые открываются только в полость желудочков, благодаря чему обеспечивается движение крови в одном направлении. В левой половине сердца клапан образован двумя створками и называется двустворчатым. Между правым предсердием и правым желудочком находится трёхстворчатый клапан.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smtClean="0">
                <a:solidFill>
                  <a:srgbClr val="CC3300"/>
                </a:solidFill>
                <a:latin typeface="Tahoma" pitchFamily="34" charset="0"/>
              </a:rPr>
              <a:t>Между желудочками и артериями находятся полулунные клапаны. Они также обеспечивают ток крови в одном направлении – из желудочков в артерии.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800" smtClean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 advTm="45047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клон">
  <a:themeElements>
    <a:clrScheme name="Склон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Склон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клон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лон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38</TotalTime>
  <Words>535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12</vt:i4>
      </vt:variant>
    </vt:vector>
  </HeadingPairs>
  <TitlesOfParts>
    <vt:vector size="24" baseType="lpstr">
      <vt:lpstr>Garamond</vt:lpstr>
      <vt:lpstr>Arial</vt:lpstr>
      <vt:lpstr>Wingdings</vt:lpstr>
      <vt:lpstr>Calibri</vt:lpstr>
      <vt:lpstr>Verdana</vt:lpstr>
      <vt:lpstr>Times New Roman</vt:lpstr>
      <vt:lpstr>Arial Black</vt:lpstr>
      <vt:lpstr>Tahoma</vt:lpstr>
      <vt:lpstr>Течение</vt:lpstr>
      <vt:lpstr>Вершина горы</vt:lpstr>
      <vt:lpstr>Склон</vt:lpstr>
      <vt:lpstr>Трава</vt:lpstr>
      <vt:lpstr>Система кровообращения</vt:lpstr>
      <vt:lpstr>Роль крови</vt:lpstr>
      <vt:lpstr>Состав крови </vt:lpstr>
      <vt:lpstr>Роль плазмы</vt:lpstr>
      <vt:lpstr>Кровообращение</vt:lpstr>
      <vt:lpstr>Сердце</vt:lpstr>
      <vt:lpstr>Работа сердца</vt:lpstr>
      <vt:lpstr>Систола и диастола</vt:lpstr>
      <vt:lpstr>Клапаны сердца</vt:lpstr>
      <vt:lpstr>Круги кровообращения</vt:lpstr>
      <vt:lpstr>Движение крови</vt:lpstr>
      <vt:lpstr>Кровотечения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человека</dc:title>
  <dc:creator>Artem</dc:creator>
  <cp:lastModifiedBy>admin</cp:lastModifiedBy>
  <cp:revision>2</cp:revision>
  <dcterms:created xsi:type="dcterms:W3CDTF">2009-12-27T10:06:53Z</dcterms:created>
  <dcterms:modified xsi:type="dcterms:W3CDTF">2015-04-08T15:41:48Z</dcterms:modified>
</cp:coreProperties>
</file>