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3" r:id="rId15"/>
    <p:sldId id="274" r:id="rId16"/>
    <p:sldId id="280" r:id="rId17"/>
    <p:sldId id="270" r:id="rId18"/>
    <p:sldId id="272" r:id="rId19"/>
    <p:sldId id="276" r:id="rId20"/>
    <p:sldId id="275" r:id="rId21"/>
    <p:sldId id="277" r:id="rId22"/>
    <p:sldId id="278"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5" autoAdjust="0"/>
  </p:normalViewPr>
  <p:slideViewPr>
    <p:cSldViewPr>
      <p:cViewPr varScale="1">
        <p:scale>
          <a:sx n="39" d="100"/>
          <a:sy n="39" d="100"/>
        </p:scale>
        <p:origin x="14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24578" name="Group 2"/>
          <p:cNvGrpSpPr>
            <a:grpSpLocks/>
          </p:cNvGrpSpPr>
          <p:nvPr/>
        </p:nvGrpSpPr>
        <p:grpSpPr bwMode="auto">
          <a:xfrm>
            <a:off x="319088" y="1752600"/>
            <a:ext cx="8824912" cy="5129213"/>
            <a:chOff x="201" y="1104"/>
            <a:chExt cx="5559" cy="3231"/>
          </a:xfrm>
        </p:grpSpPr>
        <p:sp>
          <p:nvSpPr>
            <p:cNvPr id="24579"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580" name="Freeform 4"/>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4581" name="Freeform 5"/>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4582" name="Freeform 6"/>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4583" name="Freeform 7"/>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4584" name="Freeform 8"/>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sp>
        <p:nvSpPr>
          <p:cNvPr id="24585" name="Rectangle 9"/>
          <p:cNvSpPr>
            <a:spLocks noGrp="1" noChangeArrowheads="1"/>
          </p:cNvSpPr>
          <p:nvPr>
            <p:ph type="ctrTitle" sz="quarter"/>
          </p:nvPr>
        </p:nvSpPr>
        <p:spPr>
          <a:xfrm>
            <a:off x="990600" y="1905000"/>
            <a:ext cx="7772400" cy="1736725"/>
          </a:xfrm>
        </p:spPr>
        <p:txBody>
          <a:bodyPr anchor="t"/>
          <a:lstStyle>
            <a:lvl1pPr>
              <a:defRPr sz="5400"/>
            </a:lvl1pPr>
          </a:lstStyle>
          <a:p>
            <a:pPr lvl="0"/>
            <a:r>
              <a:rPr lang="ru-RU" altLang="ru-RU" noProof="0" smtClean="0"/>
              <a:t>Образец заголовка</a:t>
            </a:r>
          </a:p>
        </p:txBody>
      </p:sp>
      <p:sp>
        <p:nvSpPr>
          <p:cNvPr id="24586" name="Rectangle 10"/>
          <p:cNvSpPr>
            <a:spLocks noGrp="1" noChangeArrowheads="1"/>
          </p:cNvSpPr>
          <p:nvPr>
            <p:ph type="subTitle" sz="quarter" idx="1"/>
          </p:nvPr>
        </p:nvSpPr>
        <p:spPr>
          <a:xfrm>
            <a:off x="990600" y="3962400"/>
            <a:ext cx="6781800" cy="1752600"/>
          </a:xfrm>
        </p:spPr>
        <p:txBody>
          <a:bodyPr/>
          <a:lstStyle>
            <a:lvl1pPr marL="0" indent="0">
              <a:buFont typeface="Wingdings" panose="05000000000000000000" pitchFamily="2" charset="2"/>
              <a:buNone/>
              <a:defRPr/>
            </a:lvl1pPr>
          </a:lstStyle>
          <a:p>
            <a:pPr lvl="0"/>
            <a:r>
              <a:rPr lang="ru-RU" altLang="ru-RU" noProof="0" smtClean="0"/>
              <a:t>Образец подзаголовка</a:t>
            </a:r>
          </a:p>
        </p:txBody>
      </p:sp>
      <p:sp>
        <p:nvSpPr>
          <p:cNvPr id="24587" name="Rectangle 11"/>
          <p:cNvSpPr>
            <a:spLocks noGrp="1" noChangeArrowheads="1"/>
          </p:cNvSpPr>
          <p:nvPr>
            <p:ph type="dt" sz="quarter" idx="2"/>
          </p:nvPr>
        </p:nvSpPr>
        <p:spPr>
          <a:xfrm>
            <a:off x="990600" y="6245225"/>
            <a:ext cx="1901825" cy="476250"/>
          </a:xfrm>
        </p:spPr>
        <p:txBody>
          <a:bodyPr/>
          <a:lstStyle>
            <a:lvl1pPr>
              <a:defRPr/>
            </a:lvl1pPr>
          </a:lstStyle>
          <a:p>
            <a:endParaRPr lang="ru-RU" altLang="ru-RU"/>
          </a:p>
        </p:txBody>
      </p:sp>
      <p:sp>
        <p:nvSpPr>
          <p:cNvPr id="24588" name="Rectangle 12"/>
          <p:cNvSpPr>
            <a:spLocks noGrp="1" noChangeArrowheads="1"/>
          </p:cNvSpPr>
          <p:nvPr>
            <p:ph type="ftr" sz="quarter" idx="3"/>
          </p:nvPr>
        </p:nvSpPr>
        <p:spPr>
          <a:xfrm>
            <a:off x="3468688" y="6245225"/>
            <a:ext cx="2895600" cy="476250"/>
          </a:xfrm>
        </p:spPr>
        <p:txBody>
          <a:bodyPr/>
          <a:lstStyle>
            <a:lvl1pPr>
              <a:defRPr/>
            </a:lvl1pPr>
          </a:lstStyle>
          <a:p>
            <a:endParaRPr lang="ru-RU" altLang="ru-RU"/>
          </a:p>
        </p:txBody>
      </p:sp>
      <p:sp>
        <p:nvSpPr>
          <p:cNvPr id="24589" name="Rectangle 13"/>
          <p:cNvSpPr>
            <a:spLocks noGrp="1" noChangeArrowheads="1"/>
          </p:cNvSpPr>
          <p:nvPr>
            <p:ph type="sldNum" sz="quarter" idx="4"/>
          </p:nvPr>
        </p:nvSpPr>
        <p:spPr/>
        <p:txBody>
          <a:bodyPr/>
          <a:lstStyle>
            <a:lvl1pPr>
              <a:defRPr/>
            </a:lvl1pPr>
          </a:lstStyle>
          <a:p>
            <a:fld id="{4B338F73-5AD6-4DCB-8EE9-EA8059C4C766}" type="slidenum">
              <a:rPr lang="ru-RU" altLang="ru-RU"/>
              <a:pPr/>
              <a:t>‹#›</a:t>
            </a:fld>
            <a:endParaRPr lang="ru-RU" altLang="ru-RU"/>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4585"/>
                                        </p:tgtEl>
                                        <p:attrNameLst>
                                          <p:attrName>style.visibility</p:attrName>
                                        </p:attrNameLst>
                                      </p:cBhvr>
                                      <p:to>
                                        <p:strVal val="visible"/>
                                      </p:to>
                                    </p:set>
                                    <p:animEffect transition="in" filter="fade">
                                      <p:cBhvr>
                                        <p:cTn id="7" dur="768" decel="100000"/>
                                        <p:tgtEl>
                                          <p:spTgt spid="24585"/>
                                        </p:tgtEl>
                                      </p:cBhvr>
                                    </p:animEffect>
                                    <p:animScale>
                                      <p:cBhvr>
                                        <p:cTn id="8" dur="768" decel="100000"/>
                                        <p:tgtEl>
                                          <p:spTgt spid="24585"/>
                                        </p:tgtEl>
                                      </p:cBhvr>
                                      <p:from x="10000" y="10000"/>
                                      <p:to x="200000" y="450000"/>
                                    </p:animScale>
                                    <p:animScale>
                                      <p:cBhvr>
                                        <p:cTn id="9" dur="1230" accel="100000" fill="hold">
                                          <p:stCondLst>
                                            <p:cond delay="768"/>
                                          </p:stCondLst>
                                        </p:cTn>
                                        <p:tgtEl>
                                          <p:spTgt spid="24585"/>
                                        </p:tgtEl>
                                      </p:cBhvr>
                                      <p:from x="200000" y="450000"/>
                                      <p:to x="100000" y="100000"/>
                                    </p:animScale>
                                    <p:set>
                                      <p:cBhvr>
                                        <p:cTn id="10" dur="768" fill="hold"/>
                                        <p:tgtEl>
                                          <p:spTgt spid="24585"/>
                                        </p:tgtEl>
                                        <p:attrNameLst>
                                          <p:attrName>ppt_x</p:attrName>
                                        </p:attrNameLst>
                                      </p:cBhvr>
                                      <p:to>
                                        <p:strVal val="(0.5)"/>
                                      </p:to>
                                    </p:set>
                                    <p:anim from="(0.5)" to="(#ppt_x)" calcmode="lin" valueType="num">
                                      <p:cBhvr>
                                        <p:cTn id="11" dur="1230" accel="100000" fill="hold">
                                          <p:stCondLst>
                                            <p:cond delay="768"/>
                                          </p:stCondLst>
                                        </p:cTn>
                                        <p:tgtEl>
                                          <p:spTgt spid="24585"/>
                                        </p:tgtEl>
                                        <p:attrNameLst>
                                          <p:attrName>ppt_x</p:attrName>
                                        </p:attrNameLst>
                                      </p:cBhvr>
                                    </p:anim>
                                    <p:set>
                                      <p:cBhvr>
                                        <p:cTn id="12" dur="768" fill="hold"/>
                                        <p:tgtEl>
                                          <p:spTgt spid="24585"/>
                                        </p:tgtEl>
                                        <p:attrNameLst>
                                          <p:attrName>ppt_y</p:attrName>
                                        </p:attrNameLst>
                                      </p:cBhvr>
                                      <p:to>
                                        <p:strVal val="(#ppt_y+0.4)"/>
                                      </p:to>
                                    </p:set>
                                    <p:anim from="(#ppt_y+0.4)" to="(#ppt_y)" calcmode="lin" valueType="num">
                                      <p:cBhvr>
                                        <p:cTn id="13" dur="1230" accel="100000" fill="hold">
                                          <p:stCondLst>
                                            <p:cond delay="768"/>
                                          </p:stCondLst>
                                        </p:cTn>
                                        <p:tgtEl>
                                          <p:spTgt spid="24585"/>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4586">
                                            <p:txEl>
                                              <p:pRg st="0" end="0"/>
                                            </p:txEl>
                                          </p:spTgt>
                                        </p:tgtEl>
                                        <p:attrNameLst>
                                          <p:attrName>style.visibility</p:attrName>
                                        </p:attrNameLst>
                                      </p:cBhvr>
                                      <p:to>
                                        <p:strVal val="visible"/>
                                      </p:to>
                                    </p:set>
                                    <p:anim calcmode="lin" valueType="num">
                                      <p:cBhvr>
                                        <p:cTn id="18" dur="500" fill="hold"/>
                                        <p:tgtEl>
                                          <p:spTgt spid="24586">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4586">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458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p:bldP spid="24586" grpId="0" build="p">
        <p:tmplLst>
          <p:tmpl lvl="1">
            <p:tnLst>
              <p:par>
                <p:cTn presetID="53" presetClass="entr" presetSubtype="0" fill="hold" nodeType="clickEffect">
                  <p:stCondLst>
                    <p:cond delay="0"/>
                  </p:stCondLst>
                  <p:childTnLst>
                    <p:set>
                      <p:cBhvr>
                        <p:cTn dur="1" fill="hold">
                          <p:stCondLst>
                            <p:cond delay="0"/>
                          </p:stCondLst>
                        </p:cTn>
                        <p:tgtEl>
                          <p:spTgt spid="24586"/>
                        </p:tgtEl>
                        <p:attrNameLst>
                          <p:attrName>style.visibility</p:attrName>
                        </p:attrNameLst>
                      </p:cBhvr>
                      <p:to>
                        <p:strVal val="visible"/>
                      </p:to>
                    </p:set>
                    <p:anim calcmode="lin" valueType="num">
                      <p:cBhvr>
                        <p:cTn dur="500" fill="hold"/>
                        <p:tgtEl>
                          <p:spTgt spid="24586"/>
                        </p:tgtEl>
                        <p:attrNameLst>
                          <p:attrName>ppt_w</p:attrName>
                        </p:attrNameLst>
                      </p:cBhvr>
                      <p:tavLst>
                        <p:tav tm="0">
                          <p:val>
                            <p:fltVal val="0"/>
                          </p:val>
                        </p:tav>
                        <p:tav tm="100000">
                          <p:val>
                            <p:strVal val="#ppt_w"/>
                          </p:val>
                        </p:tav>
                      </p:tavLst>
                    </p:anim>
                    <p:anim calcmode="lin" valueType="num">
                      <p:cBhvr>
                        <p:cTn dur="500" fill="hold"/>
                        <p:tgtEl>
                          <p:spTgt spid="24586"/>
                        </p:tgtEl>
                        <p:attrNameLst>
                          <p:attrName>ppt_h</p:attrName>
                        </p:attrNameLst>
                      </p:cBhvr>
                      <p:tavLst>
                        <p:tav tm="0">
                          <p:val>
                            <p:fltVal val="0"/>
                          </p:val>
                        </p:tav>
                        <p:tav tm="100000">
                          <p:val>
                            <p:strVal val="#ppt_h"/>
                          </p:val>
                        </p:tav>
                      </p:tavLst>
                    </p:anim>
                    <p:animEffect transition="in" filter="fade">
                      <p:cBhvr>
                        <p:cTn dur="500"/>
                        <p:tgtEl>
                          <p:spTgt spid="24586"/>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68D6AD8F-FF2C-4183-8B49-952D969FD1A7}" type="slidenum">
              <a:rPr lang="ru-RU" altLang="ru-RU"/>
              <a:pPr/>
              <a:t>‹#›</a:t>
            </a:fld>
            <a:endParaRPr lang="ru-RU" altLang="ru-RU"/>
          </a:p>
        </p:txBody>
      </p:sp>
    </p:spTree>
    <p:extLst>
      <p:ext uri="{BB962C8B-B14F-4D97-AF65-F5344CB8AC3E}">
        <p14:creationId xmlns:p14="http://schemas.microsoft.com/office/powerpoint/2010/main" val="1766345315"/>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8463" y="244475"/>
            <a:ext cx="2097087"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44475"/>
            <a:ext cx="6138863"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D251D310-199B-4046-ACC4-772D42A13DC0}" type="slidenum">
              <a:rPr lang="ru-RU" altLang="ru-RU"/>
              <a:pPr/>
              <a:t>‹#›</a:t>
            </a:fld>
            <a:endParaRPr lang="ru-RU" altLang="ru-RU"/>
          </a:p>
        </p:txBody>
      </p:sp>
    </p:spTree>
    <p:extLst>
      <p:ext uri="{BB962C8B-B14F-4D97-AF65-F5344CB8AC3E}">
        <p14:creationId xmlns:p14="http://schemas.microsoft.com/office/powerpoint/2010/main" val="780677559"/>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D81ADE3B-3B54-46B7-AB3D-83D36AE87E65}" type="slidenum">
              <a:rPr lang="ru-RU" altLang="ru-RU"/>
              <a:pPr/>
              <a:t>‹#›</a:t>
            </a:fld>
            <a:endParaRPr lang="ru-RU" altLang="ru-RU"/>
          </a:p>
        </p:txBody>
      </p:sp>
    </p:spTree>
    <p:extLst>
      <p:ext uri="{BB962C8B-B14F-4D97-AF65-F5344CB8AC3E}">
        <p14:creationId xmlns:p14="http://schemas.microsoft.com/office/powerpoint/2010/main" val="578990717"/>
      </p:ext>
    </p:extLst>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9B50EFAE-B59D-41D7-B31E-7AA03760BF43}" type="slidenum">
              <a:rPr lang="ru-RU" altLang="ru-RU"/>
              <a:pPr/>
              <a:t>‹#›</a:t>
            </a:fld>
            <a:endParaRPr lang="ru-RU" altLang="ru-RU"/>
          </a:p>
        </p:txBody>
      </p:sp>
    </p:spTree>
    <p:extLst>
      <p:ext uri="{BB962C8B-B14F-4D97-AF65-F5344CB8AC3E}">
        <p14:creationId xmlns:p14="http://schemas.microsoft.com/office/powerpoint/2010/main" val="2736497371"/>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905000"/>
            <a:ext cx="3927475" cy="4191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8075" y="1905000"/>
            <a:ext cx="3927475" cy="4191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878C0F5A-3250-42F2-A296-91BB333438D0}" type="slidenum">
              <a:rPr lang="ru-RU" altLang="ru-RU"/>
              <a:pPr/>
              <a:t>‹#›</a:t>
            </a:fld>
            <a:endParaRPr lang="ru-RU" altLang="ru-RU"/>
          </a:p>
        </p:txBody>
      </p:sp>
    </p:spTree>
    <p:extLst>
      <p:ext uri="{BB962C8B-B14F-4D97-AF65-F5344CB8AC3E}">
        <p14:creationId xmlns:p14="http://schemas.microsoft.com/office/powerpoint/2010/main" val="3729653116"/>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05EE253-7EF8-4616-A6EB-34E89EC3CAE2}" type="slidenum">
              <a:rPr lang="ru-RU" altLang="ru-RU"/>
              <a:pPr/>
              <a:t>‹#›</a:t>
            </a:fld>
            <a:endParaRPr lang="ru-RU" altLang="ru-RU"/>
          </a:p>
        </p:txBody>
      </p:sp>
    </p:spTree>
    <p:extLst>
      <p:ext uri="{BB962C8B-B14F-4D97-AF65-F5344CB8AC3E}">
        <p14:creationId xmlns:p14="http://schemas.microsoft.com/office/powerpoint/2010/main" val="3125316334"/>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7A9A829A-9566-498A-9424-24F96DDEF80E}" type="slidenum">
              <a:rPr lang="ru-RU" altLang="ru-RU"/>
              <a:pPr/>
              <a:t>‹#›</a:t>
            </a:fld>
            <a:endParaRPr lang="ru-RU" altLang="ru-RU"/>
          </a:p>
        </p:txBody>
      </p:sp>
    </p:spTree>
    <p:extLst>
      <p:ext uri="{BB962C8B-B14F-4D97-AF65-F5344CB8AC3E}">
        <p14:creationId xmlns:p14="http://schemas.microsoft.com/office/powerpoint/2010/main" val="1086634443"/>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804D38DC-7AE5-4283-964B-475B42AD411B}" type="slidenum">
              <a:rPr lang="ru-RU" altLang="ru-RU"/>
              <a:pPr/>
              <a:t>‹#›</a:t>
            </a:fld>
            <a:endParaRPr lang="ru-RU" altLang="ru-RU"/>
          </a:p>
        </p:txBody>
      </p:sp>
    </p:spTree>
    <p:extLst>
      <p:ext uri="{BB962C8B-B14F-4D97-AF65-F5344CB8AC3E}">
        <p14:creationId xmlns:p14="http://schemas.microsoft.com/office/powerpoint/2010/main" val="2351005598"/>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397CF0EB-53D8-42AD-8B77-0D89E0EB3EBB}" type="slidenum">
              <a:rPr lang="ru-RU" altLang="ru-RU"/>
              <a:pPr/>
              <a:t>‹#›</a:t>
            </a:fld>
            <a:endParaRPr lang="ru-RU" altLang="ru-RU"/>
          </a:p>
        </p:txBody>
      </p:sp>
    </p:spTree>
    <p:extLst>
      <p:ext uri="{BB962C8B-B14F-4D97-AF65-F5344CB8AC3E}">
        <p14:creationId xmlns:p14="http://schemas.microsoft.com/office/powerpoint/2010/main" val="1126386545"/>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9745B865-AC84-49D6-81EC-87F005EBB129}" type="slidenum">
              <a:rPr lang="ru-RU" altLang="ru-RU"/>
              <a:pPr/>
              <a:t>‹#›</a:t>
            </a:fld>
            <a:endParaRPr lang="ru-RU" altLang="ru-RU"/>
          </a:p>
        </p:txBody>
      </p:sp>
    </p:spTree>
    <p:extLst>
      <p:ext uri="{BB962C8B-B14F-4D97-AF65-F5344CB8AC3E}">
        <p14:creationId xmlns:p14="http://schemas.microsoft.com/office/powerpoint/2010/main" val="531592096"/>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23554" name="Group 2"/>
          <p:cNvGrpSpPr>
            <a:grpSpLocks/>
          </p:cNvGrpSpPr>
          <p:nvPr/>
        </p:nvGrpSpPr>
        <p:grpSpPr bwMode="auto">
          <a:xfrm>
            <a:off x="319088" y="1828800"/>
            <a:ext cx="8824912" cy="5029200"/>
            <a:chOff x="201" y="1152"/>
            <a:chExt cx="5559" cy="3168"/>
          </a:xfrm>
        </p:grpSpPr>
        <p:sp>
          <p:nvSpPr>
            <p:cNvPr id="23555" name="Freeform 3"/>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556"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557" name="Freeform 5"/>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3558" name="Freeform 6"/>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3559" name="Freeform 7"/>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3560" name="Freeform 8"/>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3561" name="Freeform 9"/>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23562" name="Freeform 10"/>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sp>
        <p:nvSpPr>
          <p:cNvPr id="23563" name="Rectangle 11"/>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ru-RU" altLang="ru-RU"/>
          </a:p>
        </p:txBody>
      </p:sp>
      <p:sp>
        <p:nvSpPr>
          <p:cNvPr id="23564" name="Rectangle 12"/>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ru-RU" altLang="ru-RU"/>
          </a:p>
        </p:txBody>
      </p:sp>
      <p:sp>
        <p:nvSpPr>
          <p:cNvPr id="23565" name="Rectangle 13"/>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27BD3E81-A6C6-4DEA-8AC8-8EEB1DF7DCAC}" type="slidenum">
              <a:rPr lang="ru-RU" altLang="ru-RU"/>
              <a:pPr/>
              <a:t>‹#›</a:t>
            </a:fld>
            <a:endParaRPr lang="ru-RU" altLang="ru-RU"/>
          </a:p>
        </p:txBody>
      </p:sp>
      <p:sp>
        <p:nvSpPr>
          <p:cNvPr id="23566" name="Rectangle 14"/>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23567" name="Rectangle 15"/>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cSld>
  <p:clrMap bg1="dk2" tx1="lt1" bg2="dk1"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3566"/>
                                        </p:tgtEl>
                                        <p:attrNameLst>
                                          <p:attrName>style.visibility</p:attrName>
                                        </p:attrNameLst>
                                      </p:cBhvr>
                                      <p:to>
                                        <p:strVal val="visible"/>
                                      </p:to>
                                    </p:set>
                                    <p:animEffect transition="in" filter="fade">
                                      <p:cBhvr>
                                        <p:cTn id="7" dur="768" decel="100000"/>
                                        <p:tgtEl>
                                          <p:spTgt spid="23566"/>
                                        </p:tgtEl>
                                      </p:cBhvr>
                                    </p:animEffect>
                                    <p:animScale>
                                      <p:cBhvr>
                                        <p:cTn id="8" dur="768" decel="100000"/>
                                        <p:tgtEl>
                                          <p:spTgt spid="23566"/>
                                        </p:tgtEl>
                                      </p:cBhvr>
                                      <p:from x="10000" y="10000"/>
                                      <p:to x="200000" y="450000"/>
                                    </p:animScale>
                                    <p:animScale>
                                      <p:cBhvr>
                                        <p:cTn id="9" dur="1230" accel="100000" fill="hold">
                                          <p:stCondLst>
                                            <p:cond delay="768"/>
                                          </p:stCondLst>
                                        </p:cTn>
                                        <p:tgtEl>
                                          <p:spTgt spid="23566"/>
                                        </p:tgtEl>
                                      </p:cBhvr>
                                      <p:from x="200000" y="450000"/>
                                      <p:to x="100000" y="100000"/>
                                    </p:animScale>
                                    <p:set>
                                      <p:cBhvr>
                                        <p:cTn id="10" dur="768" fill="hold"/>
                                        <p:tgtEl>
                                          <p:spTgt spid="23566"/>
                                        </p:tgtEl>
                                        <p:attrNameLst>
                                          <p:attrName>ppt_x</p:attrName>
                                        </p:attrNameLst>
                                      </p:cBhvr>
                                      <p:to>
                                        <p:strVal val="(0.5)"/>
                                      </p:to>
                                    </p:set>
                                    <p:anim from="(0.5)" to="(#ppt_x)" calcmode="lin" valueType="num">
                                      <p:cBhvr>
                                        <p:cTn id="11" dur="1230" accel="100000" fill="hold">
                                          <p:stCondLst>
                                            <p:cond delay="768"/>
                                          </p:stCondLst>
                                        </p:cTn>
                                        <p:tgtEl>
                                          <p:spTgt spid="23566"/>
                                        </p:tgtEl>
                                        <p:attrNameLst>
                                          <p:attrName>ppt_x</p:attrName>
                                        </p:attrNameLst>
                                      </p:cBhvr>
                                    </p:anim>
                                    <p:set>
                                      <p:cBhvr>
                                        <p:cTn id="12" dur="768" fill="hold"/>
                                        <p:tgtEl>
                                          <p:spTgt spid="23566"/>
                                        </p:tgtEl>
                                        <p:attrNameLst>
                                          <p:attrName>ppt_y</p:attrName>
                                        </p:attrNameLst>
                                      </p:cBhvr>
                                      <p:to>
                                        <p:strVal val="(#ppt_y+0.4)"/>
                                      </p:to>
                                    </p:set>
                                    <p:anim from="(#ppt_y+0.4)" to="(#ppt_y)" calcmode="lin" valueType="num">
                                      <p:cBhvr>
                                        <p:cTn id="13" dur="1230" accel="100000" fill="hold">
                                          <p:stCondLst>
                                            <p:cond delay="768"/>
                                          </p:stCondLst>
                                        </p:cTn>
                                        <p:tgtEl>
                                          <p:spTgt spid="23566"/>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3567">
                                            <p:txEl>
                                              <p:pRg st="0" end="0"/>
                                            </p:txEl>
                                          </p:spTgt>
                                        </p:tgtEl>
                                        <p:attrNameLst>
                                          <p:attrName>style.visibility</p:attrName>
                                        </p:attrNameLst>
                                      </p:cBhvr>
                                      <p:to>
                                        <p:strVal val="visible"/>
                                      </p:to>
                                    </p:set>
                                    <p:anim calcmode="lin" valueType="num">
                                      <p:cBhvr>
                                        <p:cTn id="18" dur="500" fill="hold"/>
                                        <p:tgtEl>
                                          <p:spTgt spid="2356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3567">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3567">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23567">
                                            <p:txEl>
                                              <p:pRg st="1" end="1"/>
                                            </p:txEl>
                                          </p:spTgt>
                                        </p:tgtEl>
                                        <p:attrNameLst>
                                          <p:attrName>style.visibility</p:attrName>
                                        </p:attrNameLst>
                                      </p:cBhvr>
                                      <p:to>
                                        <p:strVal val="visible"/>
                                      </p:to>
                                    </p:set>
                                    <p:anim calcmode="lin" valueType="num">
                                      <p:cBhvr>
                                        <p:cTn id="23" dur="500" fill="hold"/>
                                        <p:tgtEl>
                                          <p:spTgt spid="2356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23567">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23567">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23567">
                                            <p:txEl>
                                              <p:pRg st="2" end="2"/>
                                            </p:txEl>
                                          </p:spTgt>
                                        </p:tgtEl>
                                        <p:attrNameLst>
                                          <p:attrName>style.visibility</p:attrName>
                                        </p:attrNameLst>
                                      </p:cBhvr>
                                      <p:to>
                                        <p:strVal val="visible"/>
                                      </p:to>
                                    </p:set>
                                    <p:anim calcmode="lin" valueType="num">
                                      <p:cBhvr>
                                        <p:cTn id="28" dur="500" fill="hold"/>
                                        <p:tgtEl>
                                          <p:spTgt spid="23567">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3567">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23567">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23567">
                                            <p:txEl>
                                              <p:pRg st="3" end="3"/>
                                            </p:txEl>
                                          </p:spTgt>
                                        </p:tgtEl>
                                        <p:attrNameLst>
                                          <p:attrName>style.visibility</p:attrName>
                                        </p:attrNameLst>
                                      </p:cBhvr>
                                      <p:to>
                                        <p:strVal val="visible"/>
                                      </p:to>
                                    </p:set>
                                    <p:anim calcmode="lin" valueType="num">
                                      <p:cBhvr>
                                        <p:cTn id="33" dur="500" fill="hold"/>
                                        <p:tgtEl>
                                          <p:spTgt spid="23567">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23567">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23567">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23567">
                                            <p:txEl>
                                              <p:pRg st="4" end="4"/>
                                            </p:txEl>
                                          </p:spTgt>
                                        </p:tgtEl>
                                        <p:attrNameLst>
                                          <p:attrName>style.visibility</p:attrName>
                                        </p:attrNameLst>
                                      </p:cBhvr>
                                      <p:to>
                                        <p:strVal val="visible"/>
                                      </p:to>
                                    </p:set>
                                    <p:anim calcmode="lin" valueType="num">
                                      <p:cBhvr>
                                        <p:cTn id="38" dur="500" fill="hold"/>
                                        <p:tgtEl>
                                          <p:spTgt spid="23567">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23567">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235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6" grpId="0"/>
      <p:bldP spid="23567" grpId="0" build="p">
        <p:tmplLst>
          <p:tmpl lvl="1">
            <p:tnLst>
              <p:par>
                <p:cTn presetID="53" presetClass="entr" presetSubtype="0" fill="hold" nodeType="clickEffect">
                  <p:stCondLst>
                    <p:cond delay="0"/>
                  </p:stCondLst>
                  <p:childTnLst>
                    <p:set>
                      <p:cBhvr>
                        <p:cTn dur="1" fill="hold">
                          <p:stCondLst>
                            <p:cond delay="0"/>
                          </p:stCondLst>
                        </p:cTn>
                        <p:tgtEl>
                          <p:spTgt spid="23567"/>
                        </p:tgtEl>
                        <p:attrNameLst>
                          <p:attrName>style.visibility</p:attrName>
                        </p:attrNameLst>
                      </p:cBhvr>
                      <p:to>
                        <p:strVal val="visible"/>
                      </p:to>
                    </p:set>
                    <p:anim calcmode="lin" valueType="num">
                      <p:cBhvr>
                        <p:cTn dur="500" fill="hold"/>
                        <p:tgtEl>
                          <p:spTgt spid="23567"/>
                        </p:tgtEl>
                        <p:attrNameLst>
                          <p:attrName>ppt_w</p:attrName>
                        </p:attrNameLst>
                      </p:cBhvr>
                      <p:tavLst>
                        <p:tav tm="0">
                          <p:val>
                            <p:fltVal val="0"/>
                          </p:val>
                        </p:tav>
                        <p:tav tm="100000">
                          <p:val>
                            <p:strVal val="#ppt_w"/>
                          </p:val>
                        </p:tav>
                      </p:tavLst>
                    </p:anim>
                    <p:anim calcmode="lin" valueType="num">
                      <p:cBhvr>
                        <p:cTn dur="500" fill="hold"/>
                        <p:tgtEl>
                          <p:spTgt spid="23567"/>
                        </p:tgtEl>
                        <p:attrNameLst>
                          <p:attrName>ppt_h</p:attrName>
                        </p:attrNameLst>
                      </p:cBhvr>
                      <p:tavLst>
                        <p:tav tm="0">
                          <p:val>
                            <p:fltVal val="0"/>
                          </p:val>
                        </p:tav>
                        <p:tav tm="100000">
                          <p:val>
                            <p:strVal val="#ppt_h"/>
                          </p:val>
                        </p:tav>
                      </p:tavLst>
                    </p:anim>
                    <p:animEffect transition="in" filter="fade">
                      <p:cBhvr>
                        <p:cTn dur="500"/>
                        <p:tgtEl>
                          <p:spTgt spid="23567"/>
                        </p:tgtEl>
                      </p:cBhvr>
                    </p:animEffect>
                  </p:childTnLst>
                </p:cTn>
              </p:par>
            </p:tnLst>
          </p:tmpl>
          <p:tmpl lvl="2">
            <p:tnLst>
              <p:par>
                <p:cTn presetID="53" presetClass="entr" presetSubtype="0" fill="hold" nodeType="withEffect">
                  <p:stCondLst>
                    <p:cond delay="0"/>
                  </p:stCondLst>
                  <p:childTnLst>
                    <p:set>
                      <p:cBhvr>
                        <p:cTn dur="1" fill="hold">
                          <p:stCondLst>
                            <p:cond delay="0"/>
                          </p:stCondLst>
                        </p:cTn>
                        <p:tgtEl>
                          <p:spTgt spid="23567"/>
                        </p:tgtEl>
                        <p:attrNameLst>
                          <p:attrName>style.visibility</p:attrName>
                        </p:attrNameLst>
                      </p:cBhvr>
                      <p:to>
                        <p:strVal val="visible"/>
                      </p:to>
                    </p:set>
                    <p:anim calcmode="lin" valueType="num">
                      <p:cBhvr>
                        <p:cTn dur="500" fill="hold"/>
                        <p:tgtEl>
                          <p:spTgt spid="23567"/>
                        </p:tgtEl>
                        <p:attrNameLst>
                          <p:attrName>ppt_w</p:attrName>
                        </p:attrNameLst>
                      </p:cBhvr>
                      <p:tavLst>
                        <p:tav tm="0">
                          <p:val>
                            <p:fltVal val="0"/>
                          </p:val>
                        </p:tav>
                        <p:tav tm="100000">
                          <p:val>
                            <p:strVal val="#ppt_w"/>
                          </p:val>
                        </p:tav>
                      </p:tavLst>
                    </p:anim>
                    <p:anim calcmode="lin" valueType="num">
                      <p:cBhvr>
                        <p:cTn dur="500" fill="hold"/>
                        <p:tgtEl>
                          <p:spTgt spid="23567"/>
                        </p:tgtEl>
                        <p:attrNameLst>
                          <p:attrName>ppt_h</p:attrName>
                        </p:attrNameLst>
                      </p:cBhvr>
                      <p:tavLst>
                        <p:tav tm="0">
                          <p:val>
                            <p:fltVal val="0"/>
                          </p:val>
                        </p:tav>
                        <p:tav tm="100000">
                          <p:val>
                            <p:strVal val="#ppt_h"/>
                          </p:val>
                        </p:tav>
                      </p:tavLst>
                    </p:anim>
                    <p:animEffect transition="in" filter="fade">
                      <p:cBhvr>
                        <p:cTn dur="500"/>
                        <p:tgtEl>
                          <p:spTgt spid="23567"/>
                        </p:tgtEl>
                      </p:cBhvr>
                    </p:animEffect>
                  </p:childTnLst>
                </p:cTn>
              </p:par>
            </p:tnLst>
          </p:tmpl>
          <p:tmpl lvl="3">
            <p:tnLst>
              <p:par>
                <p:cTn presetID="53" presetClass="entr" presetSubtype="0" fill="hold" nodeType="withEffect">
                  <p:stCondLst>
                    <p:cond delay="0"/>
                  </p:stCondLst>
                  <p:childTnLst>
                    <p:set>
                      <p:cBhvr>
                        <p:cTn dur="1" fill="hold">
                          <p:stCondLst>
                            <p:cond delay="0"/>
                          </p:stCondLst>
                        </p:cTn>
                        <p:tgtEl>
                          <p:spTgt spid="23567"/>
                        </p:tgtEl>
                        <p:attrNameLst>
                          <p:attrName>style.visibility</p:attrName>
                        </p:attrNameLst>
                      </p:cBhvr>
                      <p:to>
                        <p:strVal val="visible"/>
                      </p:to>
                    </p:set>
                    <p:anim calcmode="lin" valueType="num">
                      <p:cBhvr>
                        <p:cTn dur="500" fill="hold"/>
                        <p:tgtEl>
                          <p:spTgt spid="23567"/>
                        </p:tgtEl>
                        <p:attrNameLst>
                          <p:attrName>ppt_w</p:attrName>
                        </p:attrNameLst>
                      </p:cBhvr>
                      <p:tavLst>
                        <p:tav tm="0">
                          <p:val>
                            <p:fltVal val="0"/>
                          </p:val>
                        </p:tav>
                        <p:tav tm="100000">
                          <p:val>
                            <p:strVal val="#ppt_w"/>
                          </p:val>
                        </p:tav>
                      </p:tavLst>
                    </p:anim>
                    <p:anim calcmode="lin" valueType="num">
                      <p:cBhvr>
                        <p:cTn dur="500" fill="hold"/>
                        <p:tgtEl>
                          <p:spTgt spid="23567"/>
                        </p:tgtEl>
                        <p:attrNameLst>
                          <p:attrName>ppt_h</p:attrName>
                        </p:attrNameLst>
                      </p:cBhvr>
                      <p:tavLst>
                        <p:tav tm="0">
                          <p:val>
                            <p:fltVal val="0"/>
                          </p:val>
                        </p:tav>
                        <p:tav tm="100000">
                          <p:val>
                            <p:strVal val="#ppt_h"/>
                          </p:val>
                        </p:tav>
                      </p:tavLst>
                    </p:anim>
                    <p:animEffect transition="in" filter="fade">
                      <p:cBhvr>
                        <p:cTn dur="500"/>
                        <p:tgtEl>
                          <p:spTgt spid="23567"/>
                        </p:tgtEl>
                      </p:cBhvr>
                    </p:animEffect>
                  </p:childTnLst>
                </p:cTn>
              </p:par>
            </p:tnLst>
          </p:tmpl>
          <p:tmpl lvl="4">
            <p:tnLst>
              <p:par>
                <p:cTn presetID="53" presetClass="entr" presetSubtype="0" fill="hold" nodeType="withEffect">
                  <p:stCondLst>
                    <p:cond delay="0"/>
                  </p:stCondLst>
                  <p:childTnLst>
                    <p:set>
                      <p:cBhvr>
                        <p:cTn dur="1" fill="hold">
                          <p:stCondLst>
                            <p:cond delay="0"/>
                          </p:stCondLst>
                        </p:cTn>
                        <p:tgtEl>
                          <p:spTgt spid="23567"/>
                        </p:tgtEl>
                        <p:attrNameLst>
                          <p:attrName>style.visibility</p:attrName>
                        </p:attrNameLst>
                      </p:cBhvr>
                      <p:to>
                        <p:strVal val="visible"/>
                      </p:to>
                    </p:set>
                    <p:anim calcmode="lin" valueType="num">
                      <p:cBhvr>
                        <p:cTn dur="500" fill="hold"/>
                        <p:tgtEl>
                          <p:spTgt spid="23567"/>
                        </p:tgtEl>
                        <p:attrNameLst>
                          <p:attrName>ppt_w</p:attrName>
                        </p:attrNameLst>
                      </p:cBhvr>
                      <p:tavLst>
                        <p:tav tm="0">
                          <p:val>
                            <p:fltVal val="0"/>
                          </p:val>
                        </p:tav>
                        <p:tav tm="100000">
                          <p:val>
                            <p:strVal val="#ppt_w"/>
                          </p:val>
                        </p:tav>
                      </p:tavLst>
                    </p:anim>
                    <p:anim calcmode="lin" valueType="num">
                      <p:cBhvr>
                        <p:cTn dur="500" fill="hold"/>
                        <p:tgtEl>
                          <p:spTgt spid="23567"/>
                        </p:tgtEl>
                        <p:attrNameLst>
                          <p:attrName>ppt_h</p:attrName>
                        </p:attrNameLst>
                      </p:cBhvr>
                      <p:tavLst>
                        <p:tav tm="0">
                          <p:val>
                            <p:fltVal val="0"/>
                          </p:val>
                        </p:tav>
                        <p:tav tm="100000">
                          <p:val>
                            <p:strVal val="#ppt_h"/>
                          </p:val>
                        </p:tav>
                      </p:tavLst>
                    </p:anim>
                    <p:animEffect transition="in" filter="fade">
                      <p:cBhvr>
                        <p:cTn dur="500"/>
                        <p:tgtEl>
                          <p:spTgt spid="23567"/>
                        </p:tgtEl>
                      </p:cBhvr>
                    </p:animEffect>
                  </p:childTnLst>
                </p:cTn>
              </p:par>
            </p:tnLst>
          </p:tmpl>
          <p:tmpl lvl="5">
            <p:tnLst>
              <p:par>
                <p:cTn presetID="53" presetClass="entr" presetSubtype="0" fill="hold" nodeType="withEffect">
                  <p:stCondLst>
                    <p:cond delay="0"/>
                  </p:stCondLst>
                  <p:childTnLst>
                    <p:set>
                      <p:cBhvr>
                        <p:cTn dur="1" fill="hold">
                          <p:stCondLst>
                            <p:cond delay="0"/>
                          </p:stCondLst>
                        </p:cTn>
                        <p:tgtEl>
                          <p:spTgt spid="23567"/>
                        </p:tgtEl>
                        <p:attrNameLst>
                          <p:attrName>style.visibility</p:attrName>
                        </p:attrNameLst>
                      </p:cBhvr>
                      <p:to>
                        <p:strVal val="visible"/>
                      </p:to>
                    </p:set>
                    <p:anim calcmode="lin" valueType="num">
                      <p:cBhvr>
                        <p:cTn dur="500" fill="hold"/>
                        <p:tgtEl>
                          <p:spTgt spid="23567"/>
                        </p:tgtEl>
                        <p:attrNameLst>
                          <p:attrName>ppt_w</p:attrName>
                        </p:attrNameLst>
                      </p:cBhvr>
                      <p:tavLst>
                        <p:tav tm="0">
                          <p:val>
                            <p:fltVal val="0"/>
                          </p:val>
                        </p:tav>
                        <p:tav tm="100000">
                          <p:val>
                            <p:strVal val="#ppt_w"/>
                          </p:val>
                        </p:tav>
                      </p:tavLst>
                    </p:anim>
                    <p:anim calcmode="lin" valueType="num">
                      <p:cBhvr>
                        <p:cTn dur="500" fill="hold"/>
                        <p:tgtEl>
                          <p:spTgt spid="23567"/>
                        </p:tgtEl>
                        <p:attrNameLst>
                          <p:attrName>ppt_h</p:attrName>
                        </p:attrNameLst>
                      </p:cBhvr>
                      <p:tavLst>
                        <p:tav tm="0">
                          <p:val>
                            <p:fltVal val="0"/>
                          </p:val>
                        </p:tav>
                        <p:tav tm="100000">
                          <p:val>
                            <p:strVal val="#ppt_h"/>
                          </p:val>
                        </p:tav>
                      </p:tavLst>
                    </p:anim>
                    <p:animEffect transition="in" filter="fade">
                      <p:cBhvr>
                        <p:cTn dur="500"/>
                        <p:tgtEl>
                          <p:spTgt spid="23567"/>
                        </p:tgtEl>
                      </p:cBhvr>
                    </p:animEffect>
                  </p:childTnLst>
                </p:cTn>
              </p:par>
            </p:tnLst>
          </p:tmpl>
        </p:tmplLst>
      </p:bldP>
    </p:bldLst>
  </p:timing>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myrt.ru/news/uploads/posts/2008-06/1212432027_nasekomye.jpg" TargetMode="External"/><Relationship Id="rId2" Type="http://schemas.openxmlformats.org/officeDocument/2006/relationships/image" Target="http://www.tns-counter.ru/V13a****yandex_ru/ru/CP1251/tmsec=yandex_images/0"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http://www.tns-counter.ru/V13a****yandex_ru/ru/CP1251/tmsec=yandex_images/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http://www.tns-counter.ru/V13a****yandex_ru/ru/CP1251/tmsec=yandex_images/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ru-RU" altLang="ru-RU"/>
              <a:t>Биология. Тип ЧЛЕНИСТОНОГИЕ.</a:t>
            </a:r>
          </a:p>
        </p:txBody>
      </p:sp>
      <p:sp>
        <p:nvSpPr>
          <p:cNvPr id="2051" name="Rectangle 3"/>
          <p:cNvSpPr>
            <a:spLocks noGrp="1" noChangeArrowheads="1"/>
          </p:cNvSpPr>
          <p:nvPr>
            <p:ph type="subTitle" idx="1"/>
          </p:nvPr>
        </p:nvSpPr>
        <p:spPr/>
        <p:txBody>
          <a:bodyPr/>
          <a:lstStyle/>
          <a:p>
            <a:endParaRPr lang="ru-RU" altLang="ru-RU"/>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r>
              <a:rPr lang="ru-RU" altLang="ru-RU"/>
              <a:t>Размножение и развитие пауков</a:t>
            </a:r>
          </a:p>
        </p:txBody>
      </p:sp>
      <p:sp>
        <p:nvSpPr>
          <p:cNvPr id="34819" name="Rectangle 3"/>
          <p:cNvSpPr>
            <a:spLocks noGrp="1" noRot="1" noChangeArrowheads="1"/>
          </p:cNvSpPr>
          <p:nvPr>
            <p:ph type="body" idx="1"/>
          </p:nvPr>
        </p:nvSpPr>
        <p:spPr/>
        <p:txBody>
          <a:bodyPr/>
          <a:lstStyle/>
          <a:p>
            <a:pPr>
              <a:buFont typeface="Wingdings" panose="05000000000000000000" pitchFamily="2" charset="2"/>
              <a:buNone/>
            </a:pPr>
            <a:r>
              <a:rPr lang="ru-RU" altLang="ru-RU"/>
              <a:t>   Половое отверстие всегда находится на передней части брюшка: в этом паукообразные сходны с ракообразными и отличаются от насекомых. Как правило, молодь вылупляется из яиц, но большинство скорпионов живородящие. </a:t>
            </a:r>
          </a:p>
          <a:p>
            <a:endParaRPr lang="ru-RU" altLang="ru-RU"/>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link="rId2"/>
          <a:srcRect/>
          <a:tile tx="0" ty="0" sx="100000" sy="100000" flip="none" algn="tl"/>
        </a:blipFill>
        <a:effectLst/>
      </p:bgPr>
    </p:bg>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r>
              <a:rPr lang="ru-RU" altLang="ru-RU"/>
              <a:t>Класс НАСЕКОМЫЕ</a:t>
            </a:r>
          </a:p>
        </p:txBody>
      </p:sp>
      <p:sp>
        <p:nvSpPr>
          <p:cNvPr id="35843" name="Rectangle 3"/>
          <p:cNvSpPr>
            <a:spLocks noGrp="1" noRot="1" noChangeArrowheads="1"/>
          </p:cNvSpPr>
          <p:nvPr>
            <p:ph type="body" idx="1"/>
          </p:nvPr>
        </p:nvSpPr>
        <p:spPr/>
        <p:txBody>
          <a:bodyPr/>
          <a:lstStyle/>
          <a:p>
            <a:pPr>
              <a:buFont typeface="Wingdings" panose="05000000000000000000" pitchFamily="2" charset="2"/>
              <a:buNone/>
            </a:pPr>
            <a:r>
              <a:rPr lang="ru-RU" altLang="ru-RU" sz="2800"/>
              <a:t>Представители:</a:t>
            </a:r>
          </a:p>
          <a:p>
            <a:r>
              <a:rPr lang="ru-RU" altLang="ru-RU" sz="2800"/>
              <a:t>Муха</a:t>
            </a:r>
          </a:p>
          <a:p>
            <a:r>
              <a:rPr lang="ru-RU" altLang="ru-RU" sz="2800"/>
              <a:t>Тля</a:t>
            </a:r>
          </a:p>
          <a:p>
            <a:r>
              <a:rPr lang="ru-RU" altLang="ru-RU" sz="2800"/>
              <a:t>Стрекоза</a:t>
            </a:r>
          </a:p>
          <a:p>
            <a:r>
              <a:rPr lang="ru-RU" altLang="ru-RU" sz="2800"/>
              <a:t>Перламутровка</a:t>
            </a:r>
          </a:p>
          <a:p>
            <a:r>
              <a:rPr lang="ru-RU" altLang="ru-RU" sz="2800"/>
              <a:t>Кузнечик</a:t>
            </a:r>
          </a:p>
          <a:p>
            <a:r>
              <a:rPr lang="ru-RU" altLang="ru-RU" sz="2800"/>
              <a:t>Жук-плавунец</a:t>
            </a:r>
          </a:p>
          <a:p>
            <a:r>
              <a:rPr lang="ru-RU" altLang="ru-RU" sz="2800"/>
              <a:t>Майский жук</a:t>
            </a:r>
          </a:p>
        </p:txBody>
      </p:sp>
      <p:pic>
        <p:nvPicPr>
          <p:cNvPr id="35848" name="Picture 8" descr="Картинка 1 из 1968">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6825" y="2205038"/>
            <a:ext cx="2847975" cy="381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r>
              <a:rPr lang="ru-RU" altLang="ru-RU"/>
              <a:t>НАСЕКОМЫЕ</a:t>
            </a:r>
          </a:p>
        </p:txBody>
      </p:sp>
      <p:sp>
        <p:nvSpPr>
          <p:cNvPr id="36882" name="Rectangle 18"/>
          <p:cNvSpPr>
            <a:spLocks noGrp="1" noRot="1" noChangeArrowheads="1"/>
          </p:cNvSpPr>
          <p:nvPr>
            <p:ph type="body" idx="1"/>
          </p:nvPr>
        </p:nvSpPr>
        <p:spPr/>
        <p:txBody>
          <a:bodyPr/>
          <a:lstStyle/>
          <a:p>
            <a:pPr>
              <a:lnSpc>
                <a:spcPct val="90000"/>
              </a:lnSpc>
              <a:buFont typeface="Wingdings" panose="05000000000000000000" pitchFamily="2" charset="2"/>
              <a:buNone/>
            </a:pPr>
            <a:r>
              <a:rPr lang="ru-RU" altLang="ru-RU" sz="2400" b="1"/>
              <a:t>   НАСЕКОМЫЕ </a:t>
            </a:r>
            <a:r>
              <a:rPr lang="ru-RU" altLang="ru-RU" sz="2400"/>
              <a:t>– наиболее многочисленный класс членистоногих беспозвоночных. По разным оценкам их численность достигает 3 млн видов. На сегодняшний день описано около 1 млн видов насекомых, что составляет примерно 70% от общего числа известной фауны. Представители класса насекомых встречаются повсеместно и в большинстве экологических сообществ играют существенную роль. Определительные признаки насекомых – наличие пары усиков, трех пар ног и трех отделов тела (тагм): головы, груди и брюшка. </a:t>
            </a: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r>
              <a:rPr lang="ru-RU" altLang="ru-RU"/>
              <a:t>Строение тела НАСЕКОМОГО</a:t>
            </a:r>
          </a:p>
        </p:txBody>
      </p:sp>
      <p:sp>
        <p:nvSpPr>
          <p:cNvPr id="40963" name="Rectangle 3"/>
          <p:cNvSpPr>
            <a:spLocks noGrp="1" noRot="1" noChangeArrowheads="1"/>
          </p:cNvSpPr>
          <p:nvPr>
            <p:ph type="body" idx="1"/>
          </p:nvPr>
        </p:nvSpPr>
        <p:spPr/>
        <p:txBody>
          <a:bodyPr/>
          <a:lstStyle/>
          <a:p>
            <a:pPr>
              <a:lnSpc>
                <a:spcPct val="90000"/>
              </a:lnSpc>
              <a:buFont typeface="Wingdings" panose="05000000000000000000" pitchFamily="2" charset="2"/>
              <a:buNone/>
            </a:pPr>
            <a:r>
              <a:rPr lang="ru-RU" altLang="ru-RU" sz="2400"/>
              <a:t>   Тело насекомого сегментировано. Голова состоит из головной лопасти (акрона) и 4 сегментов; грудь – из 3 сегментов. В состав брюшка входят 4–11 сегментов и анальная лопасть (тельсон). Тело насекомого покрыто хитиновым панцирем (кутикулой), которая выполняет барьерную функцию, препятствует излишнему испарению воды и играет роль наружного скелета, обеспечивая механическую защиту организма. Она образует твердые пластинки – склериты, соединенные тонкими сочленовными мембранами. </a:t>
            </a: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r>
              <a:rPr lang="ru-RU" altLang="ru-RU"/>
              <a:t>Внутреннее строение НАСЕКОМЫХ</a:t>
            </a:r>
          </a:p>
        </p:txBody>
      </p:sp>
      <p:sp>
        <p:nvSpPr>
          <p:cNvPr id="50179" name="Rectangle 3"/>
          <p:cNvSpPr>
            <a:spLocks noGrp="1" noRot="1" noChangeArrowheads="1"/>
          </p:cNvSpPr>
          <p:nvPr>
            <p:ph type="body" idx="1"/>
          </p:nvPr>
        </p:nvSpPr>
        <p:spPr/>
        <p:txBody>
          <a:bodyPr/>
          <a:lstStyle/>
          <a:p>
            <a:pPr>
              <a:lnSpc>
                <a:spcPct val="80000"/>
              </a:lnSpc>
            </a:pPr>
            <a:r>
              <a:rPr lang="ru-RU" altLang="ru-RU" sz="1600"/>
              <a:t>Пищеварительная и половая системы Кобылки</a:t>
            </a:r>
          </a:p>
        </p:txBody>
      </p:sp>
      <p:pic>
        <p:nvPicPr>
          <p:cNvPr id="50181" name="Picture 5" descr="1543_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565400"/>
            <a:ext cx="7143750" cy="2781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a:xfrm>
            <a:off x="539750" y="244475"/>
            <a:ext cx="8302625" cy="1239838"/>
          </a:xfrm>
        </p:spPr>
        <p:txBody>
          <a:bodyPr/>
          <a:lstStyle/>
          <a:p>
            <a:r>
              <a:rPr lang="ru-RU" altLang="ru-RU" sz="4000"/>
              <a:t>Пищеварительная система НАСЕКОМЫХ</a:t>
            </a:r>
          </a:p>
        </p:txBody>
      </p:sp>
      <p:sp>
        <p:nvSpPr>
          <p:cNvPr id="51203"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1800"/>
              <a:t>     Начинается органами ротового аппарата. В задней части ротовой полости открываются протоки 1–3 пар слюнных желез. Слюна кровососущих насекомых, помимо ферментов, часто содержит антикоагулянты, препятствующие свертыванию крови. У гусениц бабочек слюнные железы преобразованы в прядильные. Ротовая полость соединена с трубчатой глоткой. Далее пищеварительный канал продолжается передней кишкой, состоящей из пищевода и зоба. У некоторых хищных насекомых задний конец передней кишки превращается в жевательный желудок, покрытые хитином стенки которого образуют многочисленные бугры и зубы и служат для дополнительно перетирания пищи. В средней кишке происходит окончательное переваривание и всасывание пищи, в ее начале могут впадать пилорические придатки – выпячивания кишечника, которые увеличивают всасывающую поверхность. Эпителий средней кишки выделяет перитрофическую мембрану, через которую переносятся ферменты и продукты пищеварения, кроме того, она защищает эпителиальные клетки. Непереваренные остатки пищи выводятся через заднюю кишку. </a:t>
            </a:r>
          </a:p>
          <a:p>
            <a:pPr>
              <a:lnSpc>
                <a:spcPct val="80000"/>
              </a:lnSpc>
            </a:pPr>
            <a:endParaRPr lang="ru-RU" altLang="ru-RU" sz="180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r>
              <a:rPr lang="ru-RU" altLang="ru-RU"/>
              <a:t>Половая система НАСЕКОМЫХ</a:t>
            </a:r>
          </a:p>
        </p:txBody>
      </p:sp>
      <p:sp>
        <p:nvSpPr>
          <p:cNvPr id="57347"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2000" i="1"/>
              <a:t>     Половая система.</a:t>
            </a:r>
            <a:r>
              <a:rPr lang="ru-RU" altLang="ru-RU" sz="2000"/>
              <a:t> Половые железы самок – яичники – парные образования. Яичник состоит из нескольких яйцевых трубок, имеющих общий выводной канал – яйцевод. В слепом конце яйцевой трубы – зачатковые клетки, далее труба расширяется и формирует ряд яйцевых камер. В них расположены крупные ооциты (женские половые клетки), окруженные фолликулярными клетками (необходимы для питания и накопления желтка, для защиты и регуляции развития ооцита). Вместе они образуют фолликул – структурную и функциональную единицу яичника. По мере созревания фолликулы попадают в яйцевод, а в дальнем конце яйцевой трубы из зачатковых клеток образуются новые. Яйцеводы сливаются во влагалище, соединенное с придаточными железами, мускульной совокупительной сумкой и семяприемником, в котором сперматозоиды могут жить в течение достаточно долгого времени. </a:t>
            </a: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r>
              <a:rPr lang="ru-RU" altLang="ru-RU"/>
              <a:t>Развитие НАСЕКОМЫХ</a:t>
            </a:r>
          </a:p>
        </p:txBody>
      </p:sp>
      <p:sp>
        <p:nvSpPr>
          <p:cNvPr id="41987" name="Rectangle 3"/>
          <p:cNvSpPr>
            <a:spLocks noGrp="1" noRot="1" noChangeArrowheads="1"/>
          </p:cNvSpPr>
          <p:nvPr>
            <p:ph type="body" idx="1"/>
          </p:nvPr>
        </p:nvSpPr>
        <p:spPr/>
        <p:txBody>
          <a:bodyPr/>
          <a:lstStyle/>
          <a:p>
            <a:pPr>
              <a:lnSpc>
                <a:spcPct val="90000"/>
              </a:lnSpc>
              <a:buFont typeface="Wingdings" panose="05000000000000000000" pitchFamily="2" charset="2"/>
              <a:buNone/>
            </a:pPr>
            <a:r>
              <a:rPr lang="ru-RU" altLang="ru-RU" sz="2400"/>
              <a:t>    Развитие насекомого делится на эмбриональный и постэмбриональный период. Зародыш питается за счет запасенного в яйцеклетке желтка. Из яйца выходит молодое животное или личинка. С этого начинается постэмбриональное развитие. У наиболее примитивных насекомых, относящихся к Скрыточелюстным, молодь морфологически почти не отличается от взрослого животного и ее рост не сопровождается значительными изменениями в строении организма. Это пример </a:t>
            </a:r>
            <a:r>
              <a:rPr lang="ru-RU" altLang="ru-RU" sz="2400" i="1"/>
              <a:t>прямого развития </a:t>
            </a:r>
            <a:r>
              <a:rPr lang="ru-RU" altLang="ru-RU" sz="2400"/>
              <a:t>(</a:t>
            </a:r>
            <a:r>
              <a:rPr lang="ru-RU" altLang="ru-RU" sz="2400" i="1"/>
              <a:t>развития без метаморфоза</a:t>
            </a:r>
            <a:r>
              <a:rPr lang="ru-RU" altLang="ru-RU" sz="2400"/>
              <a:t>). </a:t>
            </a: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r>
              <a:rPr lang="ru-RU" altLang="ru-RU"/>
              <a:t>Стадии развития НАСЕКОМЫХ</a:t>
            </a:r>
          </a:p>
        </p:txBody>
      </p:sp>
      <p:sp>
        <p:nvSpPr>
          <p:cNvPr id="44035" name="Rectangle 3"/>
          <p:cNvSpPr>
            <a:spLocks noGrp="1" noRot="1" noChangeArrowheads="1"/>
          </p:cNvSpPr>
          <p:nvPr>
            <p:ph type="body" idx="1"/>
          </p:nvPr>
        </p:nvSpPr>
        <p:spPr/>
        <p:txBody>
          <a:bodyPr/>
          <a:lstStyle/>
          <a:p>
            <a:pPr>
              <a:buFont typeface="Wingdings" panose="05000000000000000000" pitchFamily="2" charset="2"/>
              <a:buNone/>
            </a:pPr>
            <a:endParaRPr lang="ru-RU" altLang="ru-RU"/>
          </a:p>
        </p:txBody>
      </p:sp>
      <p:pic>
        <p:nvPicPr>
          <p:cNvPr id="44037" name="Picture 5" descr="1543_0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2133600"/>
            <a:ext cx="5057775" cy="4572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p:txBody>
          <a:bodyPr/>
          <a:lstStyle/>
          <a:p>
            <a:endParaRPr lang="ru-RU" altLang="ru-RU"/>
          </a:p>
        </p:txBody>
      </p:sp>
      <p:sp>
        <p:nvSpPr>
          <p:cNvPr id="53251" name="Rectangle 3"/>
          <p:cNvSpPr>
            <a:spLocks noGrp="1" noRot="1" noChangeArrowheads="1"/>
          </p:cNvSpPr>
          <p:nvPr>
            <p:ph type="body" idx="1"/>
          </p:nvPr>
        </p:nvSpPr>
        <p:spPr/>
        <p:txBody>
          <a:bodyPr/>
          <a:lstStyle/>
          <a:p>
            <a:r>
              <a:rPr lang="ru-RU" altLang="ru-RU"/>
              <a:t>Дыхательная, кровеносная и нервная системы Кобылки</a:t>
            </a:r>
          </a:p>
        </p:txBody>
      </p:sp>
      <p:pic>
        <p:nvPicPr>
          <p:cNvPr id="53253" name="Picture 5" descr="1543_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2924175"/>
            <a:ext cx="7143750"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link="rId2"/>
          <a:srcRect/>
          <a:tile tx="0" ty="0" sx="100000" sy="100000" flip="none" algn="tl"/>
        </a:blipFill>
        <a:effectLst/>
      </p:bgPr>
    </p:bg>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r>
              <a:rPr lang="ru-RU" altLang="ru-RU"/>
              <a:t>Класс РАКООБРАЗНЫЕ</a:t>
            </a:r>
          </a:p>
        </p:txBody>
      </p:sp>
      <p:sp>
        <p:nvSpPr>
          <p:cNvPr id="25603" name="Rectangle 3"/>
          <p:cNvSpPr>
            <a:spLocks noGrp="1" noRot="1" noChangeArrowheads="1"/>
          </p:cNvSpPr>
          <p:nvPr>
            <p:ph type="body" idx="1"/>
          </p:nvPr>
        </p:nvSpPr>
        <p:spPr/>
        <p:txBody>
          <a:bodyPr/>
          <a:lstStyle/>
          <a:p>
            <a:pPr>
              <a:buFont typeface="Wingdings" panose="05000000000000000000" pitchFamily="2" charset="2"/>
              <a:buNone/>
            </a:pPr>
            <a:r>
              <a:rPr lang="ru-RU" altLang="ru-RU"/>
              <a:t>Представители:</a:t>
            </a:r>
          </a:p>
          <a:p>
            <a:r>
              <a:rPr lang="ru-RU" altLang="ru-RU"/>
              <a:t>Речной рак</a:t>
            </a:r>
          </a:p>
          <a:p>
            <a:r>
              <a:rPr lang="ru-RU" altLang="ru-RU"/>
              <a:t>Креветка</a:t>
            </a:r>
          </a:p>
          <a:p>
            <a:r>
              <a:rPr lang="ru-RU" altLang="ru-RU"/>
              <a:t>Омар</a:t>
            </a:r>
          </a:p>
          <a:p>
            <a:r>
              <a:rPr lang="ru-RU" altLang="ru-RU"/>
              <a:t>Камчатский краб</a:t>
            </a:r>
          </a:p>
          <a:p>
            <a:r>
              <a:rPr lang="ru-RU" altLang="ru-RU"/>
              <a:t>Краб потамон</a:t>
            </a:r>
          </a:p>
        </p:txBody>
      </p:sp>
      <p:pic>
        <p:nvPicPr>
          <p:cNvPr id="25605" name="Picture 5" descr="i?id=58343541&amp;tov=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1989138"/>
            <a:ext cx="4249737" cy="3946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p:txBody>
          <a:bodyPr/>
          <a:lstStyle/>
          <a:p>
            <a:r>
              <a:rPr lang="ru-RU" altLang="ru-RU"/>
              <a:t>Кровеносная система НАСЕКОМЫХ</a:t>
            </a:r>
          </a:p>
        </p:txBody>
      </p:sp>
      <p:sp>
        <p:nvSpPr>
          <p:cNvPr id="52227"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2400" i="1"/>
              <a:t>    Кровеносная система</a:t>
            </a:r>
            <a:r>
              <a:rPr lang="ru-RU" altLang="ru-RU" sz="2400"/>
              <a:t> насекомых незамкнута. Текущая по ней жидкость называется гемолимфой. Над органами пищеварительной системы находятся аорта и сердце. Сердце расположено в брюшке и представляет собой трубковидный орган, задний конец которого слепо замкнут. Оно поделено перегородками на несколько камер (обычно 8), каждая снабжена парой остий, через которые в сердце засасывается гемолимфа. Передний конец сердца продолжается в мускульную аорту. Около мозга она заканчивается отверстием, через которое гемолимфа вновь попадает в полость тела. </a:t>
            </a:r>
          </a:p>
        </p:txBody>
      </p:sp>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p:txBody>
          <a:bodyPr/>
          <a:lstStyle/>
          <a:p>
            <a:r>
              <a:rPr lang="ru-RU" altLang="ru-RU"/>
              <a:t>Дыхательная система НАСЕКОМЫХ</a:t>
            </a:r>
          </a:p>
        </p:txBody>
      </p:sp>
      <p:sp>
        <p:nvSpPr>
          <p:cNvPr id="54275"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2400" i="1"/>
              <a:t>    Дыхательная система</a:t>
            </a:r>
            <a:r>
              <a:rPr lang="ru-RU" altLang="ru-RU" sz="2400"/>
              <a:t> представлена совокупностью трахей. Трахея – сосуд, внутренние стенки которого покрыты хитиновой выстилкой. Она образует спиральные утолщения, препятствующие спаданию стенок сосуда и придающие ему эластичность. Трахея многократно ветвится, и каждая ее веточка заканчивается концевой клеткой с радиально расходящимися отростками. В них проходят конечные канальцы трахеи, которые доставляют кислород к отдельным клеткам организма. У многих живущих в воде личинок есть жабры, но нет стигм, и их трахейная система является замкнутой. </a:t>
            </a: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p:txBody>
          <a:bodyPr/>
          <a:lstStyle/>
          <a:p>
            <a:r>
              <a:rPr lang="ru-RU" altLang="ru-RU" sz="4000"/>
              <a:t>Нервная система НАСЕКОМЫХ. Центральная</a:t>
            </a:r>
          </a:p>
        </p:txBody>
      </p:sp>
      <p:sp>
        <p:nvSpPr>
          <p:cNvPr id="55299"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2000"/>
              <a:t>     Центральная </a:t>
            </a:r>
            <a:r>
              <a:rPr lang="ru-RU" altLang="ru-RU" sz="2000" i="1"/>
              <a:t>нервная система</a:t>
            </a:r>
            <a:r>
              <a:rPr lang="ru-RU" altLang="ru-RU" sz="2000"/>
              <a:t> насекомых состоит из надглоточного и подглоточного нервных узлов (ганглиев), а также ганглиев брюшной нервной цепочки. Надглоточный нервный узел функционально соответствует головному мозгу. Он делится на три части. Впереди располагается протоцеребрум, который снабжает нервами глаза и имеет хорошо заметные оптические доли. С протоцеребрумом связаны грибовидные тела, являющиеся высшими ассоциативными центрами. Они наиболее развиты у общественных насекомых со сложным поведением, таких как муравьи, пчелы, термиты, причем у рабочих муравьев грибовидные тела развиты сильнее, чем у самцов и цариц того же вида. За передней частью головного мозга находится дейтоцеребрум, иннервирующий усики. Крошечный тритоцеребрум отвечает за головную капсулу и верхнюю губу. </a:t>
            </a: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r>
              <a:rPr lang="ru-RU" altLang="ru-RU"/>
              <a:t>Ракообразные</a:t>
            </a:r>
          </a:p>
        </p:txBody>
      </p:sp>
      <p:sp>
        <p:nvSpPr>
          <p:cNvPr id="26627"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2000"/>
              <a:t>    Группа водных, преимущественно морских, членистоногих, которые занимают в экосистемах морей и пресных вод приблизительно такое же место, как насекомые на суше. Известны наземные виды ракообразных, однако они очень немногочисленны. Большинство ракообразных –– растительноядные виды или хищники, значительное число видов питается трупами морских животных и гниющими остатками, выполняя функции санитаров моря. Известны также комменсальные и паразитические (эктопаразитические и эндопаразитические) ракообразные. </a:t>
            </a:r>
            <a:br>
              <a:rPr lang="ru-RU" altLang="ru-RU" sz="2000"/>
            </a:br>
            <a:r>
              <a:rPr lang="ru-RU" altLang="ru-RU" sz="2000"/>
              <a:t>       </a:t>
            </a:r>
            <a:br>
              <a:rPr lang="ru-RU" altLang="ru-RU" sz="2000"/>
            </a:br>
            <a:r>
              <a:rPr lang="ru-RU" altLang="ru-RU" sz="2000"/>
              <a:t>   </a:t>
            </a: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r>
              <a:rPr lang="ru-RU" altLang="ru-RU"/>
              <a:t>Внешнее устройство раков</a:t>
            </a:r>
          </a:p>
        </p:txBody>
      </p:sp>
      <p:sp>
        <p:nvSpPr>
          <p:cNvPr id="27651"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1800"/>
              <a:t>     Внешний облик ракообразных достаточно характерен. Тело и конечности, как и у других членистоногих, разделено на членики и покрыто плотным хитиновым панцирем, который у крупных видов может быть обызвествлен. Как правило, тело подразделяется на три крупных отдела –– голову, грудь и брюшко. В состав головы входит пять (согласно другой точке зрения –– шесть) сегментов, которые обычно полностью слиты. Каждый из этих сегментов несет одну пару конечностей, таким образом имеется: две пары чувствительных антенн (или усиков), мандибулы или жвалы и две пары максилл или челюстей. Мандибулы и максиллы видоизменены и служат для захвата и измельчения пищи. Обычно на голове имеются также сложные глаза. С головой могут сливаться несколько передних грудных сегментов, образуя т.н. головогрудь. Конечности этих сегментов преобразуются в максиллипеды (или ногочелюсти) и используются при питании. </a:t>
            </a:r>
            <a:br>
              <a:rPr lang="ru-RU" altLang="ru-RU" sz="1800"/>
            </a:br>
            <a:r>
              <a:rPr lang="ru-RU" altLang="ru-RU" sz="1800"/>
              <a:t>   </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r>
              <a:rPr lang="ru-RU" altLang="ru-RU"/>
              <a:t>Особенности строения ракообразных</a:t>
            </a:r>
          </a:p>
        </p:txBody>
      </p:sp>
      <p:sp>
        <p:nvSpPr>
          <p:cNvPr id="28675"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1800"/>
              <a:t>     Грудь может состоять в разных группах из разного числа сегментов, последний из грудных сегментов несет половое отверстие. Грудные конечности могут быть специализированы для захвата пищи, защиты, плавания, ходьбы по дну, дыхания или для вынашивания потомства. Передние грудные конечности (обычно 1–2 пары) могут быть преобразованы в клешни. Брюшко также состоит из разного числа сегментов в разных группах и заканчивается хвостовой пластинкой или тельсоном. Конечности брюшка у низших ракообразных редуцированы. Конечности ракообразных исходно двуветвистые и состоят из базальной части. Одна из ветвей может быть совершенно утеряна, при этом конечность снова становится одноветвистой. У примитивных ракообразных конечности обычно многочисленны, одинаковы по строению и все вместе выполняют многочисленные функции. Однако, как и у других членистоногих, одна из основных тенденций в эволюции ракообразных состоит в уменьшении числа конечностей и в их специализации для выполнения каких–то определенных функций. </a:t>
            </a:r>
            <a:br>
              <a:rPr lang="ru-RU" altLang="ru-RU" sz="1800"/>
            </a:br>
            <a:endParaRPr lang="ru-RU" altLang="ru-RU" sz="180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p:txBody>
          <a:bodyPr/>
          <a:lstStyle/>
          <a:p>
            <a:r>
              <a:rPr lang="ru-RU" altLang="ru-RU"/>
              <a:t>Размножение и развитие раков</a:t>
            </a:r>
          </a:p>
        </p:txBody>
      </p:sp>
      <p:sp>
        <p:nvSpPr>
          <p:cNvPr id="29699" name="Rectangle 3"/>
          <p:cNvSpPr>
            <a:spLocks noGrp="1" noRot="1" noChangeArrowheads="1"/>
          </p:cNvSpPr>
          <p:nvPr>
            <p:ph type="body" idx="1"/>
          </p:nvPr>
        </p:nvSpPr>
        <p:spPr/>
        <p:txBody>
          <a:bodyPr/>
          <a:lstStyle/>
          <a:p>
            <a:pPr>
              <a:buFont typeface="Wingdings" panose="05000000000000000000" pitchFamily="2" charset="2"/>
              <a:buNone/>
            </a:pPr>
            <a:r>
              <a:rPr lang="ru-RU" altLang="ru-RU"/>
              <a:t>   Ракообразные обычно раздельнополы. Развитие с метаморфозом, причем для всех ракообразных характерна планктонная личинка –– науплиус. Реже наблюдается прямое развитие (без метаморфоза). Всего известно более 44 000 видов ракообразных.</a:t>
            </a:r>
          </a:p>
          <a:p>
            <a:endParaRPr lang="ru-RU" altLang="ru-RU"/>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link="rId2"/>
          <a:srcRect/>
          <a:tile tx="0" ty="0" sx="100000" sy="100000" flip="none" algn="tl"/>
        </a:blipFill>
        <a:effectLst/>
      </p:bgPr>
    </p:bg>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p:txBody>
          <a:bodyPr/>
          <a:lstStyle/>
          <a:p>
            <a:r>
              <a:rPr lang="ru-RU" altLang="ru-RU"/>
              <a:t>Класс ПАУКООБРАЗНЫЕ</a:t>
            </a:r>
          </a:p>
        </p:txBody>
      </p:sp>
      <p:sp>
        <p:nvSpPr>
          <p:cNvPr id="30723" name="Rectangle 3"/>
          <p:cNvSpPr>
            <a:spLocks noGrp="1" noRot="1" noChangeArrowheads="1"/>
          </p:cNvSpPr>
          <p:nvPr>
            <p:ph type="body" idx="1"/>
          </p:nvPr>
        </p:nvSpPr>
        <p:spPr/>
        <p:txBody>
          <a:bodyPr/>
          <a:lstStyle/>
          <a:p>
            <a:pPr>
              <a:buFont typeface="Wingdings" panose="05000000000000000000" pitchFamily="2" charset="2"/>
              <a:buNone/>
            </a:pPr>
            <a:r>
              <a:rPr lang="ru-RU" altLang="ru-RU"/>
              <a:t>Представители:</a:t>
            </a:r>
          </a:p>
          <a:p>
            <a:r>
              <a:rPr lang="ru-RU" altLang="ru-RU"/>
              <a:t>Паук-крестовик</a:t>
            </a:r>
          </a:p>
          <a:p>
            <a:r>
              <a:rPr lang="ru-RU" altLang="ru-RU"/>
              <a:t>Скорпион</a:t>
            </a:r>
          </a:p>
          <a:p>
            <a:r>
              <a:rPr lang="ru-RU" altLang="ru-RU"/>
              <a:t>Паук серебрянка</a:t>
            </a:r>
          </a:p>
          <a:p>
            <a:pPr>
              <a:buFont typeface="Wingdings" panose="05000000000000000000" pitchFamily="2" charset="2"/>
              <a:buNone/>
            </a:pPr>
            <a:endParaRPr lang="ru-RU" altLang="ru-RU"/>
          </a:p>
        </p:txBody>
      </p:sp>
      <p:pic>
        <p:nvPicPr>
          <p:cNvPr id="30727" name="Picture 7" descr="i?id=36904485&amp;tov=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5963" y="2060575"/>
            <a:ext cx="2808287" cy="23764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r>
              <a:rPr lang="ru-RU" altLang="ru-RU" b="0"/>
              <a:t>ПАУКООБРАЗНЫЕ</a:t>
            </a:r>
          </a:p>
        </p:txBody>
      </p:sp>
      <p:sp>
        <p:nvSpPr>
          <p:cNvPr id="31747" name="Rectangle 3"/>
          <p:cNvSpPr>
            <a:spLocks noGrp="1" noRot="1" noChangeArrowheads="1"/>
          </p:cNvSpPr>
          <p:nvPr>
            <p:ph type="body" idx="1"/>
          </p:nvPr>
        </p:nvSpPr>
        <p:spPr/>
        <p:txBody>
          <a:bodyPr/>
          <a:lstStyle/>
          <a:p>
            <a:pPr>
              <a:lnSpc>
                <a:spcPct val="90000"/>
              </a:lnSpc>
              <a:buFont typeface="Wingdings" panose="05000000000000000000" pitchFamily="2" charset="2"/>
              <a:buNone/>
            </a:pPr>
            <a:r>
              <a:rPr lang="ru-RU" altLang="ru-RU" sz="2400" b="1"/>
              <a:t>    </a:t>
            </a:r>
            <a:r>
              <a:rPr lang="ru-RU" altLang="ru-RU" sz="2400"/>
              <a:t>(Arachnida), класс беспозвоночных животных типа членистоногих, объединяющий пауков, скорпионов, клещей и другие формы. Подавляющее большинство видов – сухопутные, хотя известны некоторые вторично-водные клещи. Паукообразные родственны ракообразным и насекомым, но четко отличаются от тех и других. Представители этого класса – одни из древнейших наземных животных, известные с силурийского периода. Многие виды пауков, сохранившиеся в балтийском янтаре, очень сходны с ныне живущими формами. </a:t>
            </a: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p:txBody>
          <a:bodyPr/>
          <a:lstStyle/>
          <a:p>
            <a:r>
              <a:rPr lang="ru-RU" altLang="ru-RU"/>
              <a:t>Особенности строения ПАУКООБРАЗНЫХ</a:t>
            </a:r>
          </a:p>
        </p:txBody>
      </p:sp>
      <p:sp>
        <p:nvSpPr>
          <p:cNvPr id="33795" name="Rectangle 3"/>
          <p:cNvSpPr>
            <a:spLocks noGrp="1" noRot="1" noChangeArrowheads="1"/>
          </p:cNvSpPr>
          <p:nvPr>
            <p:ph type="body" idx="1"/>
          </p:nvPr>
        </p:nvSpPr>
        <p:spPr/>
        <p:txBody>
          <a:bodyPr/>
          <a:lstStyle/>
          <a:p>
            <a:pPr>
              <a:lnSpc>
                <a:spcPct val="80000"/>
              </a:lnSpc>
              <a:buFont typeface="Wingdings" panose="05000000000000000000" pitchFamily="2" charset="2"/>
              <a:buNone/>
            </a:pPr>
            <a:r>
              <a:rPr lang="ru-RU" altLang="ru-RU" sz="2400"/>
              <a:t>    Обычно голова и грудь у паукообразных слиты в единое целое – головогрудь. Брюшко может быть мягким и несегментированным, как у пауков и клещей, или покрытым хитиновыми щитками и разделенным на сегменты, как у скорпионов. Головогрудь несет 6 пар придатков: 4 пары ног; пару педипальп, которые большинство паукообразных используют как щупальца или клешни; и пару хелицер, играющих роль хватательных челюстей (жевательных структур нет). У представителей некоторых групп, например скорпионов и телифонов, брюшко вытянуто в длинный хвост.</a:t>
            </a:r>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Трава">
  <a:themeElements>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Трава">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altLang="ru-RU"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Трава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Трава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Трава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Трава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Трава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Трава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Трава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Glass Layers</Template>
  <TotalTime>102</TotalTime>
  <Words>1424</Words>
  <Application>Microsoft Office PowerPoint</Application>
  <PresentationFormat>Экран (4:3)</PresentationFormat>
  <Paragraphs>56</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Arial Black</vt:lpstr>
      <vt:lpstr>Times New Roman</vt:lpstr>
      <vt:lpstr>Wingdings</vt:lpstr>
      <vt:lpstr>Трава</vt:lpstr>
      <vt:lpstr>Биология. Тип ЧЛЕНИСТОНОГИЕ.</vt:lpstr>
      <vt:lpstr>Класс РАКООБРАЗНЫЕ</vt:lpstr>
      <vt:lpstr>Ракообразные</vt:lpstr>
      <vt:lpstr>Внешнее устройство раков</vt:lpstr>
      <vt:lpstr>Особенности строения ракообразных</vt:lpstr>
      <vt:lpstr>Размножение и развитие раков</vt:lpstr>
      <vt:lpstr>Класс ПАУКООБРАЗНЫЕ</vt:lpstr>
      <vt:lpstr>ПАУКООБРАЗНЫЕ</vt:lpstr>
      <vt:lpstr>Особенности строения ПАУКООБРАЗНЫХ</vt:lpstr>
      <vt:lpstr>Размножение и развитие пауков</vt:lpstr>
      <vt:lpstr>Класс НАСЕКОМЫЕ</vt:lpstr>
      <vt:lpstr>НАСЕКОМЫЕ</vt:lpstr>
      <vt:lpstr>Строение тела НАСЕКОМОГО</vt:lpstr>
      <vt:lpstr>Внутреннее строение НАСЕКОМЫХ</vt:lpstr>
      <vt:lpstr>Пищеварительная система НАСЕКОМЫХ</vt:lpstr>
      <vt:lpstr>Половая система НАСЕКОМЫХ</vt:lpstr>
      <vt:lpstr>Развитие НАСЕКОМЫХ</vt:lpstr>
      <vt:lpstr>Стадии развития НАСЕКОМЫХ</vt:lpstr>
      <vt:lpstr>Презентация PowerPoint</vt:lpstr>
      <vt:lpstr>Кровеносная система НАСЕКОМЫХ</vt:lpstr>
      <vt:lpstr>Дыхательная система НАСЕКОМЫХ</vt:lpstr>
      <vt:lpstr>Нервная система НАСЕКОМЫХ. Центральная</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Биология. Тип ЧЛЕНИСТОНОГИЕ.</dc:title>
  <dc:creator>User</dc:creator>
  <cp:lastModifiedBy>admin</cp:lastModifiedBy>
  <cp:revision>5</cp:revision>
  <dcterms:created xsi:type="dcterms:W3CDTF">2008-12-19T13:50:42Z</dcterms:created>
  <dcterms:modified xsi:type="dcterms:W3CDTF">2015-04-08T18:00:11Z</dcterms:modified>
</cp:coreProperties>
</file>