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sldIdLst>
    <p:sldId id="256" r:id="rId2"/>
    <p:sldId id="266" r:id="rId3"/>
    <p:sldId id="267" r:id="rId4"/>
    <p:sldId id="257" r:id="rId5"/>
    <p:sldId id="259" r:id="rId6"/>
    <p:sldId id="258" r:id="rId7"/>
    <p:sldId id="260" r:id="rId8"/>
    <p:sldId id="268" r:id="rId9"/>
    <p:sldId id="264" r:id="rId10"/>
    <p:sldId id="261" r:id="rId11"/>
    <p:sldId id="265" r:id="rId12"/>
    <p:sldId id="262" r:id="rId13"/>
    <p:sldId id="263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78902" autoAdjust="0"/>
  </p:normalViewPr>
  <p:slideViewPr>
    <p:cSldViewPr>
      <p:cViewPr varScale="1">
        <p:scale>
          <a:sx n="34" d="100"/>
          <a:sy n="34" d="100"/>
        </p:scale>
        <p:origin x="104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8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6041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60420" name="Group 4"/>
            <p:cNvGrpSpPr>
              <a:grpSpLocks/>
            </p:cNvGrpSpPr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60421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22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23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24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25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26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27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28" name="Rectangle 12"/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29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30" name="Rectangle 14"/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31" name="Rectangle 15"/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32" name="Rectangle 16"/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33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34" name="Rectangle 18"/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35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36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37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38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39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40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41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42" name="Rectangle 26"/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43" name="Rectangle 27"/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44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45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46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47" name="Rectangle 31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48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449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60450" name="Rectangle 34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 algn="ctr">
              <a:defRPr>
                <a:solidFill>
                  <a:srgbClr val="00FFFF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60451" name="Rectangle 3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6400800" cy="1752600"/>
          </a:xfrm>
        </p:spPr>
        <p:txBody>
          <a:bodyPr lIns="92075" tIns="46038" rIns="92075" bIns="46038"/>
          <a:lstStyle>
            <a:lvl1pPr marL="0" indent="0" algn="ctr">
              <a:buFont typeface="Wingdings" panose="05000000000000000000" pitchFamily="2" charset="2"/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60452" name="Rectangle 3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0453" name="Rectangle 3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0454" name="Rectangle 3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FA6083-9EE5-47DF-95B1-4543AEDAB92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A7754-20D8-43FA-A4CA-0D70DD8432A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8064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92938" y="609600"/>
            <a:ext cx="1949450" cy="5451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609600"/>
            <a:ext cx="5697538" cy="5451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A19346-50E5-41B5-AE1D-1692B4158AA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93492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69988" y="1946275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есто для изображения из Интернета 3"/>
          <p:cNvSpPr>
            <a:spLocks noGrp="1"/>
          </p:cNvSpPr>
          <p:nvPr>
            <p:ph type="clipArt" sz="half" idx="2"/>
          </p:nvPr>
        </p:nvSpPr>
        <p:spPr>
          <a:xfrm>
            <a:off x="5132388" y="1946275"/>
            <a:ext cx="38100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143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BC751BD-0E25-4810-B34F-229433FA92E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1584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E0CA4-38EF-46E2-AA3D-03696175847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22279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38B8D-788C-4395-B0E1-D112BE2AE96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0946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69988" y="1946275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32388" y="1946275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1983CA-C319-4B96-9525-5A9CCB9868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73993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CBEA14-D045-41D3-9A75-92BF23A3395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56177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FC5E15-4BC4-4D7C-A549-1269C9C9061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5881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A654C-1147-4DE1-940D-E502FC4714C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346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DEF10-3360-4848-8B95-06ADA18E23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66670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24A54-25E5-489C-93A0-3D66EC58A1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93661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5939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59396" name="Group 4"/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59397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398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399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00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01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02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03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04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05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06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07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08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09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10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11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12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13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14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15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16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17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18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19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20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21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22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23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24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9425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59426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9427" name="Rectangle 3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59428" name="Rectangle 3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59429" name="Rectangle 3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5AFBB99-683C-48B2-BF1D-451DC74FFF76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943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1946275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u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t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://www.charla.ru/uploads/images/b/6/d/b/2768/12ab97aeae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sunhome.ru/philosophy/32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609600"/>
            <a:ext cx="8839200" cy="2743200"/>
          </a:xfrm>
        </p:spPr>
        <p:txBody>
          <a:bodyPr/>
          <a:lstStyle/>
          <a:p>
            <a:endParaRPr lang="ru-RU" altLang="ru-RU" sz="800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371600"/>
            <a:ext cx="6705600" cy="4267200"/>
          </a:xfrm>
        </p:spPr>
        <p:txBody>
          <a:bodyPr/>
          <a:lstStyle/>
          <a:p>
            <a:r>
              <a:rPr lang="ru-RU" altLang="ru-RU" sz="7200">
                <a:solidFill>
                  <a:schemeClr val="tx1"/>
                </a:solidFill>
                <a:latin typeface="Monotype Corsiva" panose="03010101010201010101" pitchFamily="66" charset="0"/>
              </a:rPr>
              <a:t>Здоровый образ жизни:творчество и долголетие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14400"/>
            <a:ext cx="7848600" cy="914400"/>
          </a:xfrm>
        </p:spPr>
        <p:txBody>
          <a:bodyPr/>
          <a:lstStyle/>
          <a:p>
            <a:r>
              <a:rPr lang="ru-RU" altLang="ru-RU" sz="2000" b="1">
                <a:solidFill>
                  <a:schemeClr val="tx1"/>
                </a:solidFill>
              </a:rPr>
              <a:t>Т</a:t>
            </a:r>
            <a:r>
              <a:rPr lang="ru-RU" altLang="ru-RU" sz="2000" b="1">
                <a:solidFill>
                  <a:schemeClr val="tx1"/>
                </a:solidFill>
                <a:latin typeface="Lucida Grande"/>
                <a:cs typeface="Times New Roman" panose="02020603050405020304" pitchFamily="18" charset="0"/>
              </a:rPr>
              <a:t>итул</a:t>
            </a:r>
            <a:r>
              <a:rPr lang="ru-RU" altLang="ru-RU" sz="2400" b="1">
                <a:solidFill>
                  <a:schemeClr val="tx1"/>
                </a:solidFill>
                <a:latin typeface="Lucida Grande"/>
                <a:cs typeface="Times New Roman" panose="02020603050405020304" pitchFamily="18" charset="0"/>
              </a:rPr>
              <a:t> самого пожилого жителя планеты принадлежит 111-летнему японцу Томодзи Танабэ</a:t>
            </a:r>
            <a:r>
              <a:rPr lang="ru-RU" altLang="ru-RU" sz="2400" b="1">
                <a:solidFill>
                  <a:schemeClr val="tx1"/>
                </a:solidFill>
              </a:rPr>
              <a:t>.</a:t>
            </a:r>
            <a:r>
              <a:rPr lang="ru-RU" altLang="ru-RU" sz="2400" b="1">
                <a:solidFill>
                  <a:schemeClr val="tx1"/>
                </a:solidFill>
                <a:latin typeface="Lucida Grande"/>
                <a:cs typeface="Times New Roman" panose="02020603050405020304" pitchFamily="18" charset="0"/>
              </a:rPr>
              <a:t> Супердолгожитель родился 18 сентября 1895 года. Томодзи живет в городе Мияконодзио  на южном острове Кюсю</a:t>
            </a:r>
            <a:r>
              <a:rPr lang="ru-RU" altLang="ru-RU"/>
              <a:t> 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362200"/>
            <a:ext cx="4648200" cy="4267200"/>
          </a:xfrm>
        </p:spPr>
        <p:txBody>
          <a:bodyPr/>
          <a:lstStyle/>
          <a:p>
            <a:pPr algn="just"/>
            <a:r>
              <a:rPr lang="ru-RU" altLang="ru-RU" sz="2400" b="1">
                <a:latin typeface="Lucida Grande"/>
                <a:cs typeface="Times New Roman" panose="02020603050405020304" pitchFamily="18" charset="0"/>
              </a:rPr>
              <a:t>По данным специального комитета, отслеживающего жителей планеты старше 100 лет, сейчас (официальные данные на 28 июня 2007 года) в мире насчитываются 84 человека, которым перевалило за 110 лет (супердолгожители). Среди них 75 женщин и 9 мужчин. </a:t>
            </a:r>
          </a:p>
        </p:txBody>
      </p:sp>
      <p:pic>
        <p:nvPicPr>
          <p:cNvPr id="54279" name="Picture 7" descr="Вручение сертификата старейшего жителя планеты японцу Томодзи Танабэ, Tomoji Tanabe, 111 лет. 18 июня 2007 года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371725"/>
            <a:ext cx="4191000" cy="3952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304800"/>
            <a:ext cx="5105400" cy="6553200"/>
          </a:xfrm>
        </p:spPr>
        <p:txBody>
          <a:bodyPr/>
          <a:lstStyle/>
          <a:p>
            <a:r>
              <a:rPr lang="ru-RU" altLang="ru-RU" sz="2000">
                <a:latin typeface="Tahoma" panose="020B0604030504040204" pitchFamily="34" charset="0"/>
              </a:rPr>
              <a:t>А в центре пустыни Сахара в настоящее время обитает племя тубу, представители которого живут до 110-120 лет, не теряя до последних своих дней работоспособности. Перешагнув через вековой юбилей, они продолжают играть в подвижные игры и преодолевают около 80 км за день по пустыне при температуре, которая в тени редко понижается до 45°С. Как выяснилось, помогает народности тубу поддерживать себя долгие годы в великолепном состоянии особый режим питания. Рацион питания тубу таков: травяной отвар, небольшое количество фиников, вареные зерновые, иногда пальмовое масло или тертые коренья.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000"/>
          </a:p>
        </p:txBody>
      </p:sp>
      <p:pic>
        <p:nvPicPr>
          <p:cNvPr id="62471" name="Picture 7" descr="http://medem.kiev.ua/files/images/56d18bd4de.jpg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1600" y="381000"/>
            <a:ext cx="3962400" cy="586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533400"/>
            <a:ext cx="4038600" cy="6019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>
                <a:latin typeface="Lucida Grande"/>
                <a:cs typeface="Times New Roman" panose="02020603050405020304" pitchFamily="18" charset="0"/>
              </a:rPr>
              <a:t>По данным Отдела народонаселения и Статистического бюро ООН, средняя продолжительность жизни женщин в Европе составляет 79 лет, в то время как мужчин - 71 год. В России же женщины живут в среднем 72 года, а мужчины - всего 59 лет (причины такого разрыва очевидны…).</a:t>
            </a:r>
            <a:r>
              <a:rPr lang="ru-RU" altLang="ru-RU" sz="2800"/>
              <a:t> </a:t>
            </a:r>
          </a:p>
        </p:txBody>
      </p:sp>
      <p:pic>
        <p:nvPicPr>
          <p:cNvPr id="55303" name="Picture 7" descr="http://svpressa.ru/photo/1932.jpg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86200" y="1676400"/>
            <a:ext cx="5257800" cy="4876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14400"/>
            <a:ext cx="8153400" cy="5105400"/>
          </a:xfrm>
        </p:spPr>
        <p:txBody>
          <a:bodyPr/>
          <a:lstStyle/>
          <a:p>
            <a:r>
              <a:rPr lang="ru-RU" altLang="ru-RU" b="1" u="sng">
                <a:solidFill>
                  <a:schemeClr val="tx1"/>
                </a:solidFill>
                <a:latin typeface="Monotype Corsiva" panose="03010101010201010101" pitchFamily="66" charset="0"/>
              </a:rPr>
              <a:t>Как замедлить темпы</a:t>
            </a:r>
            <a:r>
              <a:rPr lang="ru-RU" altLang="ru-RU" b="1" u="sng">
                <a:latin typeface="Monotype Corsiva" panose="03010101010201010101" pitchFamily="66" charset="0"/>
              </a:rPr>
              <a:t> </a:t>
            </a:r>
            <a:r>
              <a:rPr lang="ru-RU" altLang="ru-RU" b="1" u="sng">
                <a:solidFill>
                  <a:schemeClr val="tx1"/>
                </a:solidFill>
                <a:latin typeface="Monotype Corsiva" panose="03010101010201010101" pitchFamily="66" charset="0"/>
              </a:rPr>
              <a:t>старения ?</a:t>
            </a:r>
            <a:br>
              <a:rPr lang="ru-RU" altLang="ru-RU" b="1" u="sng">
                <a:solidFill>
                  <a:schemeClr val="tx1"/>
                </a:solidFill>
                <a:latin typeface="Monotype Corsiva" panose="03010101010201010101" pitchFamily="66" charset="0"/>
              </a:rPr>
            </a:br>
            <a:r>
              <a:rPr lang="ru-RU" altLang="ru-RU" sz="2400" b="1">
                <a:solidFill>
                  <a:schemeClr val="tx1"/>
                </a:solidFill>
              </a:rPr>
              <a:t>Ученый В,Н. Никитин и американец К.Менней независимо друг от друга получили в экспериментах сходные данные: </a:t>
            </a:r>
            <a:br>
              <a:rPr lang="ru-RU" altLang="ru-RU" sz="2400" b="1">
                <a:solidFill>
                  <a:schemeClr val="tx1"/>
                </a:solidFill>
              </a:rPr>
            </a:br>
            <a:r>
              <a:rPr lang="ru-RU" altLang="ru-RU" sz="2400" b="1">
                <a:solidFill>
                  <a:schemeClr val="tx1"/>
                </a:solidFill>
              </a:rPr>
              <a:t>*дозированное голодание и диета с ограниченным потреблением жиров и углеводов увеличивают продолжительность жизни почти в 2 раза!</a:t>
            </a:r>
            <a:br>
              <a:rPr lang="ru-RU" altLang="ru-RU" sz="2400" b="1">
                <a:solidFill>
                  <a:schemeClr val="tx1"/>
                </a:solidFill>
              </a:rPr>
            </a:br>
            <a:r>
              <a:rPr lang="ru-RU" altLang="ru-RU" sz="2400" b="1">
                <a:solidFill>
                  <a:schemeClr val="tx1"/>
                </a:solidFill>
              </a:rPr>
              <a:t>*снижение средней температуры тела всего на 1-2 градуса обещает увеличение жизни на 10-20 лет,</a:t>
            </a:r>
            <a:br>
              <a:rPr lang="ru-RU" altLang="ru-RU" sz="2400" b="1">
                <a:solidFill>
                  <a:schemeClr val="tx1"/>
                </a:solidFill>
              </a:rPr>
            </a:br>
            <a:r>
              <a:rPr lang="ru-RU" altLang="ru-RU" sz="2400" b="1">
                <a:solidFill>
                  <a:schemeClr val="tx1"/>
                </a:solidFill>
              </a:rPr>
              <a:t>*убрать влияние дурных привычек(курение ,алкоголь, наркотики),</a:t>
            </a:r>
            <a:br>
              <a:rPr lang="ru-RU" altLang="ru-RU" sz="2400" b="1">
                <a:solidFill>
                  <a:schemeClr val="tx1"/>
                </a:solidFill>
              </a:rPr>
            </a:br>
            <a:r>
              <a:rPr lang="ru-RU" altLang="ru-RU" sz="2400" b="1">
                <a:solidFill>
                  <a:schemeClr val="tx1"/>
                </a:solidFill>
              </a:rPr>
              <a:t>*занятие физическим трудом, физкультурой,</a:t>
            </a:r>
            <a:br>
              <a:rPr lang="ru-RU" altLang="ru-RU" sz="2400" b="1">
                <a:solidFill>
                  <a:schemeClr val="tx1"/>
                </a:solidFill>
              </a:rPr>
            </a:br>
            <a:r>
              <a:rPr lang="ru-RU" altLang="ru-RU" sz="2400" b="1">
                <a:solidFill>
                  <a:schemeClr val="tx1"/>
                </a:solidFill>
              </a:rPr>
              <a:t/>
            </a:r>
            <a:br>
              <a:rPr lang="ru-RU" altLang="ru-RU" sz="2400" b="1">
                <a:solidFill>
                  <a:schemeClr val="tx1"/>
                </a:solidFill>
              </a:rPr>
            </a:br>
            <a:r>
              <a:rPr lang="ru-RU" altLang="ru-RU" sz="2400" b="1">
                <a:solidFill>
                  <a:schemeClr val="tx1"/>
                </a:solidFill>
              </a:rPr>
              <a:t>*хорошая наследственность.</a:t>
            </a:r>
            <a:br>
              <a:rPr lang="ru-RU" altLang="ru-RU" sz="2400" b="1">
                <a:solidFill>
                  <a:schemeClr val="tx1"/>
                </a:solidFill>
              </a:rPr>
            </a:br>
            <a:endParaRPr lang="ru-RU" altLang="ru-RU" sz="2400"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>
                <a:solidFill>
                  <a:schemeClr val="tx1"/>
                </a:solidFill>
              </a:rPr>
              <a:t>Знаменитые люди - долгожители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46275"/>
            <a:ext cx="8180388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3600"/>
              <a:t>Пифагор-около 100 лет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3600"/>
              <a:t>А.А.Фет-72  (1820-1892)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3600"/>
              <a:t>П А Бажов –81  (1879-1950)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3600"/>
              <a:t>Д.И.Менделеев –74  (1834-1907)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3600"/>
              <a:t>Л.Н.Толстой –92  (1828-1910)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3600"/>
              <a:t>И.А.Бунин –83 года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304800"/>
            <a:ext cx="7772400" cy="1295400"/>
          </a:xfrm>
        </p:spPr>
        <p:txBody>
          <a:bodyPr/>
          <a:lstStyle/>
          <a:p>
            <a:r>
              <a:rPr lang="ru-RU" altLang="ru-RU" sz="6000">
                <a:solidFill>
                  <a:schemeClr val="tx1"/>
                </a:solidFill>
                <a:latin typeface="Monotype Corsiva" panose="03010101010201010101" pitchFamily="66" charset="0"/>
              </a:rPr>
              <a:t>Вывод:</a:t>
            </a:r>
            <a:br>
              <a:rPr lang="ru-RU" altLang="ru-RU" sz="6000">
                <a:solidFill>
                  <a:schemeClr val="tx1"/>
                </a:solidFill>
                <a:latin typeface="Monotype Corsiva" panose="03010101010201010101" pitchFamily="66" charset="0"/>
              </a:rPr>
            </a:br>
            <a:endParaRPr lang="ru-RU" altLang="ru-RU" sz="600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47800"/>
            <a:ext cx="6400800" cy="4191000"/>
          </a:xfrm>
        </p:spPr>
        <p:txBody>
          <a:bodyPr/>
          <a:lstStyle/>
          <a:p>
            <a:r>
              <a:rPr lang="ru-RU" altLang="ru-RU"/>
              <a:t>В основе здоровой долгой жизни-хорошая наследственность, но многое зависит и от того,как вы живете.</a:t>
            </a:r>
          </a:p>
        </p:txBody>
      </p:sp>
      <p:sp>
        <p:nvSpPr>
          <p:cNvPr id="69637" name="AutoShape 5" descr="http://go.imgsmail.ru/urlpreview?url=img-fotki.yandex.ru/get/3/aleban2007.7/0_14c7f_d541ecda_XL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69640" name="Picture 8" descr="C:\Program Files\Common Files\Microsoft Shared\Clipart\cagcat50\BD06663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657600"/>
            <a:ext cx="28956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solidFill>
                  <a:schemeClr val="tx1"/>
                </a:solidFill>
              </a:rPr>
              <a:t>Задачи урока: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/>
              <a:t>*Помочь учащимся выяснить причины ранней смерти, увидеть связь здорового, активного образа жизни с долголетием;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/>
              <a:t>*уяснить новое понятие «валеология»,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/>
              <a:t>*влияние различных факторов на продолжительность жизни.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9600" u="sng">
                <a:solidFill>
                  <a:schemeClr val="tx1"/>
                </a:solidFill>
                <a:latin typeface="Monotype Corsiva" panose="03010101010201010101" pitchFamily="66" charset="0"/>
              </a:rPr>
              <a:t>Валеология </a:t>
            </a:r>
            <a:r>
              <a:rPr lang="ru-RU" altLang="ru-RU" sz="9600">
                <a:solidFill>
                  <a:schemeClr val="tx1"/>
                </a:solidFill>
                <a:latin typeface="Monotype Corsiva" panose="03010101010201010101" pitchFamily="66" charset="0"/>
              </a:rPr>
              <a:t>-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46275"/>
            <a:ext cx="4675188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4800"/>
              <a:t>Комплексная наука о здоровье человека</a:t>
            </a:r>
          </a:p>
        </p:txBody>
      </p:sp>
      <p:pic>
        <p:nvPicPr>
          <p:cNvPr id="64519" name="Picture 7" descr="Фотогалерея | Фотографии людей | Портреты  - Фотогалерея дети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76800" y="1946275"/>
            <a:ext cx="3754438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228600"/>
            <a:ext cx="7467600" cy="1524000"/>
          </a:xfrm>
        </p:spPr>
        <p:txBody>
          <a:bodyPr/>
          <a:lstStyle/>
          <a:p>
            <a:pPr algn="ctr"/>
            <a:r>
              <a:rPr lang="ru-RU" altLang="ru-RU" sz="3600" b="1" i="1" u="sng">
                <a:solidFill>
                  <a:schemeClr val="tx1"/>
                </a:solidFill>
                <a:latin typeface="Monotype Corsiva" panose="03010101010201010101" pitchFamily="66" charset="0"/>
                <a:cs typeface="Arial" panose="020B0604020202020204" pitchFamily="34" charset="0"/>
              </a:rPr>
              <a:t>Сколько я проживу</a:t>
            </a:r>
            <a:r>
              <a:rPr lang="ru-RU" altLang="ru-RU" sz="3600" b="1" i="1" u="sng">
                <a:solidFill>
                  <a:schemeClr val="tx1"/>
                </a:solidFill>
                <a:latin typeface="Monotype Corsiva" panose="03010101010201010101" pitchFamily="66" charset="0"/>
              </a:rPr>
              <a:t/>
            </a:r>
            <a:br>
              <a:rPr lang="ru-RU" altLang="ru-RU" sz="3600" b="1" i="1" u="sng">
                <a:solidFill>
                  <a:schemeClr val="tx1"/>
                </a:solidFill>
                <a:latin typeface="Monotype Corsiva" panose="03010101010201010101" pitchFamily="66" charset="0"/>
              </a:rPr>
            </a:br>
            <a:r>
              <a:rPr lang="ru-RU" altLang="ru-RU" sz="3600" b="1" i="1" u="sng">
                <a:solidFill>
                  <a:schemeClr val="tx1"/>
                </a:solidFill>
                <a:latin typeface="Monotype Corsiva" panose="03010101010201010101" pitchFamily="66" charset="0"/>
                <a:cs typeface="Arial" panose="020B0604020202020204" pitchFamily="34" charset="0"/>
              </a:rPr>
              <a:t>лет? </a:t>
            </a:r>
            <a:r>
              <a:rPr lang="ru-RU" altLang="ru-RU" sz="3600" b="1" i="1" u="sng">
                <a:solidFill>
                  <a:schemeClr val="tx1"/>
                </a:solidFill>
                <a:latin typeface="Monotype Corsiva" panose="03010101010201010101" pitchFamily="66" charset="0"/>
              </a:rPr>
              <a:t/>
            </a:r>
            <a:br>
              <a:rPr lang="ru-RU" altLang="ru-RU" sz="3600" b="1" i="1" u="sng">
                <a:solidFill>
                  <a:schemeClr val="tx1"/>
                </a:solidFill>
                <a:latin typeface="Monotype Corsiva" panose="03010101010201010101" pitchFamily="66" charset="0"/>
              </a:rPr>
            </a:br>
            <a:endParaRPr lang="ru-RU" altLang="ru-RU" sz="3600" b="1" i="1" u="sng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685800"/>
            <a:ext cx="4724400" cy="5375275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/>
              <a:t>    </a:t>
            </a:r>
            <a:r>
              <a:rPr lang="ru-RU" altLang="ru-RU" sz="2800" b="1">
                <a:cs typeface="Arial" panose="020B0604020202020204" pitchFamily="34" charset="0"/>
              </a:rPr>
              <a:t>Вопрос, неизменно волнующий людей, которые хотят знать, как свое ближайшее, так и далекое будущее. Кто-то из простого любопытства, кто-то чтобы обнадежить себя и убедиться в том, что впереди еще много времени, а кто-то для того, чтобы что-либо поменять в своей жизни и тем самым продлить свой век.</a:t>
            </a:r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3286125" y="1552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48138" name="Picture 10" descr="http://t1.gstatic.com/images?q=tbn:ANd9GcQtwHCVQri5t-DGCtgoVaG_SUIoH5VfaJQz1Z7YvmMDGXEu-CyW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1905000"/>
            <a:ext cx="4191000" cy="4343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1325563"/>
            <a:ext cx="7696200" cy="427037"/>
          </a:xfrm>
        </p:spPr>
        <p:txBody>
          <a:bodyPr/>
          <a:lstStyle/>
          <a:p>
            <a:pPr algn="ctr"/>
            <a:r>
              <a:rPr lang="ru-RU" altLang="ru-RU" u="sng">
                <a:solidFill>
                  <a:schemeClr val="tx1"/>
                </a:solidFill>
              </a:rPr>
              <a:t>Продолжительность жизни на                протяжении тысячелетий</a:t>
            </a:r>
            <a:r>
              <a:rPr lang="ru-RU" altLang="ru-RU">
                <a:solidFill>
                  <a:schemeClr val="tx1"/>
                </a:solidFill>
              </a:rPr>
              <a:t/>
            </a:r>
            <a:br>
              <a:rPr lang="ru-RU" altLang="ru-RU">
                <a:solidFill>
                  <a:schemeClr val="tx1"/>
                </a:solidFill>
              </a:rPr>
            </a:br>
            <a:r>
              <a:rPr lang="ru-RU" altLang="ru-RU"/>
              <a:t/>
            </a:r>
            <a:br>
              <a:rPr lang="ru-RU" altLang="ru-RU"/>
            </a:br>
            <a:endParaRPr lang="ru-RU" altLang="ru-RU"/>
          </a:p>
        </p:txBody>
      </p:sp>
      <p:grpSp>
        <p:nvGrpSpPr>
          <p:cNvPr id="52301" name="Group 77"/>
          <p:cNvGrpSpPr>
            <a:grpSpLocks/>
          </p:cNvGrpSpPr>
          <p:nvPr/>
        </p:nvGrpSpPr>
        <p:grpSpPr bwMode="auto">
          <a:xfrm>
            <a:off x="381000" y="1524000"/>
            <a:ext cx="7696200" cy="5334000"/>
            <a:chOff x="-3" y="-3"/>
            <a:chExt cx="2957" cy="5043"/>
          </a:xfrm>
        </p:grpSpPr>
        <p:grpSp>
          <p:nvGrpSpPr>
            <p:cNvPr id="52299" name="Group 75"/>
            <p:cNvGrpSpPr>
              <a:grpSpLocks/>
            </p:cNvGrpSpPr>
            <p:nvPr/>
          </p:nvGrpSpPr>
          <p:grpSpPr bwMode="auto">
            <a:xfrm>
              <a:off x="0" y="0"/>
              <a:ext cx="2951" cy="5037"/>
              <a:chOff x="0" y="0"/>
              <a:chExt cx="2951" cy="5037"/>
            </a:xfrm>
          </p:grpSpPr>
          <p:grpSp>
            <p:nvGrpSpPr>
              <p:cNvPr id="52252" name="Group 28"/>
              <p:cNvGrpSpPr>
                <a:grpSpLocks/>
              </p:cNvGrpSpPr>
              <p:nvPr/>
            </p:nvGrpSpPr>
            <p:grpSpPr bwMode="auto">
              <a:xfrm>
                <a:off x="0" y="0"/>
                <a:ext cx="1425" cy="556"/>
                <a:chOff x="0" y="0"/>
                <a:chExt cx="1425" cy="556"/>
              </a:xfrm>
            </p:grpSpPr>
            <p:sp>
              <p:nvSpPr>
                <p:cNvPr id="52227" name="Rectangle 3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1339" cy="55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bIns="0"/>
                <a:lstStyle/>
                <a:p>
                  <a:pPr algn="ctr"/>
                  <a:r>
                    <a:rPr lang="en-US" altLang="ru-RU" sz="2600" b="1">
                      <a:cs typeface="Times New Roman" panose="02020603050405020304" pitchFamily="18" charset="0"/>
                    </a:rPr>
                    <a:t>Время</a:t>
                  </a: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51" name="Rectangle 2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425" cy="55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54" name="Group 30"/>
              <p:cNvGrpSpPr>
                <a:grpSpLocks/>
              </p:cNvGrpSpPr>
              <p:nvPr/>
            </p:nvGrpSpPr>
            <p:grpSpPr bwMode="auto">
              <a:xfrm>
                <a:off x="1425" y="0"/>
                <a:ext cx="1526" cy="556"/>
                <a:chOff x="1425" y="0"/>
                <a:chExt cx="1526" cy="556"/>
              </a:xfrm>
            </p:grpSpPr>
            <p:sp>
              <p:nvSpPr>
                <p:cNvPr id="52228" name="Rectangle 4"/>
                <p:cNvSpPr>
                  <a:spLocks noChangeArrowheads="1"/>
                </p:cNvSpPr>
                <p:nvPr/>
              </p:nvSpPr>
              <p:spPr bwMode="auto">
                <a:xfrm>
                  <a:off x="1468" y="0"/>
                  <a:ext cx="1440" cy="55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2000" b="1">
                      <a:cs typeface="Times New Roman" panose="02020603050405020304" pitchFamily="18" charset="0"/>
                    </a:rPr>
                    <a:t>Продолжительность </a:t>
                  </a:r>
                  <a:r>
                    <a:rPr lang="en-US" altLang="ru-RU" sz="20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    жизни</a:t>
                  </a:r>
                </a:p>
                <a:p>
                  <a:pPr algn="ctr" eaLnBrk="0" hangingPunct="0"/>
                  <a:endParaRPr lang="en-US" altLang="ru-RU" sz="2000" b="1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53" name="Rectangle 29"/>
                <p:cNvSpPr>
                  <a:spLocks noChangeArrowheads="1"/>
                </p:cNvSpPr>
                <p:nvPr/>
              </p:nvSpPr>
              <p:spPr bwMode="auto">
                <a:xfrm>
                  <a:off x="1425" y="0"/>
                  <a:ext cx="1526" cy="55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56" name="Group 32"/>
              <p:cNvGrpSpPr>
                <a:grpSpLocks/>
              </p:cNvGrpSpPr>
              <p:nvPr/>
            </p:nvGrpSpPr>
            <p:grpSpPr bwMode="auto">
              <a:xfrm>
                <a:off x="0" y="556"/>
                <a:ext cx="1425" cy="451"/>
                <a:chOff x="0" y="556"/>
                <a:chExt cx="1425" cy="451"/>
              </a:xfrm>
            </p:grpSpPr>
            <p:sp>
              <p:nvSpPr>
                <p:cNvPr id="52229" name="Rectangle 5"/>
                <p:cNvSpPr>
                  <a:spLocks noChangeArrowheads="1"/>
                </p:cNvSpPr>
                <p:nvPr/>
              </p:nvSpPr>
              <p:spPr bwMode="auto">
                <a:xfrm>
                  <a:off x="43" y="556"/>
                  <a:ext cx="1339" cy="45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bIns="0"/>
                <a:lstStyle/>
                <a:p>
                  <a:pPr algn="ctr"/>
                  <a:r>
                    <a:rPr lang="en-US" altLang="ru-RU" sz="2000" b="1">
                      <a:cs typeface="Times New Roman" panose="02020603050405020304" pitchFamily="18" charset="0"/>
                    </a:rPr>
                    <a:t>Каменный век</a:t>
                  </a: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55" name="Rectangle 31"/>
                <p:cNvSpPr>
                  <a:spLocks noChangeArrowheads="1"/>
                </p:cNvSpPr>
                <p:nvPr/>
              </p:nvSpPr>
              <p:spPr bwMode="auto">
                <a:xfrm>
                  <a:off x="0" y="556"/>
                  <a:ext cx="1425" cy="45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58" name="Group 34"/>
              <p:cNvGrpSpPr>
                <a:grpSpLocks/>
              </p:cNvGrpSpPr>
              <p:nvPr/>
            </p:nvGrpSpPr>
            <p:grpSpPr bwMode="auto">
              <a:xfrm>
                <a:off x="1425" y="556"/>
                <a:ext cx="1526" cy="451"/>
                <a:chOff x="1425" y="556"/>
                <a:chExt cx="1526" cy="451"/>
              </a:xfrm>
            </p:grpSpPr>
            <p:sp>
              <p:nvSpPr>
                <p:cNvPr id="52230" name="Rectangle 6"/>
                <p:cNvSpPr>
                  <a:spLocks noChangeArrowheads="1"/>
                </p:cNvSpPr>
                <p:nvPr/>
              </p:nvSpPr>
              <p:spPr bwMode="auto">
                <a:xfrm>
                  <a:off x="1468" y="556"/>
                  <a:ext cx="1440" cy="45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1200" b="1">
                      <a:cs typeface="Times New Roman" panose="02020603050405020304" pitchFamily="18" charset="0"/>
                    </a:rPr>
                    <a:t>19 лет</a:t>
                  </a:r>
                  <a:endParaRPr lang="en-US" altLang="ru-RU" sz="12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57" name="Rectangle 33"/>
                <p:cNvSpPr>
                  <a:spLocks noChangeArrowheads="1"/>
                </p:cNvSpPr>
                <p:nvPr/>
              </p:nvSpPr>
              <p:spPr bwMode="auto">
                <a:xfrm>
                  <a:off x="1425" y="556"/>
                  <a:ext cx="1526" cy="45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60" name="Group 36"/>
              <p:cNvGrpSpPr>
                <a:grpSpLocks/>
              </p:cNvGrpSpPr>
              <p:nvPr/>
            </p:nvGrpSpPr>
            <p:grpSpPr bwMode="auto">
              <a:xfrm>
                <a:off x="0" y="1007"/>
                <a:ext cx="1425" cy="403"/>
                <a:chOff x="0" y="1007"/>
                <a:chExt cx="1425" cy="403"/>
              </a:xfrm>
            </p:grpSpPr>
            <p:sp>
              <p:nvSpPr>
                <p:cNvPr id="52231" name="Rectangle 7"/>
                <p:cNvSpPr>
                  <a:spLocks noChangeArrowheads="1"/>
                </p:cNvSpPr>
                <p:nvPr/>
              </p:nvSpPr>
              <p:spPr bwMode="auto">
                <a:xfrm>
                  <a:off x="43" y="1007"/>
                  <a:ext cx="1339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12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Бронзовый век</a:t>
                  </a:r>
                  <a:endParaRPr lang="en-US" altLang="ru-RU" sz="12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59" name="Rectangle 35"/>
                <p:cNvSpPr>
                  <a:spLocks noChangeArrowheads="1"/>
                </p:cNvSpPr>
                <p:nvPr/>
              </p:nvSpPr>
              <p:spPr bwMode="auto">
                <a:xfrm>
                  <a:off x="0" y="1007"/>
                  <a:ext cx="1425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62" name="Group 38"/>
              <p:cNvGrpSpPr>
                <a:grpSpLocks/>
              </p:cNvGrpSpPr>
              <p:nvPr/>
            </p:nvGrpSpPr>
            <p:grpSpPr bwMode="auto">
              <a:xfrm>
                <a:off x="1425" y="1007"/>
                <a:ext cx="1526" cy="403"/>
                <a:chOff x="1425" y="1007"/>
                <a:chExt cx="1526" cy="403"/>
              </a:xfrm>
            </p:grpSpPr>
            <p:sp>
              <p:nvSpPr>
                <p:cNvPr id="52232" name="Rectangle 8"/>
                <p:cNvSpPr>
                  <a:spLocks noChangeArrowheads="1"/>
                </p:cNvSpPr>
                <p:nvPr/>
              </p:nvSpPr>
              <p:spPr bwMode="auto">
                <a:xfrm>
                  <a:off x="1468" y="1007"/>
                  <a:ext cx="1440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12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21,5</a:t>
                  </a:r>
                  <a:endParaRPr lang="en-US" altLang="ru-RU" sz="12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61" name="Rectangle 37"/>
                <p:cNvSpPr>
                  <a:spLocks noChangeArrowheads="1"/>
                </p:cNvSpPr>
                <p:nvPr/>
              </p:nvSpPr>
              <p:spPr bwMode="auto">
                <a:xfrm>
                  <a:off x="1425" y="1007"/>
                  <a:ext cx="15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64" name="Group 40"/>
              <p:cNvGrpSpPr>
                <a:grpSpLocks/>
              </p:cNvGrpSpPr>
              <p:nvPr/>
            </p:nvGrpSpPr>
            <p:grpSpPr bwMode="auto">
              <a:xfrm>
                <a:off x="0" y="1410"/>
                <a:ext cx="1425" cy="403"/>
                <a:chOff x="0" y="1410"/>
                <a:chExt cx="1425" cy="403"/>
              </a:xfrm>
            </p:grpSpPr>
            <p:sp>
              <p:nvSpPr>
                <p:cNvPr id="52233" name="Rectangle 9"/>
                <p:cNvSpPr>
                  <a:spLocks noChangeArrowheads="1"/>
                </p:cNvSpPr>
                <p:nvPr/>
              </p:nvSpPr>
              <p:spPr bwMode="auto">
                <a:xfrm>
                  <a:off x="43" y="1410"/>
                  <a:ext cx="1339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12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Европейская античность</a:t>
                  </a:r>
                  <a:endParaRPr lang="en-US" altLang="ru-RU" sz="12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63" name="Rectangle 39"/>
                <p:cNvSpPr>
                  <a:spLocks noChangeArrowheads="1"/>
                </p:cNvSpPr>
                <p:nvPr/>
              </p:nvSpPr>
              <p:spPr bwMode="auto">
                <a:xfrm>
                  <a:off x="0" y="1410"/>
                  <a:ext cx="1425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66" name="Group 42"/>
              <p:cNvGrpSpPr>
                <a:grpSpLocks/>
              </p:cNvGrpSpPr>
              <p:nvPr/>
            </p:nvGrpSpPr>
            <p:grpSpPr bwMode="auto">
              <a:xfrm>
                <a:off x="1425" y="1410"/>
                <a:ext cx="1526" cy="403"/>
                <a:chOff x="1425" y="1410"/>
                <a:chExt cx="1526" cy="403"/>
              </a:xfrm>
            </p:grpSpPr>
            <p:sp>
              <p:nvSpPr>
                <p:cNvPr id="52234" name="Rectangle 10"/>
                <p:cNvSpPr>
                  <a:spLocks noChangeArrowheads="1"/>
                </p:cNvSpPr>
                <p:nvPr/>
              </p:nvSpPr>
              <p:spPr bwMode="auto">
                <a:xfrm>
                  <a:off x="1468" y="1410"/>
                  <a:ext cx="1440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12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20-30</a:t>
                  </a:r>
                  <a:endParaRPr lang="en-US" altLang="ru-RU" sz="12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65" name="Rectangle 41"/>
                <p:cNvSpPr>
                  <a:spLocks noChangeArrowheads="1"/>
                </p:cNvSpPr>
                <p:nvPr/>
              </p:nvSpPr>
              <p:spPr bwMode="auto">
                <a:xfrm>
                  <a:off x="1425" y="1410"/>
                  <a:ext cx="15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68" name="Group 44"/>
              <p:cNvGrpSpPr>
                <a:grpSpLocks/>
              </p:cNvGrpSpPr>
              <p:nvPr/>
            </p:nvGrpSpPr>
            <p:grpSpPr bwMode="auto">
              <a:xfrm>
                <a:off x="0" y="1813"/>
                <a:ext cx="1425" cy="403"/>
                <a:chOff x="0" y="1813"/>
                <a:chExt cx="1425" cy="403"/>
              </a:xfrm>
            </p:grpSpPr>
            <p:sp>
              <p:nvSpPr>
                <p:cNvPr id="52235" name="Rectangle 11"/>
                <p:cNvSpPr>
                  <a:spLocks noChangeArrowheads="1"/>
                </p:cNvSpPr>
                <p:nvPr/>
              </p:nvSpPr>
              <p:spPr bwMode="auto">
                <a:xfrm>
                  <a:off x="43" y="1813"/>
                  <a:ext cx="1339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12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ХVII</a:t>
                  </a:r>
                  <a:endParaRPr lang="en-US" altLang="ru-RU" sz="12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67" name="Rectangle 43"/>
                <p:cNvSpPr>
                  <a:spLocks noChangeArrowheads="1"/>
                </p:cNvSpPr>
                <p:nvPr/>
              </p:nvSpPr>
              <p:spPr bwMode="auto">
                <a:xfrm>
                  <a:off x="0" y="1813"/>
                  <a:ext cx="1425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70" name="Group 46"/>
              <p:cNvGrpSpPr>
                <a:grpSpLocks/>
              </p:cNvGrpSpPr>
              <p:nvPr/>
            </p:nvGrpSpPr>
            <p:grpSpPr bwMode="auto">
              <a:xfrm>
                <a:off x="1425" y="1813"/>
                <a:ext cx="1526" cy="403"/>
                <a:chOff x="1425" y="1813"/>
                <a:chExt cx="1526" cy="403"/>
              </a:xfrm>
            </p:grpSpPr>
            <p:sp>
              <p:nvSpPr>
                <p:cNvPr id="52236" name="Rectangle 12"/>
                <p:cNvSpPr>
                  <a:spLocks noChangeArrowheads="1"/>
                </p:cNvSpPr>
                <p:nvPr/>
              </p:nvSpPr>
              <p:spPr bwMode="auto">
                <a:xfrm>
                  <a:off x="1468" y="1813"/>
                  <a:ext cx="1440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12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29</a:t>
                  </a:r>
                  <a:endParaRPr lang="en-US" altLang="ru-RU" sz="12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69" name="Rectangle 45"/>
                <p:cNvSpPr>
                  <a:spLocks noChangeArrowheads="1"/>
                </p:cNvSpPr>
                <p:nvPr/>
              </p:nvSpPr>
              <p:spPr bwMode="auto">
                <a:xfrm>
                  <a:off x="1425" y="1813"/>
                  <a:ext cx="15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72" name="Group 48"/>
              <p:cNvGrpSpPr>
                <a:grpSpLocks/>
              </p:cNvGrpSpPr>
              <p:nvPr/>
            </p:nvGrpSpPr>
            <p:grpSpPr bwMode="auto">
              <a:xfrm>
                <a:off x="0" y="2216"/>
                <a:ext cx="1425" cy="403"/>
                <a:chOff x="0" y="2216"/>
                <a:chExt cx="1425" cy="403"/>
              </a:xfrm>
            </p:grpSpPr>
            <p:sp>
              <p:nvSpPr>
                <p:cNvPr id="52237" name="Rectangle 13"/>
                <p:cNvSpPr>
                  <a:spLocks noChangeArrowheads="1"/>
                </p:cNvSpPr>
                <p:nvPr/>
              </p:nvSpPr>
              <p:spPr bwMode="auto">
                <a:xfrm>
                  <a:off x="43" y="2216"/>
                  <a:ext cx="1339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12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ХVIII</a:t>
                  </a:r>
                  <a:endParaRPr lang="en-US" altLang="ru-RU" sz="12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71" name="Rectangle 47"/>
                <p:cNvSpPr>
                  <a:spLocks noChangeArrowheads="1"/>
                </p:cNvSpPr>
                <p:nvPr/>
              </p:nvSpPr>
              <p:spPr bwMode="auto">
                <a:xfrm>
                  <a:off x="0" y="2216"/>
                  <a:ext cx="1425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74" name="Group 50"/>
              <p:cNvGrpSpPr>
                <a:grpSpLocks/>
              </p:cNvGrpSpPr>
              <p:nvPr/>
            </p:nvGrpSpPr>
            <p:grpSpPr bwMode="auto">
              <a:xfrm>
                <a:off x="1425" y="2216"/>
                <a:ext cx="1526" cy="403"/>
                <a:chOff x="1425" y="2216"/>
                <a:chExt cx="1526" cy="403"/>
              </a:xfrm>
            </p:grpSpPr>
            <p:sp>
              <p:nvSpPr>
                <p:cNvPr id="52238" name="Rectangle 14"/>
                <p:cNvSpPr>
                  <a:spLocks noChangeArrowheads="1"/>
                </p:cNvSpPr>
                <p:nvPr/>
              </p:nvSpPr>
              <p:spPr bwMode="auto">
                <a:xfrm>
                  <a:off x="1468" y="2216"/>
                  <a:ext cx="1440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12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28,5</a:t>
                  </a:r>
                  <a:endParaRPr lang="en-US" altLang="ru-RU" sz="12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73" name="Rectangle 49"/>
                <p:cNvSpPr>
                  <a:spLocks noChangeArrowheads="1"/>
                </p:cNvSpPr>
                <p:nvPr/>
              </p:nvSpPr>
              <p:spPr bwMode="auto">
                <a:xfrm>
                  <a:off x="1425" y="2216"/>
                  <a:ext cx="15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76" name="Group 52"/>
              <p:cNvGrpSpPr>
                <a:grpSpLocks/>
              </p:cNvGrpSpPr>
              <p:nvPr/>
            </p:nvGrpSpPr>
            <p:grpSpPr bwMode="auto">
              <a:xfrm>
                <a:off x="0" y="2619"/>
                <a:ext cx="1425" cy="403"/>
                <a:chOff x="0" y="2619"/>
                <a:chExt cx="1425" cy="403"/>
              </a:xfrm>
            </p:grpSpPr>
            <p:sp>
              <p:nvSpPr>
                <p:cNvPr id="52239" name="Rectangle 15"/>
                <p:cNvSpPr>
                  <a:spLocks noChangeArrowheads="1"/>
                </p:cNvSpPr>
                <p:nvPr/>
              </p:nvSpPr>
              <p:spPr bwMode="auto">
                <a:xfrm>
                  <a:off x="43" y="2619"/>
                  <a:ext cx="1339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12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18801-1880</a:t>
                  </a:r>
                  <a:endParaRPr lang="en-US" altLang="ru-RU" sz="12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75" name="Rectangle 51"/>
                <p:cNvSpPr>
                  <a:spLocks noChangeArrowheads="1"/>
                </p:cNvSpPr>
                <p:nvPr/>
              </p:nvSpPr>
              <p:spPr bwMode="auto">
                <a:xfrm>
                  <a:off x="0" y="2619"/>
                  <a:ext cx="1425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78" name="Group 54"/>
              <p:cNvGrpSpPr>
                <a:grpSpLocks/>
              </p:cNvGrpSpPr>
              <p:nvPr/>
            </p:nvGrpSpPr>
            <p:grpSpPr bwMode="auto">
              <a:xfrm>
                <a:off x="1425" y="2619"/>
                <a:ext cx="1526" cy="403"/>
                <a:chOff x="1425" y="2619"/>
                <a:chExt cx="1526" cy="403"/>
              </a:xfrm>
            </p:grpSpPr>
            <p:sp>
              <p:nvSpPr>
                <p:cNvPr id="52240" name="Rectangle 16"/>
                <p:cNvSpPr>
                  <a:spLocks noChangeArrowheads="1"/>
                </p:cNvSpPr>
                <p:nvPr/>
              </p:nvSpPr>
              <p:spPr bwMode="auto">
                <a:xfrm>
                  <a:off x="1468" y="2619"/>
                  <a:ext cx="1440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12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35,6</a:t>
                  </a:r>
                  <a:endParaRPr lang="en-US" altLang="ru-RU" sz="12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77" name="Rectangle 53"/>
                <p:cNvSpPr>
                  <a:spLocks noChangeArrowheads="1"/>
                </p:cNvSpPr>
                <p:nvPr/>
              </p:nvSpPr>
              <p:spPr bwMode="auto">
                <a:xfrm>
                  <a:off x="1425" y="2619"/>
                  <a:ext cx="15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80" name="Group 56"/>
              <p:cNvGrpSpPr>
                <a:grpSpLocks/>
              </p:cNvGrpSpPr>
              <p:nvPr/>
            </p:nvGrpSpPr>
            <p:grpSpPr bwMode="auto">
              <a:xfrm>
                <a:off x="0" y="3022"/>
                <a:ext cx="1425" cy="403"/>
                <a:chOff x="0" y="3022"/>
                <a:chExt cx="1425" cy="403"/>
              </a:xfrm>
            </p:grpSpPr>
            <p:sp>
              <p:nvSpPr>
                <p:cNvPr id="52241" name="Rectangle 17"/>
                <p:cNvSpPr>
                  <a:spLocks noChangeArrowheads="1"/>
                </p:cNvSpPr>
                <p:nvPr/>
              </p:nvSpPr>
              <p:spPr bwMode="auto">
                <a:xfrm>
                  <a:off x="43" y="3022"/>
                  <a:ext cx="1339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12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1901-1910</a:t>
                  </a:r>
                  <a:endParaRPr lang="en-US" altLang="ru-RU" sz="12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79" name="Rectangle 55"/>
                <p:cNvSpPr>
                  <a:spLocks noChangeArrowheads="1"/>
                </p:cNvSpPr>
                <p:nvPr/>
              </p:nvSpPr>
              <p:spPr bwMode="auto">
                <a:xfrm>
                  <a:off x="0" y="3022"/>
                  <a:ext cx="1425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82" name="Group 58"/>
              <p:cNvGrpSpPr>
                <a:grpSpLocks/>
              </p:cNvGrpSpPr>
              <p:nvPr/>
            </p:nvGrpSpPr>
            <p:grpSpPr bwMode="auto">
              <a:xfrm>
                <a:off x="1425" y="3022"/>
                <a:ext cx="1526" cy="403"/>
                <a:chOff x="1425" y="3022"/>
                <a:chExt cx="1526" cy="403"/>
              </a:xfrm>
            </p:grpSpPr>
            <p:sp>
              <p:nvSpPr>
                <p:cNvPr id="52242" name="Rectangle 18"/>
                <p:cNvSpPr>
                  <a:spLocks noChangeArrowheads="1"/>
                </p:cNvSpPr>
                <p:nvPr/>
              </p:nvSpPr>
              <p:spPr bwMode="auto">
                <a:xfrm>
                  <a:off x="1468" y="3022"/>
                  <a:ext cx="1440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12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44.8</a:t>
                  </a:r>
                  <a:endParaRPr lang="en-US" altLang="ru-RU" sz="12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81" name="Rectangle 57"/>
                <p:cNvSpPr>
                  <a:spLocks noChangeArrowheads="1"/>
                </p:cNvSpPr>
                <p:nvPr/>
              </p:nvSpPr>
              <p:spPr bwMode="auto">
                <a:xfrm>
                  <a:off x="1425" y="3022"/>
                  <a:ext cx="15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84" name="Group 60"/>
              <p:cNvGrpSpPr>
                <a:grpSpLocks/>
              </p:cNvGrpSpPr>
              <p:nvPr/>
            </p:nvGrpSpPr>
            <p:grpSpPr bwMode="auto">
              <a:xfrm>
                <a:off x="0" y="3425"/>
                <a:ext cx="1425" cy="403"/>
                <a:chOff x="0" y="3425"/>
                <a:chExt cx="1425" cy="403"/>
              </a:xfrm>
            </p:grpSpPr>
            <p:sp>
              <p:nvSpPr>
                <p:cNvPr id="52243" name="Rectangle 19"/>
                <p:cNvSpPr>
                  <a:spLocks noChangeArrowheads="1"/>
                </p:cNvSpPr>
                <p:nvPr/>
              </p:nvSpPr>
              <p:spPr bwMode="auto">
                <a:xfrm>
                  <a:off x="43" y="3425"/>
                  <a:ext cx="1339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12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1924-1926</a:t>
                  </a:r>
                  <a:endParaRPr lang="en-US" altLang="ru-RU" sz="12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83" name="Rectangle 59"/>
                <p:cNvSpPr>
                  <a:spLocks noChangeArrowheads="1"/>
                </p:cNvSpPr>
                <p:nvPr/>
              </p:nvSpPr>
              <p:spPr bwMode="auto">
                <a:xfrm>
                  <a:off x="0" y="3425"/>
                  <a:ext cx="1425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86" name="Group 62"/>
              <p:cNvGrpSpPr>
                <a:grpSpLocks/>
              </p:cNvGrpSpPr>
              <p:nvPr/>
            </p:nvGrpSpPr>
            <p:grpSpPr bwMode="auto">
              <a:xfrm>
                <a:off x="1425" y="3425"/>
                <a:ext cx="1526" cy="403"/>
                <a:chOff x="1425" y="3425"/>
                <a:chExt cx="1526" cy="403"/>
              </a:xfrm>
            </p:grpSpPr>
            <p:sp>
              <p:nvSpPr>
                <p:cNvPr id="52244" name="Rectangle 20"/>
                <p:cNvSpPr>
                  <a:spLocks noChangeArrowheads="1"/>
                </p:cNvSpPr>
                <p:nvPr/>
              </p:nvSpPr>
              <p:spPr bwMode="auto">
                <a:xfrm>
                  <a:off x="1468" y="3425"/>
                  <a:ext cx="1440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12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56</a:t>
                  </a:r>
                  <a:endParaRPr lang="en-US" altLang="ru-RU" sz="12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85" name="Rectangle 61"/>
                <p:cNvSpPr>
                  <a:spLocks noChangeArrowheads="1"/>
                </p:cNvSpPr>
                <p:nvPr/>
              </p:nvSpPr>
              <p:spPr bwMode="auto">
                <a:xfrm>
                  <a:off x="1425" y="3425"/>
                  <a:ext cx="15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88" name="Group 64"/>
              <p:cNvGrpSpPr>
                <a:grpSpLocks/>
              </p:cNvGrpSpPr>
              <p:nvPr/>
            </p:nvGrpSpPr>
            <p:grpSpPr bwMode="auto">
              <a:xfrm>
                <a:off x="0" y="3828"/>
                <a:ext cx="1425" cy="403"/>
                <a:chOff x="0" y="3828"/>
                <a:chExt cx="1425" cy="403"/>
              </a:xfrm>
            </p:grpSpPr>
            <p:sp>
              <p:nvSpPr>
                <p:cNvPr id="52245" name="Rectangle 21"/>
                <p:cNvSpPr>
                  <a:spLocks noChangeArrowheads="1"/>
                </p:cNvSpPr>
                <p:nvPr/>
              </p:nvSpPr>
              <p:spPr bwMode="auto">
                <a:xfrm>
                  <a:off x="43" y="3828"/>
                  <a:ext cx="1339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12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1932-1936</a:t>
                  </a:r>
                  <a:endParaRPr lang="en-US" altLang="ru-RU" sz="12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87" name="Rectangle 63"/>
                <p:cNvSpPr>
                  <a:spLocks noChangeArrowheads="1"/>
                </p:cNvSpPr>
                <p:nvPr/>
              </p:nvSpPr>
              <p:spPr bwMode="auto">
                <a:xfrm>
                  <a:off x="0" y="3828"/>
                  <a:ext cx="1425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90" name="Group 66"/>
              <p:cNvGrpSpPr>
                <a:grpSpLocks/>
              </p:cNvGrpSpPr>
              <p:nvPr/>
            </p:nvGrpSpPr>
            <p:grpSpPr bwMode="auto">
              <a:xfrm>
                <a:off x="1425" y="3828"/>
                <a:ext cx="1526" cy="403"/>
                <a:chOff x="1425" y="3828"/>
                <a:chExt cx="1526" cy="403"/>
              </a:xfrm>
            </p:grpSpPr>
            <p:sp>
              <p:nvSpPr>
                <p:cNvPr id="52246" name="Rectangle 22"/>
                <p:cNvSpPr>
                  <a:spLocks noChangeArrowheads="1"/>
                </p:cNvSpPr>
                <p:nvPr/>
              </p:nvSpPr>
              <p:spPr bwMode="auto">
                <a:xfrm>
                  <a:off x="1468" y="3828"/>
                  <a:ext cx="1440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12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59.8</a:t>
                  </a:r>
                  <a:endParaRPr lang="en-US" altLang="ru-RU" sz="12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89" name="Rectangle 65"/>
                <p:cNvSpPr>
                  <a:spLocks noChangeArrowheads="1"/>
                </p:cNvSpPr>
                <p:nvPr/>
              </p:nvSpPr>
              <p:spPr bwMode="auto">
                <a:xfrm>
                  <a:off x="1425" y="3828"/>
                  <a:ext cx="15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92" name="Group 68"/>
              <p:cNvGrpSpPr>
                <a:grpSpLocks/>
              </p:cNvGrpSpPr>
              <p:nvPr/>
            </p:nvGrpSpPr>
            <p:grpSpPr bwMode="auto">
              <a:xfrm>
                <a:off x="0" y="4231"/>
                <a:ext cx="1425" cy="403"/>
                <a:chOff x="0" y="4231"/>
                <a:chExt cx="1425" cy="403"/>
              </a:xfrm>
            </p:grpSpPr>
            <p:sp>
              <p:nvSpPr>
                <p:cNvPr id="52247" name="Rectangle 23"/>
                <p:cNvSpPr>
                  <a:spLocks noChangeArrowheads="1"/>
                </p:cNvSpPr>
                <p:nvPr/>
              </p:nvSpPr>
              <p:spPr bwMode="auto">
                <a:xfrm>
                  <a:off x="43" y="4231"/>
                  <a:ext cx="1339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12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1946-1947</a:t>
                  </a:r>
                  <a:endParaRPr lang="en-US" altLang="ru-RU" sz="12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91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4231"/>
                  <a:ext cx="1425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94" name="Group 70"/>
              <p:cNvGrpSpPr>
                <a:grpSpLocks/>
              </p:cNvGrpSpPr>
              <p:nvPr/>
            </p:nvGrpSpPr>
            <p:grpSpPr bwMode="auto">
              <a:xfrm>
                <a:off x="1425" y="4231"/>
                <a:ext cx="1526" cy="403"/>
                <a:chOff x="1425" y="4231"/>
                <a:chExt cx="1526" cy="403"/>
              </a:xfrm>
            </p:grpSpPr>
            <p:sp>
              <p:nvSpPr>
                <p:cNvPr id="52248" name="Rectangle 24"/>
                <p:cNvSpPr>
                  <a:spLocks noChangeArrowheads="1"/>
                </p:cNvSpPr>
                <p:nvPr/>
              </p:nvSpPr>
              <p:spPr bwMode="auto">
                <a:xfrm>
                  <a:off x="1468" y="4231"/>
                  <a:ext cx="1440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12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57,7</a:t>
                  </a:r>
                  <a:endParaRPr lang="en-US" altLang="ru-RU" sz="12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93" name="Rectangle 69"/>
                <p:cNvSpPr>
                  <a:spLocks noChangeArrowheads="1"/>
                </p:cNvSpPr>
                <p:nvPr/>
              </p:nvSpPr>
              <p:spPr bwMode="auto">
                <a:xfrm>
                  <a:off x="1425" y="4231"/>
                  <a:ext cx="15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96" name="Group 72"/>
              <p:cNvGrpSpPr>
                <a:grpSpLocks/>
              </p:cNvGrpSpPr>
              <p:nvPr/>
            </p:nvGrpSpPr>
            <p:grpSpPr bwMode="auto">
              <a:xfrm>
                <a:off x="0" y="4634"/>
                <a:ext cx="1425" cy="403"/>
                <a:chOff x="0" y="4634"/>
                <a:chExt cx="1425" cy="403"/>
              </a:xfrm>
            </p:grpSpPr>
            <p:sp>
              <p:nvSpPr>
                <p:cNvPr id="52249" name="Rectangle 25"/>
                <p:cNvSpPr>
                  <a:spLocks noChangeArrowheads="1"/>
                </p:cNvSpPr>
                <p:nvPr/>
              </p:nvSpPr>
              <p:spPr bwMode="auto">
                <a:xfrm>
                  <a:off x="43" y="4634"/>
                  <a:ext cx="1339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20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1970-1980</a:t>
                  </a:r>
                  <a:endParaRPr lang="en-US" altLang="ru-RU" sz="20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 sz="2000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95" name="Rectangle 71"/>
                <p:cNvSpPr>
                  <a:spLocks noChangeArrowheads="1"/>
                </p:cNvSpPr>
                <p:nvPr/>
              </p:nvSpPr>
              <p:spPr bwMode="auto">
                <a:xfrm>
                  <a:off x="0" y="4634"/>
                  <a:ext cx="1425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  <p:grpSp>
            <p:nvGrpSpPr>
              <p:cNvPr id="52298" name="Group 74"/>
              <p:cNvGrpSpPr>
                <a:grpSpLocks/>
              </p:cNvGrpSpPr>
              <p:nvPr/>
            </p:nvGrpSpPr>
            <p:grpSpPr bwMode="auto">
              <a:xfrm>
                <a:off x="1425" y="4634"/>
                <a:ext cx="1526" cy="403"/>
                <a:chOff x="1425" y="4634"/>
                <a:chExt cx="1526" cy="403"/>
              </a:xfrm>
            </p:grpSpPr>
            <p:sp>
              <p:nvSpPr>
                <p:cNvPr id="52250" name="Rectangle 26"/>
                <p:cNvSpPr>
                  <a:spLocks noChangeArrowheads="1"/>
                </p:cNvSpPr>
                <p:nvPr/>
              </p:nvSpPr>
              <p:spPr bwMode="auto">
                <a:xfrm>
                  <a:off x="1468" y="4634"/>
                  <a:ext cx="1440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altLang="ru-RU" sz="20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Более</a:t>
                  </a:r>
                  <a:r>
                    <a:rPr lang="ru-RU" altLang="ru-RU" sz="2000" b="1">
                      <a:latin typeface="Arial Narrow" panose="020B0606020202030204" pitchFamily="34" charset="0"/>
                    </a:rPr>
                    <a:t> </a:t>
                  </a:r>
                  <a:r>
                    <a:rPr lang="en-US" altLang="ru-RU" sz="2000" b="1">
                      <a:latin typeface="Arial Narrow" panose="020B0606020202030204" pitchFamily="34" charset="0"/>
                      <a:cs typeface="Times New Roman" panose="02020603050405020304" pitchFamily="18" charset="0"/>
                    </a:rPr>
                    <a:t>73</a:t>
                  </a:r>
                  <a:endParaRPr lang="en-US" altLang="ru-RU" sz="2000">
                    <a:latin typeface="Arial Narrow" panose="020B0606020202030204" pitchFamily="34" charset="0"/>
                    <a:cs typeface="Times New Roman" panose="02020603050405020304" pitchFamily="18" charset="0"/>
                  </a:endParaRPr>
                </a:p>
                <a:p>
                  <a:pPr algn="ctr" eaLnBrk="0" hangingPunct="0"/>
                  <a:endParaRPr lang="en-US" altLang="ru-RU" sz="2000">
                    <a:latin typeface="Arial Narrow" panose="020B0606020202030204" pitchFamily="34" charset="0"/>
                  </a:endParaRPr>
                </a:p>
              </p:txBody>
            </p:sp>
            <p:sp>
              <p:nvSpPr>
                <p:cNvPr id="52297" name="Rectangle 73"/>
                <p:cNvSpPr>
                  <a:spLocks noChangeArrowheads="1"/>
                </p:cNvSpPr>
                <p:nvPr/>
              </p:nvSpPr>
              <p:spPr bwMode="auto">
                <a:xfrm>
                  <a:off x="1425" y="4634"/>
                  <a:ext cx="15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ru-RU"/>
                </a:p>
              </p:txBody>
            </p:sp>
          </p:grpSp>
        </p:grpSp>
        <p:sp>
          <p:nvSpPr>
            <p:cNvPr id="52300" name="Rectangle 76"/>
            <p:cNvSpPr>
              <a:spLocks noChangeArrowheads="1"/>
            </p:cNvSpPr>
            <p:nvPr/>
          </p:nvSpPr>
          <p:spPr bwMode="auto">
            <a:xfrm>
              <a:off x="-3" y="-3"/>
              <a:ext cx="2957" cy="5043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620000" cy="1752600"/>
          </a:xfrm>
        </p:spPr>
        <p:txBody>
          <a:bodyPr/>
          <a:lstStyle/>
          <a:p>
            <a:r>
              <a:rPr lang="ru-RU" altLang="ru-RU" sz="3200" b="1">
                <a:solidFill>
                  <a:schemeClr val="tx1"/>
                </a:solidFill>
              </a:rPr>
              <a:t>В настоящее время продолжительность жизни человека резко сократилась. И причин тому множество</a:t>
            </a:r>
          </a:p>
        </p:txBody>
      </p:sp>
      <p:sp>
        <p:nvSpPr>
          <p:cNvPr id="51203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981200"/>
            <a:ext cx="381000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>
                <a:latin typeface="Arial" panose="020B0604020202020204" pitchFamily="34" charset="0"/>
              </a:rPr>
              <a:t>   </a:t>
            </a:r>
            <a:r>
              <a:rPr lang="ru-RU" altLang="ru-RU" b="1">
                <a:latin typeface="Arial" panose="020B0604020202020204" pitchFamily="34" charset="0"/>
                <a:cs typeface="Arial" panose="020B0604020202020204" pitchFamily="34" charset="0"/>
              </a:rPr>
              <a:t>кто же из нас не хочет быть здоровым, крепким телом, иметь легкий нрав и твердый характер? Кто не хочет жить долго и счастливо? Нет таких. </a:t>
            </a:r>
          </a:p>
        </p:txBody>
      </p:sp>
      <p:pic>
        <p:nvPicPr>
          <p:cNvPr id="51207" name="Picture 1031" descr="http://t3.gstatic.com/images?q=tbn:ANd9GcR6gCkFjCSvmSgOJkceTwg5fNv8kGt5sdlnNaIs8t3wv3ANhj2Z7PxMDazyrA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905000"/>
            <a:ext cx="37338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620000" cy="1676400"/>
          </a:xfrm>
        </p:spPr>
        <p:txBody>
          <a:bodyPr/>
          <a:lstStyle/>
          <a:p>
            <a:pPr algn="ctr"/>
            <a:r>
              <a:rPr lang="ru-RU" altLang="ru-RU" sz="6600" b="1" u="sng">
                <a:solidFill>
                  <a:schemeClr val="tx1"/>
                </a:solidFill>
                <a:latin typeface="Monotype Corsiva" panose="03010101010201010101" pitchFamily="66" charset="0"/>
              </a:rPr>
              <a:t>Старение</a:t>
            </a:r>
            <a:r>
              <a:rPr lang="ru-RU" altLang="ru-RU" sz="6600" b="1" u="sng">
                <a:solidFill>
                  <a:schemeClr val="tx1"/>
                </a:solidFill>
              </a:rPr>
              <a:t> </a:t>
            </a:r>
            <a:r>
              <a:rPr lang="ru-RU" altLang="ru-RU" sz="6600" b="1">
                <a:solidFill>
                  <a:schemeClr val="tx1"/>
                </a:solidFill>
              </a:rPr>
              <a:t>–</a:t>
            </a:r>
            <a:r>
              <a:rPr lang="ru-RU" altLang="ru-RU" sz="2400" b="1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905000"/>
            <a:ext cx="4953000" cy="4419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 b="1"/>
              <a:t>    </a:t>
            </a:r>
            <a:r>
              <a:rPr lang="ru-RU" altLang="ru-RU" b="1"/>
              <a:t>сложный биологический процесс, закономерно нарастающий во времени, развивающийся задолго до старости и неизбежно ведущий к сокращению приспособительных механизмов</a:t>
            </a: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4800600" y="2057400"/>
            <a:ext cx="7646988" cy="361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endParaRPr lang="ru-RU" altLang="ru-RU" sz="23100">
              <a:solidFill>
                <a:srgbClr val="000099"/>
              </a:solidFill>
              <a:latin typeface="Lucida Grande"/>
              <a:cs typeface="Times New Roman" panose="02020603050405020304" pitchFamily="18" charset="0"/>
            </a:endParaRPr>
          </a:p>
        </p:txBody>
      </p:sp>
      <p:pic>
        <p:nvPicPr>
          <p:cNvPr id="53255" name="Picture 7" descr="Жанна-Луиза Кальман, Jeanne Louise Calment. 122 года. Франция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76800" y="1828800"/>
            <a:ext cx="3810000" cy="45672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5105400" cy="68580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400"/>
              <a:t>     </a:t>
            </a:r>
            <a:r>
              <a:rPr lang="ru-RU" altLang="ru-RU" sz="2800" b="1">
                <a:latin typeface="Lucida Grande"/>
                <a:cs typeface="Times New Roman" panose="02020603050405020304" pitchFamily="18" charset="0"/>
              </a:rPr>
              <a:t>Продолжительность человеческой жизни зависит от многих причин… Это и генетическая предрасположенность, и окружающая среда, и настрой человека, его желание жить. До ста лет доживает лишь малая доля процента от общей численности людей на Земле. А людей старше 110 лет можно сосчитать по пальцам</a:t>
            </a:r>
            <a:r>
              <a:rPr lang="ru-RU" altLang="ru-RU" sz="2800">
                <a:latin typeface="Lucida Grande"/>
                <a:cs typeface="Times New Roman" panose="02020603050405020304" pitchFamily="18" charset="0"/>
              </a:rPr>
              <a:t>.</a:t>
            </a:r>
            <a:r>
              <a:rPr lang="ru-RU" altLang="ru-RU" sz="2800"/>
              <a:t> </a:t>
            </a:r>
          </a:p>
          <a:p>
            <a:endParaRPr lang="ru-RU" altLang="ru-RU" sz="2800"/>
          </a:p>
        </p:txBody>
      </p:sp>
      <p:pic>
        <p:nvPicPr>
          <p:cNvPr id="66565" name="Picture 5" descr="http://www.charla.ru/uploads/images/b/6/d/b/2768/12ab97aeae.jpg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76800" y="1676400"/>
            <a:ext cx="4267200" cy="449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2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1454" name="Rectangle 1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4979988" cy="6061075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>
                <a:effectLst/>
              </a:rPr>
              <a:t>    </a:t>
            </a:r>
            <a:r>
              <a:rPr lang="ru-RU" altLang="ru-RU" sz="2400" b="1">
                <a:effectLst/>
                <a:cs typeface="Arial" panose="020B0604020202020204" pitchFamily="34" charset="0"/>
              </a:rPr>
              <a:t>Но для долгой, плодотворной жизни недостаточно только диеты, голодания и физических упражнений. Все это, безусловно, благотворно действует на тело. Однако, не менее важен душеный настрой, помимо материальных факторов, нужен здоровый дух. Разные ученые, писатели, </a:t>
            </a:r>
            <a:r>
              <a:rPr lang="ru-RU" altLang="ru-RU" sz="2400" b="1">
                <a:effectLst/>
                <a:cs typeface="Arial" panose="020B0604020202020204" pitchFamily="34" charset="0"/>
                <a:hlinkClick r:id="rId2"/>
              </a:rPr>
              <a:t>философы</a:t>
            </a:r>
            <a:r>
              <a:rPr lang="ru-RU" altLang="ru-RU" sz="2400" b="1">
                <a:effectLst/>
                <a:cs typeface="Arial" panose="020B0604020202020204" pitchFamily="34" charset="0"/>
              </a:rPr>
              <a:t>, исследуя феномен долгожительства, давно обратили внимания на эти удивительные вещи - покладистый характер, добрый нрав человека, чьи годы перевалили столетье</a:t>
            </a:r>
            <a:r>
              <a:rPr lang="ru-RU" altLang="ru-RU" sz="2000" b="1">
                <a:effectLst/>
                <a:cs typeface="Arial" panose="020B0604020202020204" pitchFamily="34" charset="0"/>
              </a:rPr>
              <a:t>.</a:t>
            </a:r>
            <a:br>
              <a:rPr lang="ru-RU" altLang="ru-RU" sz="2000" b="1">
                <a:effectLst/>
                <a:cs typeface="Arial" panose="020B0604020202020204" pitchFamily="34" charset="0"/>
              </a:rPr>
            </a:br>
            <a:endParaRPr lang="ru-RU" altLang="ru-RU" sz="2000" b="1">
              <a:effectLst/>
              <a:cs typeface="Arial" panose="020B0604020202020204" pitchFamily="34" charset="0"/>
            </a:endParaRPr>
          </a:p>
        </p:txBody>
      </p:sp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2667000" y="2033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61449" name="Rectangle 9"/>
          <p:cNvSpPr>
            <a:spLocks noChangeArrowheads="1"/>
          </p:cNvSpPr>
          <p:nvPr/>
        </p:nvSpPr>
        <p:spPr bwMode="auto">
          <a:xfrm>
            <a:off x="228600" y="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0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0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altLang="ru-RU" sz="2000">
              <a:latin typeface="Arial Narrow" panose="020B0606020202030204" pitchFamily="34" charset="0"/>
            </a:endParaRPr>
          </a:p>
        </p:txBody>
      </p:sp>
      <p:sp>
        <p:nvSpPr>
          <p:cNvPr id="61456" name="AutoShape 16" descr="Хозяин со спаниелем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58" name="AutoShape 18" descr="Хозяин со спаниелем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61462" name="Picture 22" descr="http://go.imgsmail.ru/urlpreview?url=img-2007-11.photosight.ru/15/2413446.jpg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05400" y="1143000"/>
            <a:ext cx="3979863" cy="5181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Синие тона">
  <a:themeElements>
    <a:clrScheme name="Синие тона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6666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5C5CE7"/>
      </a:accent6>
      <a:hlink>
        <a:srgbClr val="CCCCFF"/>
      </a:hlink>
      <a:folHlink>
        <a:srgbClr val="CC99FF"/>
      </a:folHlink>
    </a:clrScheme>
    <a:fontScheme name="Синие тона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Синие тона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иние тона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иние тона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Designs\Синие тона.pot</Template>
  <TotalTime>415</TotalTime>
  <Words>528</Words>
  <Application>Microsoft Office PowerPoint</Application>
  <PresentationFormat>Экран (4:3)</PresentationFormat>
  <Paragraphs>55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 Narrow</vt:lpstr>
      <vt:lpstr>Times New Roman</vt:lpstr>
      <vt:lpstr>Wingdings</vt:lpstr>
      <vt:lpstr>Monotype Corsiva</vt:lpstr>
      <vt:lpstr>Arial</vt:lpstr>
      <vt:lpstr>Lucida Grande</vt:lpstr>
      <vt:lpstr>Tahoma</vt:lpstr>
      <vt:lpstr>Синие тона</vt:lpstr>
      <vt:lpstr>Презентация PowerPoint</vt:lpstr>
      <vt:lpstr>Задачи урока:</vt:lpstr>
      <vt:lpstr>Валеология -</vt:lpstr>
      <vt:lpstr>Сколько я проживу лет?  </vt:lpstr>
      <vt:lpstr>Продолжительность жизни на                протяжении тысячелетий  </vt:lpstr>
      <vt:lpstr>В настоящее время продолжительность жизни человека резко сократилась. И причин тому множество</vt:lpstr>
      <vt:lpstr>Старение – </vt:lpstr>
      <vt:lpstr>Презентация PowerPoint</vt:lpstr>
      <vt:lpstr>Презентация PowerPoint</vt:lpstr>
      <vt:lpstr>Титул самого пожилого жителя планеты принадлежит 111-летнему японцу Томодзи Танабэ. Супердолгожитель родился 18 сентября 1895 года. Томодзи живет в городе Мияконодзио  на южном острове Кюсю </vt:lpstr>
      <vt:lpstr>Презентация PowerPoint</vt:lpstr>
      <vt:lpstr>Презентация PowerPoint</vt:lpstr>
      <vt:lpstr>Как замедлить темпы старения ? Ученый В,Н. Никитин и американец К.Менней независимо друг от друга получили в экспериментах сходные данные:  *дозированное голодание и диета с ограниченным потреблением жиров и углеводов увеличивают продолжительность жизни почти в 2 раза! *снижение средней температуры тела всего на 1-2 градуса обещает увеличение жизни на 10-20 лет, *убрать влияние дурных привычек(курение ,алкоголь, наркотики), *занятие физическим трудом, физкультурой,  *хорошая наследственность. </vt:lpstr>
      <vt:lpstr>Знаменитые люди - долгожители</vt:lpstr>
      <vt:lpstr>Вывод: </vt:lpstr>
    </vt:vector>
  </TitlesOfParts>
  <Company>2222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Здоровый образ жизни:творчество и долголетие</dc:title>
  <dc:creator>1111</dc:creator>
  <cp:lastModifiedBy>admin</cp:lastModifiedBy>
  <cp:revision>4</cp:revision>
  <cp:lastPrinted>1601-01-01T00:00:00Z</cp:lastPrinted>
  <dcterms:created xsi:type="dcterms:W3CDTF">2010-11-14T14:31:18Z</dcterms:created>
  <dcterms:modified xsi:type="dcterms:W3CDTF">2015-04-08T15:41:27Z</dcterms:modified>
</cp:coreProperties>
</file>