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5" r:id="rId1"/>
  </p:sldMasterIdLst>
  <p:sldIdLst>
    <p:sldId id="256" r:id="rId2"/>
    <p:sldId id="258" r:id="rId3"/>
    <p:sldId id="260" r:id="rId4"/>
    <p:sldId id="278" r:id="rId5"/>
    <p:sldId id="301" r:id="rId6"/>
    <p:sldId id="307" r:id="rId7"/>
    <p:sldId id="306" r:id="rId8"/>
    <p:sldId id="266" r:id="rId9"/>
    <p:sldId id="267" r:id="rId10"/>
    <p:sldId id="268" r:id="rId11"/>
    <p:sldId id="269" r:id="rId12"/>
    <p:sldId id="270" r:id="rId13"/>
    <p:sldId id="308" r:id="rId14"/>
    <p:sldId id="322" r:id="rId15"/>
    <p:sldId id="272" r:id="rId16"/>
    <p:sldId id="310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1D1FF"/>
    <a:srgbClr val="00009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85" autoAdjust="0"/>
    <p:restoredTop sz="94660"/>
  </p:normalViewPr>
  <p:slideViewPr>
    <p:cSldViewPr snapToGrid="0">
      <p:cViewPr varScale="1">
        <p:scale>
          <a:sx n="43" d="100"/>
          <a:sy n="43" d="100"/>
        </p:scale>
        <p:origin x="13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916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A429BE-F864-4C72-872D-762386644B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80592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54A799-9D65-45F9-B955-4AADB0FA217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5946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9412FFC-DBC2-491B-B2C7-F6205DA7113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100264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Прямая соединительная линия 4"/>
          <p:cNvCxnSpPr/>
          <p:nvPr userDrawn="1"/>
        </p:nvCxnSpPr>
        <p:spPr>
          <a:xfrm>
            <a:off x="479425" y="869950"/>
            <a:ext cx="8196263" cy="1588"/>
          </a:xfrm>
          <a:prstGeom prst="line">
            <a:avLst/>
          </a:prstGeom>
          <a:ln w="508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95157"/>
          </a:xfrm>
        </p:spPr>
        <p:txBody>
          <a:bodyPr/>
          <a:lstStyle>
            <a:lvl1pPr algn="l">
              <a:defRPr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215482"/>
            <a:ext cx="4038600" cy="491861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26634"/>
            <a:ext cx="4038600" cy="4907466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4"/>
          <p:cNvSpPr>
            <a:spLocks noGrp="1"/>
          </p:cNvSpPr>
          <p:nvPr>
            <p:ph type="sldNum" sz="quarter" idx="10"/>
          </p:nvPr>
        </p:nvSpPr>
        <p:spPr>
          <a:xfrm>
            <a:off x="6553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DF2CBCBD-06FE-403B-B689-48C97BECC91C}" type="slidenum">
              <a:rPr lang="ru-RU" altLang="ru-RU"/>
              <a:pPr/>
              <a:t>‹#›</a:t>
            </a:fld>
            <a:endParaRPr lang="ru-RU" altLang="ru-RU"/>
          </a:p>
        </p:txBody>
      </p:sp>
      <p:sp>
        <p:nvSpPr>
          <p:cNvPr id="7" name="Дата 5"/>
          <p:cNvSpPr>
            <a:spLocks noGrp="1"/>
          </p:cNvSpPr>
          <p:nvPr>
            <p:ph type="dt" sz="half" idx="11"/>
          </p:nvPr>
        </p:nvSpPr>
        <p:spPr>
          <a:xfrm>
            <a:off x="457200" y="6243638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6"/>
          <p:cNvSpPr>
            <a:spLocks noGrp="1"/>
          </p:cNvSpPr>
          <p:nvPr>
            <p:ph type="ftr" sz="quarter" idx="12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067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3E6692-0AA0-47DA-9477-DA25F6B307F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0507395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49CB48-7468-4814-B2B2-F72EFA89FA1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729697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4860E3-43A9-49C1-A5F3-ABD803F2B61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13338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29C3A-84A7-43D6-B074-F9C2B959EA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85833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7E9F53-5E08-4453-BBC9-DC98B9FBC79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47830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703ED-06EF-43CA-BD36-0281069CE4B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32422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9BCCC5-38D7-4563-AE98-5E0CBBAC5DF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529354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7FED5-9C76-43AB-8457-5F70298EE70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9662558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7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wrap="square" lIns="0" tIns="45720" rIns="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BCBCBC"/>
                </a:solidFill>
              </a:defRPr>
            </a:lvl1pPr>
          </a:lstStyle>
          <a:p>
            <a:fld id="{32013188-F8DD-4E29-BA36-FAD658BFF45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44" r:id="rId3"/>
    <p:sldLayoutId id="2147483936" r:id="rId4"/>
    <p:sldLayoutId id="2147483937" r:id="rId5"/>
    <p:sldLayoutId id="2147483938" r:id="rId6"/>
    <p:sldLayoutId id="2147483939" r:id="rId7"/>
    <p:sldLayoutId id="2147483940" r:id="rId8"/>
    <p:sldLayoutId id="2147483941" r:id="rId9"/>
    <p:sldLayoutId id="2147483942" r:id="rId10"/>
    <p:sldLayoutId id="2147483943" r:id="rId11"/>
    <p:sldLayoutId id="214748394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Arial" charset="0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anose="05020102010507070707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anose="05020102010507070707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anose="05000000000000000000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anose="05040102010807070707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anose="05020102010507070707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9.jpeg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38163" y="277813"/>
            <a:ext cx="8134350" cy="6073775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0099"/>
                </a:solidFill>
                <a:cs typeface="Arial" charset="0"/>
              </a:rPr>
              <a:t>ИСТОРИЯ РАЗВИТИЯ ВЫЧИСЛИТЕЛЬНОЙ ТЕХНИКИ</a:t>
            </a:r>
            <a:br>
              <a:rPr lang="ru-RU" dirty="0" smtClean="0">
                <a:solidFill>
                  <a:srgbClr val="000099"/>
                </a:solidFill>
                <a:cs typeface="Arial" charset="0"/>
              </a:rPr>
            </a:br>
            <a:r>
              <a:rPr lang="ru-RU" dirty="0" smtClean="0">
                <a:solidFill>
                  <a:srgbClr val="000099"/>
                </a:solidFill>
                <a:cs typeface="Arial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cs typeface="Arial" charset="0"/>
              </a:rPr>
            </a:br>
            <a:r>
              <a:rPr lang="ru-RU" dirty="0" smtClean="0">
                <a:solidFill>
                  <a:srgbClr val="000099"/>
                </a:solidFill>
                <a:cs typeface="Arial" charset="0"/>
              </a:rPr>
              <a:t/>
            </a:r>
            <a:br>
              <a:rPr lang="ru-RU" dirty="0" smtClean="0">
                <a:solidFill>
                  <a:srgbClr val="000099"/>
                </a:solidFill>
                <a:cs typeface="Arial" charset="0"/>
              </a:rPr>
            </a:br>
            <a:r>
              <a:rPr lang="ru-RU" sz="1800" b="0" dirty="0" smtClean="0">
                <a:solidFill>
                  <a:srgbClr val="FF0000"/>
                </a:solidFill>
                <a:cs typeface="Arial" charset="0"/>
              </a:rPr>
              <a:t>волынский Николай</a:t>
            </a:r>
            <a:br>
              <a:rPr lang="ru-RU" sz="1800" b="0" dirty="0" smtClean="0">
                <a:solidFill>
                  <a:srgbClr val="FF0000"/>
                </a:solidFill>
                <a:cs typeface="Arial" charset="0"/>
              </a:rPr>
            </a:br>
            <a:r>
              <a:rPr lang="ru-RU" sz="1800" b="0" dirty="0" smtClean="0">
                <a:solidFill>
                  <a:srgbClr val="FF0000"/>
                </a:solidFill>
                <a:cs typeface="Arial" charset="0"/>
              </a:rPr>
              <a:t>1 курс, группа скт1</a:t>
            </a:r>
            <a:r>
              <a:rPr lang="ru-RU" sz="1800" dirty="0" smtClean="0">
                <a:solidFill>
                  <a:srgbClr val="000099"/>
                </a:solidFill>
                <a:cs typeface="Arial" charset="0"/>
              </a:rPr>
              <a:t/>
            </a:r>
            <a:br>
              <a:rPr lang="ru-RU" sz="1800" dirty="0" smtClean="0">
                <a:solidFill>
                  <a:srgbClr val="000099"/>
                </a:solidFill>
                <a:cs typeface="Arial" charset="0"/>
              </a:rPr>
            </a:br>
            <a:endParaRPr lang="ru-RU" dirty="0" smtClean="0">
              <a:solidFill>
                <a:srgbClr val="000099"/>
              </a:solidFill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98475" y="933450"/>
            <a:ext cx="8147050" cy="4291013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ru-RU" altLang="ru-RU" smtClean="0">
                <a:latin typeface="Arial" panose="020B0604020202020204" pitchFamily="34" charset="0"/>
              </a:rPr>
              <a:t>на полупроводниковых </a:t>
            </a:r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транзисторах</a:t>
            </a:r>
            <a:r>
              <a:rPr lang="ru-RU" altLang="ru-RU" i="1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i="1" smtClean="0">
                <a:latin typeface="Arial" panose="020B0604020202020204" pitchFamily="34" charset="0"/>
              </a:rPr>
              <a:t/>
            </a:r>
            <a:br>
              <a:rPr lang="ru-RU" altLang="ru-RU" i="1" smtClean="0">
                <a:latin typeface="Arial" panose="020B0604020202020204" pitchFamily="34" charset="0"/>
              </a:rPr>
            </a:br>
            <a:r>
              <a:rPr lang="ru-RU" altLang="ru-RU" sz="2400" smtClean="0">
                <a:latin typeface="Arial" panose="020B0604020202020204" pitchFamily="34" charset="0"/>
              </a:rPr>
              <a:t>(1948, </a:t>
            </a:r>
            <a:r>
              <a:rPr lang="ru-RU" altLang="ru-RU" sz="2400" i="1" smtClean="0">
                <a:latin typeface="Arial" panose="020B0604020202020204" pitchFamily="34" charset="0"/>
              </a:rPr>
              <a:t>Дж. Бардин</a:t>
            </a:r>
            <a:r>
              <a:rPr lang="ru-RU" altLang="ru-RU" sz="2400" smtClean="0">
                <a:latin typeface="Arial" panose="020B0604020202020204" pitchFamily="34" charset="0"/>
              </a:rPr>
              <a:t>, </a:t>
            </a:r>
            <a:r>
              <a:rPr lang="ru-RU" altLang="ru-RU" sz="2400" i="1" smtClean="0">
                <a:latin typeface="Arial" panose="020B0604020202020204" pitchFamily="34" charset="0"/>
              </a:rPr>
              <a:t>У. Брэттейн</a:t>
            </a:r>
            <a:r>
              <a:rPr lang="ru-RU" altLang="ru-RU" sz="2400" smtClean="0">
                <a:latin typeface="Arial" panose="020B0604020202020204" pitchFamily="34" charset="0"/>
              </a:rPr>
              <a:t> и </a:t>
            </a:r>
            <a:r>
              <a:rPr lang="ru-RU" altLang="ru-RU" sz="2400" i="1" smtClean="0">
                <a:latin typeface="Arial" panose="020B0604020202020204" pitchFamily="34" charset="0"/>
              </a:rPr>
              <a:t>У. Шокли</a:t>
            </a:r>
            <a:r>
              <a:rPr lang="ru-RU" altLang="ru-RU" sz="2400" smtClean="0">
                <a:latin typeface="Arial" panose="020B0604020202020204" pitchFamily="34" charset="0"/>
              </a:rPr>
              <a:t>)</a:t>
            </a:r>
            <a:endParaRPr lang="en-US" altLang="ru-RU" sz="2400" smtClean="0">
              <a:latin typeface="Arial" panose="020B0604020202020204" pitchFamily="34" charset="0"/>
            </a:endParaRPr>
          </a:p>
          <a:p>
            <a:pPr eaLnBrk="1" hangingPunct="1">
              <a:spcBef>
                <a:spcPct val="40000"/>
              </a:spcBef>
            </a:pPr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10-200 тыс.</a:t>
            </a:r>
            <a:r>
              <a:rPr lang="ru-RU" altLang="ru-RU" smtClean="0">
                <a:latin typeface="Arial" panose="020B0604020202020204" pitchFamily="34" charset="0"/>
              </a:rPr>
              <a:t> операций в секунду</a:t>
            </a:r>
          </a:p>
          <a:p>
            <a:pPr eaLnBrk="1" hangingPunct="1">
              <a:spcBef>
                <a:spcPct val="40000"/>
              </a:spcBef>
            </a:pPr>
            <a:r>
              <a:rPr lang="ru-RU" altLang="ru-RU" smtClean="0">
                <a:latin typeface="Arial" panose="020B0604020202020204" pitchFamily="34" charset="0"/>
              </a:rPr>
              <a:t>первые </a:t>
            </a:r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операционные системы</a:t>
            </a:r>
          </a:p>
          <a:p>
            <a:pPr eaLnBrk="1" hangingPunct="1">
              <a:spcBef>
                <a:spcPct val="40000"/>
              </a:spcBef>
            </a:pPr>
            <a:r>
              <a:rPr lang="ru-RU" altLang="ru-RU" smtClean="0">
                <a:latin typeface="Arial" panose="020B0604020202020204" pitchFamily="34" charset="0"/>
              </a:rPr>
              <a:t>первые </a:t>
            </a:r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языки программирования</a:t>
            </a:r>
            <a:r>
              <a:rPr lang="ru-RU" altLang="ru-RU" smtClean="0">
                <a:latin typeface="Arial" panose="020B0604020202020204" pitchFamily="34" charset="0"/>
              </a:rPr>
              <a:t>: </a:t>
            </a:r>
            <a:r>
              <a:rPr lang="ru-RU" altLang="ru-RU" i="1" smtClean="0">
                <a:latin typeface="Arial" panose="020B0604020202020204" pitchFamily="34" charset="0"/>
              </a:rPr>
              <a:t>Фортран</a:t>
            </a:r>
            <a:r>
              <a:rPr lang="ru-RU" altLang="ru-RU" smtClean="0">
                <a:latin typeface="Arial" panose="020B0604020202020204" pitchFamily="34" charset="0"/>
              </a:rPr>
              <a:t> (1957), </a:t>
            </a:r>
            <a:r>
              <a:rPr lang="ru-RU" altLang="ru-RU" i="1" smtClean="0">
                <a:latin typeface="Arial" panose="020B0604020202020204" pitchFamily="34" charset="0"/>
              </a:rPr>
              <a:t>Алгол</a:t>
            </a:r>
            <a:r>
              <a:rPr lang="ru-RU" altLang="ru-RU" smtClean="0">
                <a:latin typeface="Arial" panose="020B0604020202020204" pitchFamily="34" charset="0"/>
              </a:rPr>
              <a:t> (1959)</a:t>
            </a:r>
          </a:p>
          <a:p>
            <a:pPr eaLnBrk="1" hangingPunct="1">
              <a:spcBef>
                <a:spcPct val="40000"/>
              </a:spcBef>
            </a:pPr>
            <a:r>
              <a:rPr lang="ru-RU" altLang="ru-RU" smtClean="0">
                <a:latin typeface="Arial" panose="020B0604020202020204" pitchFamily="34" charset="0"/>
              </a:rPr>
              <a:t>средства хранения информации: </a:t>
            </a:r>
            <a:br>
              <a:rPr lang="ru-RU" altLang="ru-RU" smtClean="0">
                <a:latin typeface="Arial" panose="020B0604020202020204" pitchFamily="34" charset="0"/>
              </a:rPr>
            </a:br>
            <a:r>
              <a:rPr lang="ru-RU" altLang="ru-RU" smtClean="0">
                <a:latin typeface="Arial" panose="020B0604020202020204" pitchFamily="34" charset="0"/>
              </a:rPr>
              <a:t>магнитные барабаны, </a:t>
            </a:r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магнитные диски</a:t>
            </a:r>
          </a:p>
          <a:p>
            <a:pPr eaLnBrk="1" hangingPunct="1">
              <a:spcBef>
                <a:spcPct val="40000"/>
              </a:spcBef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35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0" y="1062038"/>
            <a:ext cx="8191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6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 b="1">
                <a:solidFill>
                  <a:srgbClr val="000099"/>
                </a:solidFill>
              </a:rPr>
              <a:t>II </a:t>
            </a:r>
            <a:r>
              <a:rPr lang="ru-RU" altLang="ru-RU" sz="3200" b="1">
                <a:solidFill>
                  <a:srgbClr val="000099"/>
                </a:solidFill>
              </a:rPr>
              <a:t>поколение (1955-1965)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5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04900"/>
            <a:ext cx="8147050" cy="45339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Arial" panose="020B0604020202020204" pitchFamily="34" charset="0"/>
              <a:buNone/>
            </a:pPr>
            <a:r>
              <a:rPr lang="en-US" altLang="ru-RU" b="1" smtClean="0">
                <a:latin typeface="Arial" panose="020B0604020202020204" pitchFamily="34" charset="0"/>
              </a:rPr>
              <a:t>1953-1955. </a:t>
            </a:r>
            <a:r>
              <a:rPr lang="en-US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IBM</a:t>
            </a:r>
            <a:r>
              <a:rPr lang="en-US" altLang="ru-RU" smtClean="0">
                <a:solidFill>
                  <a:srgbClr val="000099"/>
                </a:solidFill>
                <a:latin typeface="Arial" panose="020B0604020202020204" pitchFamily="34" charset="0"/>
              </a:rPr>
              <a:t> 604, IBM 608, IBM 702</a:t>
            </a:r>
          </a:p>
          <a:p>
            <a:pPr eaLnBrk="1" hangingPunct="1">
              <a:lnSpc>
                <a:spcPct val="90000"/>
              </a:lnSpc>
              <a:spcBef>
                <a:spcPct val="100000"/>
              </a:spcBef>
              <a:buFont typeface="Arial" panose="020B0604020202020204" pitchFamily="34" charset="0"/>
              <a:buNone/>
            </a:pPr>
            <a:r>
              <a:rPr lang="en-US" altLang="ru-RU" b="1" smtClean="0">
                <a:latin typeface="Arial" panose="020B0604020202020204" pitchFamily="34" charset="0"/>
              </a:rPr>
              <a:t>196</a:t>
            </a:r>
            <a:r>
              <a:rPr lang="ru-RU" altLang="ru-RU" b="1" smtClean="0">
                <a:latin typeface="Arial" panose="020B0604020202020204" pitchFamily="34" charset="0"/>
              </a:rPr>
              <a:t>5-1966</a:t>
            </a:r>
            <a:r>
              <a:rPr lang="en-US" altLang="ru-RU" b="1" smtClean="0">
                <a:latin typeface="Arial" panose="020B0604020202020204" pitchFamily="34" charset="0"/>
              </a:rPr>
              <a:t>. </a:t>
            </a:r>
            <a:r>
              <a:rPr lang="ru-RU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БЭСМ-</a:t>
            </a:r>
            <a:r>
              <a:rPr lang="en-US" altLang="ru-RU" b="1" smtClean="0">
                <a:solidFill>
                  <a:srgbClr val="000099"/>
                </a:solidFill>
                <a:latin typeface="Arial" panose="020B0604020202020204" pitchFamily="34" charset="0"/>
              </a:rPr>
              <a:t>6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ru-RU" altLang="ru-RU" smtClean="0">
                <a:latin typeface="Arial" panose="020B0604020202020204" pitchFamily="34" charset="0"/>
              </a:rPr>
              <a:t>60 000 транзисторов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ru-RU" altLang="ru-RU" smtClean="0">
                <a:latin typeface="Arial" panose="020B0604020202020204" pitchFamily="34" charset="0"/>
              </a:rPr>
              <a:t>200 000 диодов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en-US" altLang="ru-RU" smtClean="0">
                <a:latin typeface="Arial" panose="020B0604020202020204" pitchFamily="34" charset="0"/>
              </a:rPr>
              <a:t>1 </a:t>
            </a:r>
            <a:r>
              <a:rPr lang="ru-RU" altLang="ru-RU" smtClean="0">
                <a:latin typeface="Arial" panose="020B0604020202020204" pitchFamily="34" charset="0"/>
              </a:rPr>
              <a:t>млн. операций</a:t>
            </a:r>
            <a:br>
              <a:rPr lang="ru-RU" altLang="ru-RU" smtClean="0">
                <a:latin typeface="Arial" panose="020B0604020202020204" pitchFamily="34" charset="0"/>
              </a:rPr>
            </a:br>
            <a:r>
              <a:rPr lang="ru-RU" altLang="ru-RU" smtClean="0">
                <a:latin typeface="Arial" panose="020B0604020202020204" pitchFamily="34" charset="0"/>
              </a:rPr>
              <a:t>в секунду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ru-RU" altLang="ru-RU" smtClean="0">
                <a:latin typeface="Arial" panose="020B0604020202020204" pitchFamily="34" charset="0"/>
              </a:rPr>
              <a:t>память – магнитная </a:t>
            </a:r>
            <a:br>
              <a:rPr lang="ru-RU" altLang="ru-RU" smtClean="0">
                <a:latin typeface="Arial" panose="020B0604020202020204" pitchFamily="34" charset="0"/>
              </a:rPr>
            </a:br>
            <a:r>
              <a:rPr lang="ru-RU" altLang="ru-RU" smtClean="0">
                <a:latin typeface="Arial" panose="020B0604020202020204" pitchFamily="34" charset="0"/>
              </a:rPr>
              <a:t>лента, магнитный </a:t>
            </a:r>
            <a:br>
              <a:rPr lang="ru-RU" altLang="ru-RU" smtClean="0">
                <a:latin typeface="Arial" panose="020B0604020202020204" pitchFamily="34" charset="0"/>
              </a:rPr>
            </a:br>
            <a:r>
              <a:rPr lang="ru-RU" altLang="ru-RU" smtClean="0">
                <a:latin typeface="Arial" panose="020B0604020202020204" pitchFamily="34" charset="0"/>
              </a:rPr>
              <a:t>барабан</a:t>
            </a:r>
          </a:p>
          <a:p>
            <a:pPr lvl="1" eaLnBrk="1" hangingPunct="1">
              <a:lnSpc>
                <a:spcPct val="90000"/>
              </a:lnSpc>
              <a:buFontTx/>
              <a:buChar char="•"/>
            </a:pPr>
            <a:r>
              <a:rPr lang="ru-RU" altLang="ru-RU" smtClean="0">
                <a:latin typeface="Arial" panose="020B0604020202020204" pitchFamily="34" charset="0"/>
              </a:rPr>
              <a:t>работали дл 90-х гг.</a:t>
            </a:r>
          </a:p>
          <a:p>
            <a:pPr lvl="1" eaLnBrk="1" hangingPunct="1">
              <a:lnSpc>
                <a:spcPct val="90000"/>
              </a:lnSpc>
            </a:pPr>
            <a:endParaRPr lang="ru-RU" altLang="ru-RU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ru-RU" altLang="ru-RU" smtClean="0">
              <a:latin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endParaRPr lang="ru-RU" altLang="ru-RU" smtClean="0">
              <a:latin typeface="Arial" panose="020B0604020202020204" pitchFamily="34" charset="0"/>
            </a:endParaRPr>
          </a:p>
        </p:txBody>
      </p:sp>
      <p:pic>
        <p:nvPicPr>
          <p:cNvPr id="137224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6425" y="1992313"/>
            <a:ext cx="4392613" cy="370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Rectangle 6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 b="1">
                <a:solidFill>
                  <a:srgbClr val="000099"/>
                </a:solidFill>
              </a:rPr>
              <a:t>II </a:t>
            </a:r>
            <a:r>
              <a:rPr lang="ru-RU" altLang="ru-RU" sz="3200" b="1">
                <a:solidFill>
                  <a:srgbClr val="000099"/>
                </a:solidFill>
              </a:rPr>
              <a:t>поколение (1955-1965)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7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7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7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72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72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72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72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7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721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950913"/>
            <a:ext cx="8147050" cy="494030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ru-RU" altLang="ru-RU" sz="2600" smtClean="0">
                <a:latin typeface="Arial" panose="020B0604020202020204" pitchFamily="34" charset="0"/>
              </a:rPr>
              <a:t>на </a:t>
            </a: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интегральных микросхемах</a:t>
            </a:r>
            <a:r>
              <a:rPr lang="ru-RU" altLang="ru-RU" sz="2600" i="1" smtClean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  <a:br>
              <a:rPr lang="ru-RU" altLang="ru-RU" sz="2600" i="1" smtClean="0">
                <a:solidFill>
                  <a:srgbClr val="FF0000"/>
                </a:solidFill>
                <a:latin typeface="Arial" panose="020B0604020202020204" pitchFamily="34" charset="0"/>
              </a:rPr>
            </a:br>
            <a:r>
              <a:rPr lang="ru-RU" altLang="ru-RU" sz="2600" smtClean="0">
                <a:latin typeface="Arial" panose="020B0604020202020204" pitchFamily="34" charset="0"/>
              </a:rPr>
              <a:t>(1958, </a:t>
            </a:r>
            <a:r>
              <a:rPr lang="ru-RU" altLang="ru-RU" sz="2600" i="1" smtClean="0">
                <a:latin typeface="Arial" panose="020B0604020202020204" pitchFamily="34" charset="0"/>
              </a:rPr>
              <a:t>Дж. Килби</a:t>
            </a:r>
            <a:r>
              <a:rPr lang="ru-RU" altLang="ru-RU" sz="2600" smtClean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600" smtClean="0">
                <a:latin typeface="Arial" panose="020B0604020202020204" pitchFamily="34" charset="0"/>
              </a:rPr>
              <a:t>быстродействие до </a:t>
            </a: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1 млн.</a:t>
            </a:r>
            <a:r>
              <a:rPr lang="ru-RU" altLang="ru-RU" sz="2600" smtClean="0">
                <a:latin typeface="Arial" panose="020B0604020202020204" pitchFamily="34" charset="0"/>
              </a:rPr>
              <a:t> операций в секунду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600" smtClean="0">
                <a:latin typeface="Arial" panose="020B0604020202020204" pitchFamily="34" charset="0"/>
              </a:rPr>
              <a:t>оперативная памяти – </a:t>
            </a: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сотни Кбайт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операционные системы</a:t>
            </a:r>
            <a:r>
              <a:rPr lang="ru-RU" altLang="ru-RU" sz="2600" smtClean="0">
                <a:latin typeface="Arial" panose="020B0604020202020204" pitchFamily="34" charset="0"/>
              </a:rPr>
              <a:t> </a:t>
            </a:r>
            <a:r>
              <a:rPr lang="en-US" altLang="ru-RU" sz="2600" smtClean="0">
                <a:latin typeface="Arial" panose="020B0604020202020204" pitchFamily="34" charset="0"/>
              </a:rPr>
              <a:t>– </a:t>
            </a:r>
            <a:r>
              <a:rPr lang="ru-RU" altLang="ru-RU" sz="2600" smtClean="0">
                <a:latin typeface="Arial" panose="020B0604020202020204" pitchFamily="34" charset="0"/>
              </a:rPr>
              <a:t>управление памятью, устройствами, временем процессора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600" smtClean="0">
                <a:latin typeface="Arial" panose="020B0604020202020204" pitchFamily="34" charset="0"/>
              </a:rPr>
              <a:t>языки программирования </a:t>
            </a:r>
            <a:r>
              <a:rPr lang="ru-RU" altLang="ru-RU" sz="2600" b="1" i="1" smtClean="0">
                <a:solidFill>
                  <a:srgbClr val="000099"/>
                </a:solidFill>
                <a:latin typeface="Arial" panose="020B0604020202020204" pitchFamily="34" charset="0"/>
              </a:rPr>
              <a:t>Бэйсик</a:t>
            </a: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 </a:t>
            </a:r>
            <a:r>
              <a:rPr lang="ru-RU" altLang="ru-RU" sz="2600" smtClean="0">
                <a:latin typeface="Arial" panose="020B0604020202020204" pitchFamily="34" charset="0"/>
              </a:rPr>
              <a:t>(1965), </a:t>
            </a:r>
            <a:br>
              <a:rPr lang="ru-RU" altLang="ru-RU" sz="2600" smtClean="0">
                <a:latin typeface="Arial" panose="020B0604020202020204" pitchFamily="34" charset="0"/>
              </a:rPr>
            </a:br>
            <a:r>
              <a:rPr lang="ru-RU" altLang="ru-RU" sz="2600" b="1" i="1" smtClean="0">
                <a:solidFill>
                  <a:srgbClr val="000099"/>
                </a:solidFill>
                <a:latin typeface="Arial" panose="020B0604020202020204" pitchFamily="34" charset="0"/>
              </a:rPr>
              <a:t>Паскаль</a:t>
            </a:r>
            <a:r>
              <a:rPr lang="ru-RU" altLang="ru-RU" sz="2600" i="1" smtClean="0">
                <a:latin typeface="Arial" panose="020B0604020202020204" pitchFamily="34" charset="0"/>
              </a:rPr>
              <a:t> </a:t>
            </a:r>
            <a:r>
              <a:rPr lang="ru-RU" altLang="ru-RU" sz="2600" smtClean="0">
                <a:latin typeface="Arial" panose="020B0604020202020204" pitchFamily="34" charset="0"/>
              </a:rPr>
              <a:t>(1970, </a:t>
            </a:r>
            <a:r>
              <a:rPr lang="ru-RU" altLang="ru-RU" sz="2600" i="1" smtClean="0">
                <a:latin typeface="Arial" panose="020B0604020202020204" pitchFamily="34" charset="0"/>
              </a:rPr>
              <a:t>Н. Вирт</a:t>
            </a:r>
            <a:r>
              <a:rPr lang="ru-RU" altLang="ru-RU" sz="2600" smtClean="0">
                <a:latin typeface="Arial" panose="020B0604020202020204" pitchFamily="34" charset="0"/>
              </a:rPr>
              <a:t>), </a:t>
            </a:r>
            <a:r>
              <a:rPr lang="ru-RU" altLang="ru-RU" sz="2600" b="1" i="1" smtClean="0">
                <a:solidFill>
                  <a:srgbClr val="000099"/>
                </a:solidFill>
                <a:latin typeface="Arial" panose="020B0604020202020204" pitchFamily="34" charset="0"/>
              </a:rPr>
              <a:t>Си</a:t>
            </a:r>
            <a:r>
              <a:rPr lang="ru-RU" altLang="ru-RU" sz="2600" smtClean="0">
                <a:latin typeface="Arial" panose="020B0604020202020204" pitchFamily="34" charset="0"/>
              </a:rPr>
              <a:t> (1972, </a:t>
            </a:r>
            <a:r>
              <a:rPr lang="ru-RU" altLang="ru-RU" sz="2600" i="1" smtClean="0">
                <a:latin typeface="Arial" panose="020B0604020202020204" pitchFamily="34" charset="0"/>
              </a:rPr>
              <a:t>Д. Ритчи</a:t>
            </a:r>
            <a:r>
              <a:rPr lang="ru-RU" altLang="ru-RU" sz="2600" smtClean="0">
                <a:latin typeface="Arial" panose="020B0604020202020204" pitchFamily="34" charset="0"/>
              </a:rPr>
              <a:t>)</a:t>
            </a:r>
          </a:p>
          <a:p>
            <a:pPr eaLnBrk="1" hangingPunct="1">
              <a:lnSpc>
                <a:spcPct val="120000"/>
              </a:lnSpc>
            </a:pP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совместимость программ</a:t>
            </a:r>
          </a:p>
        </p:txBody>
      </p:sp>
      <p:pic>
        <p:nvPicPr>
          <p:cNvPr id="13824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163" y="1028700"/>
            <a:ext cx="1538287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4" name="Rectangle 6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 b="1">
                <a:solidFill>
                  <a:srgbClr val="000099"/>
                </a:solidFill>
              </a:rPr>
              <a:t>III </a:t>
            </a:r>
            <a:r>
              <a:rPr lang="ru-RU" altLang="ru-RU" sz="3200" b="1">
                <a:solidFill>
                  <a:srgbClr val="000099"/>
                </a:solidFill>
              </a:rPr>
              <a:t>поколение (1965-1980)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8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8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8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38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38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3"/>
          <p:cNvSpPr>
            <a:spLocks noChangeArrowheads="1"/>
          </p:cNvSpPr>
          <p:nvPr/>
        </p:nvSpPr>
        <p:spPr bwMode="auto">
          <a:xfrm>
            <a:off x="433388" y="904875"/>
            <a:ext cx="73374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2925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 i="1">
                <a:solidFill>
                  <a:srgbClr val="000099"/>
                </a:solidFill>
              </a:rPr>
              <a:t>большие универсальные компьютеры</a:t>
            </a:r>
            <a:endParaRPr lang="en-US" altLang="ru-RU" sz="2800" i="1">
              <a:solidFill>
                <a:srgbClr val="000099"/>
              </a:solidFill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 b="1"/>
              <a:t>1964. </a:t>
            </a:r>
            <a:r>
              <a:rPr lang="en-US" altLang="ru-RU" sz="2800" b="1">
                <a:solidFill>
                  <a:srgbClr val="000099"/>
                </a:solidFill>
              </a:rPr>
              <a:t>IBM/360</a:t>
            </a:r>
            <a:r>
              <a:rPr lang="en-US" altLang="ru-RU" sz="2800"/>
              <a:t> </a:t>
            </a:r>
            <a:r>
              <a:rPr lang="ru-RU" altLang="ru-RU" sz="2800"/>
              <a:t>фирмы </a:t>
            </a:r>
            <a:r>
              <a:rPr lang="en-US" altLang="ru-RU" sz="2800"/>
              <a:t>IBM.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/>
              <a:t>кэш-память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/>
              <a:t>конвейерная обработка </a:t>
            </a:r>
            <a:br>
              <a:rPr lang="ru-RU" altLang="ru-RU" sz="2400"/>
            </a:br>
            <a:r>
              <a:rPr lang="ru-RU" altLang="ru-RU" sz="2400"/>
              <a:t>команд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/>
              <a:t>операционная система </a:t>
            </a:r>
            <a:br>
              <a:rPr lang="ru-RU" altLang="ru-RU" sz="2400"/>
            </a:br>
            <a:r>
              <a:rPr lang="en-US" altLang="ru-RU" sz="2400"/>
              <a:t>OS/360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/>
              <a:t>1 байт = 8 бит (а не 4 или 6!)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400"/>
              <a:t>разделение времени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endParaRPr lang="ru-RU" altLang="ru-RU" sz="2800">
              <a:solidFill>
                <a:srgbClr val="000099"/>
              </a:solidFill>
            </a:endParaRPr>
          </a:p>
        </p:txBody>
      </p:sp>
      <p:pic>
        <p:nvPicPr>
          <p:cNvPr id="139278" name="Picture 1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1313" y="1452563"/>
            <a:ext cx="3503612" cy="2447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6038" y="4246563"/>
            <a:ext cx="1516062" cy="202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5475" y="4235450"/>
            <a:ext cx="1935163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7833" name="Rectangle 9"/>
          <p:cNvSpPr>
            <a:spLocks noChangeArrowheads="1"/>
          </p:cNvSpPr>
          <p:nvPr/>
        </p:nvSpPr>
        <p:spPr bwMode="auto">
          <a:xfrm>
            <a:off x="5160963" y="6227763"/>
            <a:ext cx="14970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дисковод</a:t>
            </a:r>
          </a:p>
        </p:txBody>
      </p:sp>
      <p:sp>
        <p:nvSpPr>
          <p:cNvPr id="77834" name="Rectangle 10"/>
          <p:cNvSpPr>
            <a:spLocks noChangeArrowheads="1"/>
          </p:cNvSpPr>
          <p:nvPr/>
        </p:nvSpPr>
        <p:spPr bwMode="auto">
          <a:xfrm>
            <a:off x="6978650" y="6227763"/>
            <a:ext cx="19097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/>
              <a:t>принтер</a:t>
            </a:r>
          </a:p>
        </p:txBody>
      </p:sp>
      <p:sp>
        <p:nvSpPr>
          <p:cNvPr id="16392" name="Rectangle 10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/>
            <a:r>
              <a:rPr lang="en-US" altLang="ru-RU" sz="3200" b="1">
                <a:solidFill>
                  <a:srgbClr val="000099"/>
                </a:solidFill>
              </a:rPr>
              <a:t>IBM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9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39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39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9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39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9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92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9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77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778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778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77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9267" grpId="0" build="p"/>
      <p:bldP spid="77833" grpId="0"/>
      <p:bldP spid="778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5" name="Rectangle 3"/>
          <p:cNvSpPr>
            <a:spLocks noChangeArrowheads="1"/>
          </p:cNvSpPr>
          <p:nvPr/>
        </p:nvSpPr>
        <p:spPr bwMode="auto">
          <a:xfrm>
            <a:off x="415925" y="1182688"/>
            <a:ext cx="591502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endParaRPr lang="ru-RU" altLang="ru-RU" sz="3200"/>
          </a:p>
        </p:txBody>
      </p:sp>
      <p:pic>
        <p:nvPicPr>
          <p:cNvPr id="156680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25" y="1889125"/>
            <a:ext cx="3548063" cy="367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6681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1438" y="3124200"/>
            <a:ext cx="3536950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7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0099"/>
                </a:solidFill>
              </a:rPr>
              <a:t>Миникомпьютеры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6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7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61950" y="1009650"/>
            <a:ext cx="8540750" cy="5592763"/>
          </a:xfrm>
        </p:spPr>
        <p:txBody>
          <a:bodyPr/>
          <a:lstStyle/>
          <a:p>
            <a:pPr eaLnBrk="1" hangingPunct="1">
              <a:lnSpc>
                <a:spcPct val="110000"/>
              </a:lnSpc>
            </a:pPr>
            <a:r>
              <a:rPr lang="ru-RU" altLang="ru-RU" sz="2600" smtClean="0">
                <a:latin typeface="Arial" panose="020B0604020202020204" pitchFamily="34" charset="0"/>
              </a:rPr>
              <a:t>компьютеры на </a:t>
            </a:r>
            <a:r>
              <a:rPr lang="ru-RU" altLang="ru-RU" sz="2600" smtClean="0">
                <a:solidFill>
                  <a:srgbClr val="000099"/>
                </a:solidFill>
                <a:latin typeface="Arial" panose="020B0604020202020204" pitchFamily="34" charset="0"/>
              </a:rPr>
              <a:t>больших и сверхбольших</a:t>
            </a:r>
            <a:br>
              <a:rPr lang="ru-RU" altLang="ru-RU" sz="2600" smtClean="0">
                <a:solidFill>
                  <a:srgbClr val="000099"/>
                </a:solidFill>
                <a:latin typeface="Arial" panose="020B0604020202020204" pitchFamily="34" charset="0"/>
              </a:rPr>
            </a:br>
            <a:r>
              <a:rPr lang="ru-RU" altLang="ru-RU" sz="2600" smtClean="0">
                <a:solidFill>
                  <a:srgbClr val="000099"/>
                </a:solidFill>
                <a:latin typeface="Arial" panose="020B0604020202020204" pitchFamily="34" charset="0"/>
              </a:rPr>
              <a:t>интегральных схемах (</a:t>
            </a: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БИС</a:t>
            </a:r>
            <a:r>
              <a:rPr lang="ru-RU" altLang="ru-RU" sz="2600" smtClean="0">
                <a:solidFill>
                  <a:srgbClr val="000099"/>
                </a:solidFill>
                <a:latin typeface="Arial" panose="020B0604020202020204" pitchFamily="34" charset="0"/>
              </a:rPr>
              <a:t>, </a:t>
            </a: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СБИС</a:t>
            </a:r>
            <a:r>
              <a:rPr lang="ru-RU" altLang="ru-RU" sz="2600" smtClean="0">
                <a:solidFill>
                  <a:srgbClr val="000099"/>
                </a:solidFill>
                <a:latin typeface="Arial" panose="020B0604020202020204" pitchFamily="34" charset="0"/>
              </a:rPr>
              <a:t>)</a:t>
            </a:r>
            <a:r>
              <a:rPr lang="ru-RU" altLang="ru-RU" sz="2600" smtClean="0">
                <a:latin typeface="Arial" panose="020B0604020202020204" pitchFamily="34" charset="0"/>
              </a:rPr>
              <a:t>  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суперкомпьютеры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персональные</a:t>
            </a:r>
            <a:r>
              <a:rPr lang="ru-RU" altLang="ru-RU" sz="2600" smtClean="0">
                <a:latin typeface="Arial" panose="020B0604020202020204" pitchFamily="34" charset="0"/>
              </a:rPr>
              <a:t> компьютеры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600" smtClean="0">
                <a:latin typeface="Arial" panose="020B0604020202020204" pitchFamily="34" charset="0"/>
              </a:rPr>
              <a:t>появление пользователей-</a:t>
            </a: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непрофессионалов</a:t>
            </a:r>
            <a:r>
              <a:rPr lang="ru-RU" altLang="ru-RU" sz="2600" smtClean="0">
                <a:latin typeface="Arial" panose="020B0604020202020204" pitchFamily="34" charset="0"/>
              </a:rPr>
              <a:t>, необходимость «дружественного» интерфейса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600" smtClean="0">
                <a:latin typeface="Arial" panose="020B0604020202020204" pitchFamily="34" charset="0"/>
              </a:rPr>
              <a:t>более </a:t>
            </a: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1 млрд</a:t>
            </a:r>
            <a:r>
              <a:rPr lang="ru-RU" altLang="ru-RU" sz="2600" smtClean="0">
                <a:latin typeface="Arial" panose="020B0604020202020204" pitchFamily="34" charset="0"/>
              </a:rPr>
              <a:t>. операций в секунду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600" smtClean="0">
                <a:latin typeface="Arial" panose="020B0604020202020204" pitchFamily="34" charset="0"/>
              </a:rPr>
              <a:t>оперативная памяти – до нескольких </a:t>
            </a: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гигабайт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многопроцессорные</a:t>
            </a:r>
            <a:r>
              <a:rPr lang="ru-RU" altLang="ru-RU" sz="2600" smtClean="0">
                <a:latin typeface="Arial" panose="020B0604020202020204" pitchFamily="34" charset="0"/>
              </a:rPr>
              <a:t> системы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600" smtClean="0">
                <a:latin typeface="Arial" panose="020B0604020202020204" pitchFamily="34" charset="0"/>
              </a:rPr>
              <a:t>компьютерные </a:t>
            </a: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сети</a:t>
            </a:r>
          </a:p>
          <a:p>
            <a:pPr eaLnBrk="1" hangingPunct="1">
              <a:lnSpc>
                <a:spcPct val="110000"/>
              </a:lnSpc>
            </a:pPr>
            <a:r>
              <a:rPr lang="ru-RU" altLang="ru-RU" sz="2600" b="1" smtClean="0">
                <a:solidFill>
                  <a:srgbClr val="000099"/>
                </a:solidFill>
                <a:latin typeface="Arial" panose="020B0604020202020204" pitchFamily="34" charset="0"/>
              </a:rPr>
              <a:t>мультимедиа</a:t>
            </a:r>
            <a:r>
              <a:rPr lang="ru-RU" altLang="ru-RU" sz="2600" smtClean="0">
                <a:latin typeface="Arial" panose="020B0604020202020204" pitchFamily="34" charset="0"/>
              </a:rPr>
              <a:t> (графика, анимация, звук)</a:t>
            </a:r>
          </a:p>
        </p:txBody>
      </p:sp>
      <p:pic>
        <p:nvPicPr>
          <p:cNvPr id="141320" name="Picture 8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1117600"/>
            <a:ext cx="1465262" cy="115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6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 b="1">
                <a:solidFill>
                  <a:srgbClr val="000099"/>
                </a:solidFill>
              </a:rPr>
              <a:t>IV </a:t>
            </a:r>
            <a:r>
              <a:rPr lang="ru-RU" altLang="ru-RU" sz="3200" b="1">
                <a:solidFill>
                  <a:srgbClr val="000099"/>
                </a:solidFill>
              </a:rPr>
              <a:t>поколение (с 1980 по …)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1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41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41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413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1413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1413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9" name="Rectangle 3"/>
          <p:cNvSpPr>
            <a:spLocks noChangeArrowheads="1"/>
          </p:cNvSpPr>
          <p:nvPr/>
        </p:nvSpPr>
        <p:spPr bwMode="auto">
          <a:xfrm>
            <a:off x="331788" y="927100"/>
            <a:ext cx="5367337" cy="5497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44513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400" b="1"/>
              <a:t>1972. </a:t>
            </a:r>
            <a:r>
              <a:rPr lang="en-US" altLang="ru-RU" sz="2400" b="1"/>
              <a:t>ILLIAC</a:t>
            </a:r>
            <a:r>
              <a:rPr lang="ru-RU" altLang="ru-RU" sz="2400" b="1"/>
              <a:t>-</a:t>
            </a:r>
            <a:r>
              <a:rPr lang="en-US" altLang="ru-RU" sz="2400" b="1"/>
              <a:t>IV</a:t>
            </a:r>
            <a:r>
              <a:rPr lang="ru-RU" altLang="ru-RU" sz="2400" b="1"/>
              <a:t> (США)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20 млн. оп</a:t>
            </a:r>
            <a:r>
              <a:rPr lang="en-US" altLang="ru-RU" sz="2200"/>
              <a:t>/c</a:t>
            </a:r>
            <a:endParaRPr lang="ru-RU" altLang="ru-RU" sz="22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многопроцессорная </a:t>
            </a:r>
            <a:r>
              <a:rPr lang="en-US" altLang="ru-RU" sz="2200"/>
              <a:t/>
            </a:r>
            <a:br>
              <a:rPr lang="en-US" altLang="ru-RU" sz="2200"/>
            </a:br>
            <a:r>
              <a:rPr lang="ru-RU" altLang="ru-RU" sz="2200"/>
              <a:t>система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ru-RU" altLang="ru-RU" sz="2400" b="1"/>
              <a:t>1976. </a:t>
            </a:r>
            <a:r>
              <a:rPr lang="en-US" altLang="ru-RU" sz="2400" b="1"/>
              <a:t>Cray-1 (</a:t>
            </a:r>
            <a:r>
              <a:rPr lang="ru-RU" altLang="ru-RU" sz="2400" b="1"/>
              <a:t>США</a:t>
            </a:r>
            <a:r>
              <a:rPr lang="en-US" altLang="ru-RU" sz="2400" b="1"/>
              <a:t>)</a:t>
            </a:r>
            <a:endParaRPr lang="ru-RU" altLang="ru-RU" sz="2400" b="1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166 млн. оп</a:t>
            </a:r>
            <a:r>
              <a:rPr lang="en-US" altLang="ru-RU" sz="2200"/>
              <a:t>/c</a:t>
            </a:r>
            <a:endParaRPr lang="ru-RU" altLang="ru-RU" sz="22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память 8 Мб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векторные вычисления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ru-RU" altLang="ru-RU" sz="2400" b="1"/>
              <a:t>1980. Эльбрус-1</a:t>
            </a:r>
            <a:r>
              <a:rPr lang="ru-RU" altLang="ru-RU" sz="2400"/>
              <a:t> (СССР)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15 млн. оп</a:t>
            </a:r>
            <a:r>
              <a:rPr lang="en-US" altLang="ru-RU" sz="2200"/>
              <a:t>/c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память 64 Мб</a:t>
            </a:r>
          </a:p>
          <a:p>
            <a:pPr eaLnBrk="1" hangingPunct="1">
              <a:lnSpc>
                <a:spcPct val="80000"/>
              </a:lnSpc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ru-RU" altLang="ru-RU" sz="2400" b="1"/>
              <a:t>1985. Эльбрус-2</a:t>
            </a:r>
            <a:endParaRPr lang="ru-RU" altLang="ru-RU" sz="24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8 процессоров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125 млн. оп</a:t>
            </a:r>
            <a:r>
              <a:rPr lang="en-US" altLang="ru-RU" sz="2200"/>
              <a:t>/c</a:t>
            </a:r>
            <a:endParaRPr lang="ru-RU" altLang="ru-RU" sz="2200"/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память 144 Мб</a:t>
            </a:r>
          </a:p>
          <a:p>
            <a:pPr lvl="1" eaLnBrk="1" hangingPunct="1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водяное охлаждение</a:t>
            </a:r>
          </a:p>
        </p:txBody>
      </p:sp>
      <p:pic>
        <p:nvPicPr>
          <p:cNvPr id="1577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2475" y="1036638"/>
            <a:ext cx="4198938" cy="3309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5175" y="1512888"/>
            <a:ext cx="4167188" cy="340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7706" name="Picture 10" descr="Эльбрус -компьютер Вооруженных сил РФ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563" y="4084638"/>
            <a:ext cx="1952625" cy="250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98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2063" y="4659313"/>
            <a:ext cx="2835275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3" name="Rectangle 9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0099"/>
                </a:solidFill>
              </a:rPr>
              <a:t>Суперкомпьютеры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7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76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576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57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7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7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76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76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500" fill="hold"/>
                                        <p:tgtEl>
                                          <p:spTgt spid="15770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57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76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76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576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500" fill="hold"/>
                                        <p:tgtEl>
                                          <p:spTgt spid="15770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56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2222E-6 1.1728E-6 L 0.09827 -0.12121 " pathEditMode="relative" rAng="0" ptsTypes="AA">
                                      <p:cBhvr>
                                        <p:cTn id="50" dur="500" fill="hold"/>
                                        <p:tgtEl>
                                          <p:spTgt spid="1577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13" y="-6061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2.26463E-6 L -0.15834 -0.09947 " pathEditMode="relative" rAng="0" ptsTypes="AA">
                                      <p:cBhvr>
                                        <p:cTn id="52" dur="500" fill="hold"/>
                                        <p:tgtEl>
                                          <p:spTgt spid="1577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17" y="-49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1576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0" dur="500"/>
                                        <p:tgtEl>
                                          <p:spTgt spid="15769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3" dur="500"/>
                                        <p:tgtEl>
                                          <p:spTgt spid="15769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6" dur="500"/>
                                        <p:tgtEl>
                                          <p:spTgt spid="15769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9" dur="500"/>
                                        <p:tgtEl>
                                          <p:spTgt spid="15769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2" dur="500"/>
                                        <p:tgtEl>
                                          <p:spTgt spid="15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5" dur="500"/>
                                        <p:tgtEl>
                                          <p:spTgt spid="798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769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076325"/>
            <a:ext cx="5699125" cy="15414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b="1" smtClean="0">
                <a:latin typeface="Arial" panose="020B0604020202020204" pitchFamily="34" charset="0"/>
                <a:cs typeface="Arial" panose="020B0604020202020204" pitchFamily="34" charset="0"/>
              </a:rPr>
              <a:t>Кости с зарубками 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(«вестоницкая кость»</a:t>
            </a:r>
            <a:r>
              <a:rPr lang="en-US" altLang="ru-RU" smtClean="0"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altLang="ru-RU" smtClean="0">
                <a:latin typeface="Arial" panose="020B0604020202020204" pitchFamily="34" charset="0"/>
                <a:cs typeface="Arial" panose="020B0604020202020204" pitchFamily="34" charset="0"/>
              </a:rPr>
              <a:t> Чехия, 30 тыс. лет до н.э)</a:t>
            </a:r>
          </a:p>
          <a:p>
            <a:pPr eaLnBrk="1" hangingPunct="1"/>
            <a:endParaRPr lang="ru-RU" altLang="ru-RU" smtClean="0"/>
          </a:p>
          <a:p>
            <a:pPr eaLnBrk="1" hangingPunct="1"/>
            <a:endParaRPr lang="ru-RU" altLang="ru-RU" smtClean="0"/>
          </a:p>
        </p:txBody>
      </p:sp>
      <p:pic>
        <p:nvPicPr>
          <p:cNvPr id="11879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5550" y="1217613"/>
            <a:ext cx="19335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87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4788" y="3662363"/>
            <a:ext cx="1835150" cy="206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8793" name="Rectangle 9"/>
          <p:cNvSpPr>
            <a:spLocks noChangeArrowheads="1"/>
          </p:cNvSpPr>
          <p:nvPr/>
        </p:nvSpPr>
        <p:spPr bwMode="auto">
          <a:xfrm>
            <a:off x="468313" y="3284538"/>
            <a:ext cx="5473700" cy="2520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Clr>
                <a:schemeClr val="hlink"/>
              </a:buClr>
            </a:pPr>
            <a:r>
              <a:rPr lang="ru-RU" altLang="ru-RU" sz="2800" b="1"/>
              <a:t>Узелковое письмо (Южная Америка, </a:t>
            </a:r>
            <a:r>
              <a:rPr lang="en-US" altLang="ru-RU" sz="2800" b="1"/>
              <a:t>VII </a:t>
            </a:r>
            <a:r>
              <a:rPr lang="ru-RU" altLang="ru-RU" sz="2800" b="1"/>
              <a:t>век н.э.)</a:t>
            </a:r>
            <a:endParaRPr lang="en-US" altLang="ru-RU" sz="2800" b="1"/>
          </a:p>
          <a:p>
            <a:pPr lvl="1" eaLnBrk="1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n"/>
            </a:pPr>
            <a:r>
              <a:rPr lang="ru-RU" altLang="ru-RU" sz="2400"/>
              <a:t>узлы с вплетенными камнями</a:t>
            </a:r>
          </a:p>
          <a:p>
            <a:pPr lvl="1" eaLnBrk="1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n"/>
            </a:pPr>
            <a:r>
              <a:rPr lang="ru-RU" altLang="ru-RU" sz="2400"/>
              <a:t>нити разного цвета (красная – число воинов, желтая – золото)</a:t>
            </a:r>
          </a:p>
          <a:p>
            <a:pPr lvl="1" eaLnBrk="1" hangingPunct="1">
              <a:spcBef>
                <a:spcPct val="20000"/>
              </a:spcBef>
              <a:buSzPct val="50000"/>
              <a:buFont typeface="Wingdings" panose="05000000000000000000" pitchFamily="2" charset="2"/>
              <a:buChar char="n"/>
            </a:pPr>
            <a:r>
              <a:rPr lang="ru-RU" altLang="ru-RU" sz="2400"/>
              <a:t>десятичная система</a:t>
            </a:r>
          </a:p>
        </p:txBody>
      </p:sp>
      <p:sp>
        <p:nvSpPr>
          <p:cNvPr id="5126" name="Rectangle 8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0099"/>
                </a:solidFill>
              </a:rPr>
              <a:t>Древние средства счета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8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18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187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7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87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8787" grpId="0" build="p"/>
      <p:bldP spid="11879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1008063"/>
            <a:ext cx="18288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1263" y="2274888"/>
            <a:ext cx="1800225" cy="116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3754438"/>
            <a:ext cx="4579938" cy="957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1866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6713" y="4995863"/>
            <a:ext cx="1185862" cy="1436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1868" name="Rectangle 12"/>
          <p:cNvSpPr>
            <a:spLocks noChangeArrowheads="1"/>
          </p:cNvSpPr>
          <p:nvPr/>
        </p:nvSpPr>
        <p:spPr bwMode="auto">
          <a:xfrm>
            <a:off x="414338" y="1293813"/>
            <a:ext cx="5688012" cy="127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 b="1">
                <a:cs typeface="Arial" panose="020B0604020202020204" pitchFamily="34" charset="0"/>
              </a:rPr>
              <a:t>Абак</a:t>
            </a:r>
            <a:r>
              <a:rPr lang="ru-RU" altLang="ru-RU" sz="2800">
                <a:cs typeface="Arial" panose="020B0604020202020204" pitchFamily="34" charset="0"/>
              </a:rPr>
              <a:t> (Древний Рим) – </a:t>
            </a:r>
            <a:r>
              <a:rPr lang="en-US" altLang="ru-RU" sz="2800">
                <a:cs typeface="Arial" panose="020B0604020202020204" pitchFamily="34" charset="0"/>
              </a:rPr>
              <a:t>V-VI </a:t>
            </a:r>
            <a:r>
              <a:rPr lang="ru-RU" altLang="ru-RU" sz="2800">
                <a:cs typeface="Arial" panose="020B0604020202020204" pitchFamily="34" charset="0"/>
              </a:rPr>
              <a:t>в.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800">
              <a:cs typeface="Arial" panose="020B0604020202020204" pitchFamily="34" charset="0"/>
            </a:endParaRPr>
          </a:p>
          <a:p>
            <a:pPr eaLnBrk="1" hangingPunct="1">
              <a:lnSpc>
                <a:spcPct val="20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 b="1">
                <a:cs typeface="Arial" panose="020B0604020202020204" pitchFamily="34" charset="0"/>
              </a:rPr>
              <a:t>Суан-пан</a:t>
            </a:r>
            <a:r>
              <a:rPr lang="ru-RU" altLang="ru-RU" sz="2800">
                <a:cs typeface="Arial" panose="020B0604020202020204" pitchFamily="34" charset="0"/>
              </a:rPr>
              <a:t> (Китай) – </a:t>
            </a:r>
            <a:r>
              <a:rPr lang="en-US" altLang="ru-RU" sz="2800">
                <a:cs typeface="Arial" panose="020B0604020202020204" pitchFamily="34" charset="0"/>
              </a:rPr>
              <a:t>VI </a:t>
            </a:r>
            <a:r>
              <a:rPr lang="ru-RU" altLang="ru-RU" sz="2800">
                <a:cs typeface="Arial" panose="020B0604020202020204" pitchFamily="34" charset="0"/>
              </a:rPr>
              <a:t>в.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8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 b="1">
                <a:cs typeface="Arial" panose="020B0604020202020204" pitchFamily="34" charset="0"/>
              </a:rPr>
              <a:t>Соробан</a:t>
            </a:r>
            <a:r>
              <a:rPr lang="ru-RU" altLang="ru-RU" sz="2800">
                <a:cs typeface="Arial" panose="020B0604020202020204" pitchFamily="34" charset="0"/>
              </a:rPr>
              <a:t> (Япония) </a:t>
            </a:r>
            <a:br>
              <a:rPr lang="ru-RU" altLang="ru-RU" sz="2800">
                <a:cs typeface="Arial" panose="020B0604020202020204" pitchFamily="34" charset="0"/>
              </a:rPr>
            </a:br>
            <a:r>
              <a:rPr lang="en-US" altLang="ru-RU" sz="2800">
                <a:cs typeface="Arial" panose="020B0604020202020204" pitchFamily="34" charset="0"/>
              </a:rPr>
              <a:t>XV-XVI </a:t>
            </a:r>
            <a:r>
              <a:rPr lang="ru-RU" altLang="ru-RU" sz="2800">
                <a:cs typeface="Arial" panose="020B0604020202020204" pitchFamily="34" charset="0"/>
              </a:rPr>
              <a:t>в.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8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endParaRPr lang="ru-RU" altLang="ru-RU" sz="28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800" b="1">
                <a:cs typeface="Arial" panose="020B0604020202020204" pitchFamily="34" charset="0"/>
              </a:rPr>
              <a:t>Счеты</a:t>
            </a:r>
            <a:r>
              <a:rPr lang="ru-RU" altLang="ru-RU" sz="2800">
                <a:cs typeface="Arial" panose="020B0604020202020204" pitchFamily="34" charset="0"/>
              </a:rPr>
              <a:t> (Россия) – </a:t>
            </a:r>
            <a:r>
              <a:rPr lang="en-US" altLang="ru-RU" sz="2800">
                <a:cs typeface="Arial" panose="020B0604020202020204" pitchFamily="34" charset="0"/>
              </a:rPr>
              <a:t>XVII </a:t>
            </a:r>
            <a:r>
              <a:rPr lang="ru-RU" altLang="ru-RU" sz="2800">
                <a:cs typeface="Arial" panose="020B0604020202020204" pitchFamily="34" charset="0"/>
              </a:rPr>
              <a:t>в.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80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Bef>
                <a:spcPct val="20000"/>
              </a:spcBef>
            </a:pPr>
            <a:endParaRPr lang="ru-RU" altLang="ru-RU" sz="2800">
              <a:cs typeface="Arial" panose="020B0604020202020204" pitchFamily="34" charset="0"/>
            </a:endParaRPr>
          </a:p>
        </p:txBody>
      </p:sp>
      <p:sp>
        <p:nvSpPr>
          <p:cNvPr id="6151" name="Rectangle 9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0099"/>
                </a:solidFill>
              </a:rPr>
              <a:t>Абак и его «родственники»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1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1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21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21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21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21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21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21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86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79425" y="950913"/>
            <a:ext cx="6329363" cy="1022350"/>
          </a:xfrm>
        </p:spPr>
        <p:txBody>
          <a:bodyPr/>
          <a:lstStyle/>
          <a:p>
            <a:pPr marL="0" indent="0" eaLnBrk="1" hangingPunct="1">
              <a:buFont typeface="Arial" panose="020B0604020202020204" pitchFamily="34" charset="0"/>
              <a:buNone/>
            </a:pPr>
            <a:r>
              <a:rPr lang="ru-RU" altLang="ru-RU" sz="3000" b="1" smtClean="0">
                <a:latin typeface="Arial" panose="020B0604020202020204" pitchFamily="34" charset="0"/>
              </a:rPr>
              <a:t>Вильгельм  Готфрид Лейбниц</a:t>
            </a:r>
            <a:r>
              <a:rPr lang="ru-RU" altLang="ru-RU" smtClean="0">
                <a:latin typeface="Arial" panose="020B0604020202020204" pitchFamily="34" charset="0"/>
              </a:rPr>
              <a:t> </a:t>
            </a:r>
            <a:br>
              <a:rPr lang="ru-RU" altLang="ru-RU" smtClean="0">
                <a:latin typeface="Arial" panose="020B0604020202020204" pitchFamily="34" charset="0"/>
              </a:rPr>
            </a:br>
            <a:r>
              <a:rPr lang="ru-RU" altLang="ru-RU" smtClean="0">
                <a:latin typeface="Arial" panose="020B0604020202020204" pitchFamily="34" charset="0"/>
              </a:rPr>
              <a:t>(1646 - 1716)</a:t>
            </a:r>
          </a:p>
        </p:txBody>
      </p:sp>
      <p:pic>
        <p:nvPicPr>
          <p:cNvPr id="717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8325" y="1109663"/>
            <a:ext cx="1782763" cy="2271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546100" y="1985963"/>
            <a:ext cx="6053138" cy="139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5113" indent="-2651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/>
              <a:t>сложение, вычитание, </a:t>
            </a:r>
            <a:r>
              <a:rPr lang="ru-RU" altLang="ru-RU" sz="2400" b="1" i="1"/>
              <a:t>умножение</a:t>
            </a:r>
            <a:r>
              <a:rPr lang="ru-RU" altLang="ru-RU" sz="2400"/>
              <a:t>, </a:t>
            </a:r>
            <a:r>
              <a:rPr lang="ru-RU" altLang="ru-RU" sz="2400" b="1" i="1"/>
              <a:t>деление</a:t>
            </a:r>
            <a:r>
              <a:rPr lang="ru-RU" altLang="ru-RU" sz="2400"/>
              <a:t>!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/>
              <a:t>12-разрядные числа</a:t>
            </a:r>
            <a:endParaRPr lang="en-US" altLang="ru-RU" sz="24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400"/>
              <a:t>десятичная система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400"/>
          </a:p>
        </p:txBody>
      </p:sp>
      <p:pic>
        <p:nvPicPr>
          <p:cNvPr id="150538" name="Picture 10" descr="The Reckoner (reconstruction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800" y="3597275"/>
            <a:ext cx="8132763" cy="282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4132263"/>
            <a:ext cx="3629025" cy="232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1" name="Rectangle 11"/>
          <p:cNvSpPr>
            <a:spLocks noChangeArrowheads="1"/>
          </p:cNvSpPr>
          <p:nvPr/>
        </p:nvSpPr>
        <p:spPr bwMode="auto">
          <a:xfrm>
            <a:off x="685800" y="4330700"/>
            <a:ext cx="4192588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400" b="1"/>
              <a:t>Арифмометр «Феликс»</a:t>
            </a:r>
            <a:br>
              <a:rPr lang="ru-RU" altLang="ru-RU" sz="2400" b="1"/>
            </a:br>
            <a:r>
              <a:rPr lang="ru-RU" altLang="ru-RU" sz="2400"/>
              <a:t>(СССР, 1929-1978) – развитие идей машины Лейбница</a:t>
            </a:r>
          </a:p>
        </p:txBody>
      </p:sp>
      <p:sp>
        <p:nvSpPr>
          <p:cNvPr id="7176" name="Rectangle 10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0099"/>
                </a:solidFill>
              </a:rPr>
              <a:t>Машина Лейбница (1672)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0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500" fill="hold"/>
                                        <p:tgtEl>
                                          <p:spTgt spid="150538"/>
                                        </p:tgtEl>
                                      </p:cBhvr>
                                      <p:by x="70000" y="70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74347E-6 L -0.1276 -0.28777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1505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389" y="-143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102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4975" y="942975"/>
            <a:ext cx="6235700" cy="374173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000" b="1" smtClean="0">
                <a:latin typeface="Arial" panose="020B0604020202020204" pitchFamily="34" charset="0"/>
                <a:cs typeface="Arial" panose="020B0604020202020204" pitchFamily="34" charset="0"/>
              </a:rPr>
              <a:t>Разностная машина</a:t>
            </a:r>
            <a:r>
              <a:rPr lang="ru-RU" altLang="ru-RU" sz="3000" smtClean="0">
                <a:latin typeface="Arial" panose="020B0604020202020204" pitchFamily="34" charset="0"/>
                <a:cs typeface="Arial" panose="020B0604020202020204" pitchFamily="34" charset="0"/>
              </a:rPr>
              <a:t> (1822)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000" b="1" smtClean="0">
                <a:latin typeface="Arial" panose="020B0604020202020204" pitchFamily="34" charset="0"/>
                <a:cs typeface="Arial" panose="020B0604020202020204" pitchFamily="34" charset="0"/>
              </a:rPr>
              <a:t>Аналитическая машина </a:t>
            </a:r>
            <a:r>
              <a:rPr lang="ru-RU" altLang="ru-RU" sz="3000" smtClean="0">
                <a:latin typeface="Arial" panose="020B0604020202020204" pitchFamily="34" charset="0"/>
                <a:cs typeface="Arial" panose="020B0604020202020204" pitchFamily="34" charset="0"/>
              </a:rPr>
              <a:t>(1834)</a:t>
            </a:r>
            <a:endParaRPr lang="en-US" altLang="ru-RU" sz="3000" b="1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«мельница» (автоматическое выполнение вычислений)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«склад» (хранение данных)</a:t>
            </a:r>
            <a:endParaRPr lang="en-US" altLang="ru-RU" sz="240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«контора» (управление)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ввод данных и программы с </a:t>
            </a:r>
            <a:b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перфокарт</a:t>
            </a:r>
          </a:p>
          <a:p>
            <a:pPr eaLnBrk="1" hangingPunct="1">
              <a:spcBef>
                <a:spcPct val="0"/>
              </a:spcBef>
            </a:pPr>
            <a:r>
              <a:rPr lang="ru-RU" altLang="ru-RU" sz="2400" smtClean="0">
                <a:latin typeface="Arial" panose="020B0604020202020204" pitchFamily="34" charset="0"/>
                <a:cs typeface="Arial" panose="020B0604020202020204" pitchFamily="34" charset="0"/>
              </a:rPr>
              <a:t>ввод программы «на ходу»</a:t>
            </a:r>
          </a:p>
        </p:txBody>
      </p:sp>
      <p:pic>
        <p:nvPicPr>
          <p:cNvPr id="8195" name="Picture 6" descr="Babb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254000"/>
            <a:ext cx="2003425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Picture 10" descr="Analytical Engin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7038" y="2295525"/>
            <a:ext cx="3230562" cy="2668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9" name="Rectangle 11"/>
          <p:cNvSpPr>
            <a:spLocks noChangeArrowheads="1"/>
          </p:cNvSpPr>
          <p:nvPr/>
        </p:nvSpPr>
        <p:spPr bwMode="auto">
          <a:xfrm>
            <a:off x="2332038" y="4581525"/>
            <a:ext cx="6640512" cy="203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3000" b="1">
                <a:cs typeface="Arial" panose="020B0604020202020204" pitchFamily="34" charset="0"/>
              </a:rPr>
              <a:t>Ада Лавлейс 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>
                <a:cs typeface="Arial" panose="020B0604020202020204" pitchFamily="34" charset="0"/>
              </a:rPr>
              <a:t>(1815-1852)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>
                <a:cs typeface="Arial" panose="020B0604020202020204" pitchFamily="34" charset="0"/>
              </a:rPr>
              <a:t>первая программа – вычисление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>
                <a:cs typeface="Arial" panose="020B0604020202020204" pitchFamily="34" charset="0"/>
              </a:rPr>
              <a:t>чисел Бернулли (циклы, условные переходы)</a:t>
            </a:r>
          </a:p>
          <a:p>
            <a:pPr eaLnBrk="1" hangingPunct="1">
              <a:buFont typeface="Arial" panose="020B0604020202020204" pitchFamily="34" charset="0"/>
              <a:buNone/>
            </a:pPr>
            <a:r>
              <a:rPr lang="ru-RU" altLang="ru-RU" sz="2400">
                <a:cs typeface="Arial" panose="020B0604020202020204" pitchFamily="34" charset="0"/>
              </a:rPr>
              <a:t>1979 – язык программирования </a:t>
            </a:r>
            <a:r>
              <a:rPr lang="ru-RU" altLang="ru-RU" sz="2400" i="1">
                <a:cs typeface="Arial" panose="020B0604020202020204" pitchFamily="34" charset="0"/>
              </a:rPr>
              <a:t>Ада</a:t>
            </a:r>
            <a:endParaRPr lang="ru-RU" altLang="ru-RU" sz="2400" b="1">
              <a:cs typeface="Arial" panose="020B0604020202020204" pitchFamily="34" charset="0"/>
            </a:endParaRPr>
          </a:p>
        </p:txBody>
      </p:sp>
      <p:pic>
        <p:nvPicPr>
          <p:cNvPr id="686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900" y="4738688"/>
            <a:ext cx="1609725" cy="177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9" name="Rectangle 9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0099"/>
                </a:solidFill>
              </a:rPr>
              <a:t>Машины Чарльза Бэббиджа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48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48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48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48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8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48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68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68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68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8483" grpId="0" build="p"/>
      <p:bldP spid="686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447675" y="995363"/>
            <a:ext cx="7150100" cy="5424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22288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ru-RU" sz="3200" b="1"/>
              <a:t>I</a:t>
            </a:r>
            <a:r>
              <a:rPr lang="ru-RU" altLang="ru-RU" sz="3200" b="1"/>
              <a:t>. </a:t>
            </a:r>
            <a:r>
              <a:rPr lang="ru-RU" altLang="ru-RU" sz="3200" b="1">
                <a:solidFill>
                  <a:srgbClr val="000099"/>
                </a:solidFill>
              </a:rPr>
              <a:t>1945 – 1955</a:t>
            </a:r>
            <a:endParaRPr lang="en-US" altLang="ru-RU" sz="3200" b="1">
              <a:solidFill>
                <a:srgbClr val="000099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электронно-вакуумные лампы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ru-RU" sz="3200" b="1"/>
              <a:t>II</a:t>
            </a:r>
            <a:r>
              <a:rPr lang="ru-RU" altLang="ru-RU" sz="3200" b="1"/>
              <a:t>.	 </a:t>
            </a:r>
            <a:r>
              <a:rPr lang="ru-RU" altLang="ru-RU" sz="3200" b="1">
                <a:solidFill>
                  <a:srgbClr val="000099"/>
                </a:solidFill>
              </a:rPr>
              <a:t>19</a:t>
            </a:r>
            <a:r>
              <a:rPr lang="en-US" altLang="ru-RU" sz="3200" b="1">
                <a:solidFill>
                  <a:srgbClr val="000099"/>
                </a:solidFill>
              </a:rPr>
              <a:t>5</a:t>
            </a:r>
            <a:r>
              <a:rPr lang="ru-RU" altLang="ru-RU" sz="3200" b="1">
                <a:solidFill>
                  <a:srgbClr val="000099"/>
                </a:solidFill>
              </a:rPr>
              <a:t>5 – 19</a:t>
            </a:r>
            <a:r>
              <a:rPr lang="en-US" altLang="ru-RU" sz="3200" b="1">
                <a:solidFill>
                  <a:srgbClr val="000099"/>
                </a:solidFill>
              </a:rPr>
              <a:t>6</a:t>
            </a:r>
            <a:r>
              <a:rPr lang="ru-RU" altLang="ru-RU" sz="3200" b="1">
                <a:solidFill>
                  <a:srgbClr val="000099"/>
                </a:solidFill>
              </a:rPr>
              <a:t>5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транзисторы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ru-RU" sz="3200" b="1"/>
              <a:t>III</a:t>
            </a:r>
            <a:r>
              <a:rPr lang="ru-RU" altLang="ru-RU" sz="3200" b="1"/>
              <a:t>. </a:t>
            </a:r>
            <a:r>
              <a:rPr lang="ru-RU" altLang="ru-RU" sz="3200" b="1">
                <a:solidFill>
                  <a:srgbClr val="000099"/>
                </a:solidFill>
              </a:rPr>
              <a:t>19</a:t>
            </a:r>
            <a:r>
              <a:rPr lang="en-US" altLang="ru-RU" sz="3200" b="1">
                <a:solidFill>
                  <a:srgbClr val="000099"/>
                </a:solidFill>
              </a:rPr>
              <a:t>6</a:t>
            </a:r>
            <a:r>
              <a:rPr lang="ru-RU" altLang="ru-RU" sz="3200" b="1">
                <a:solidFill>
                  <a:srgbClr val="000099"/>
                </a:solidFill>
              </a:rPr>
              <a:t>5 – 19</a:t>
            </a:r>
            <a:r>
              <a:rPr lang="en-US" altLang="ru-RU" sz="3200" b="1">
                <a:solidFill>
                  <a:srgbClr val="000099"/>
                </a:solidFill>
              </a:rPr>
              <a:t>80</a:t>
            </a:r>
            <a:endParaRPr lang="ru-RU" altLang="ru-RU" sz="3200" b="1">
              <a:solidFill>
                <a:srgbClr val="000099"/>
              </a:solidFill>
            </a:endParaRP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интегральные микросхемы</a:t>
            </a:r>
          </a:p>
          <a:p>
            <a:pPr eaLnBrk="1" hangingPunct="1">
              <a:spcBef>
                <a:spcPct val="50000"/>
              </a:spcBef>
              <a:buFont typeface="Arial" panose="020B0604020202020204" pitchFamily="34" charset="0"/>
              <a:buNone/>
            </a:pPr>
            <a:r>
              <a:rPr lang="en-US" altLang="ru-RU" sz="3200" b="1"/>
              <a:t>IV</a:t>
            </a:r>
            <a:r>
              <a:rPr lang="ru-RU" altLang="ru-RU" sz="3200" b="1"/>
              <a:t>. </a:t>
            </a:r>
            <a:r>
              <a:rPr lang="ru-RU" altLang="ru-RU" sz="3200" b="1">
                <a:solidFill>
                  <a:srgbClr val="000099"/>
                </a:solidFill>
              </a:rPr>
              <a:t>с 1980 по …</a:t>
            </a:r>
          </a:p>
          <a:p>
            <a:pPr lvl="1"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r>
              <a:rPr lang="ru-RU" altLang="ru-RU" sz="2800"/>
              <a:t>большие и сверхбольшие интегральные схемы (БИС и СБИС)</a:t>
            </a:r>
          </a:p>
          <a:p>
            <a:pPr eaLnBrk="1" hangingPunct="1">
              <a:spcBef>
                <a:spcPct val="20000"/>
              </a:spcBef>
              <a:buFont typeface="Wingdings" panose="05000000000000000000" pitchFamily="2" charset="2"/>
              <a:buNone/>
            </a:pPr>
            <a:endParaRPr lang="ru-RU" altLang="ru-RU" sz="3200"/>
          </a:p>
        </p:txBody>
      </p:sp>
      <p:pic>
        <p:nvPicPr>
          <p:cNvPr id="174086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513" y="2198688"/>
            <a:ext cx="1116012" cy="155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89" name="Picture 9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80"/>
              </a:clrFrom>
              <a:clrTo>
                <a:srgbClr val="FF008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5175" y="5043488"/>
            <a:ext cx="1647825" cy="1293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4800" y="955675"/>
            <a:ext cx="685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1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3688" y="3690938"/>
            <a:ext cx="1973262" cy="1201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0" y="1098550"/>
            <a:ext cx="660400" cy="157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4" name="Rectangle 10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0099"/>
                </a:solidFill>
              </a:rPr>
              <a:t>Поколения компьютеров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740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768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740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740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740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740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740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500"/>
                                        <p:tgtEl>
                                          <p:spTgt spid="1740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p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3"/>
          <p:cNvSpPr>
            <a:spLocks noChangeArrowheads="1"/>
          </p:cNvSpPr>
          <p:nvPr/>
        </p:nvSpPr>
        <p:spPr bwMode="auto">
          <a:xfrm>
            <a:off x="479425" y="882650"/>
            <a:ext cx="8664575" cy="453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/>
              <a:t>на </a:t>
            </a:r>
            <a:r>
              <a:rPr lang="ru-RU" altLang="ru-RU" sz="2800" b="1" i="1">
                <a:solidFill>
                  <a:srgbClr val="000099"/>
                </a:solidFill>
              </a:rPr>
              <a:t>электронных лампах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800" b="1" i="1">
              <a:solidFill>
                <a:srgbClr val="000099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800" b="1" i="1">
              <a:solidFill>
                <a:srgbClr val="000099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800" b="1" i="1">
              <a:solidFill>
                <a:srgbClr val="000099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800" b="1" i="1">
              <a:solidFill>
                <a:srgbClr val="000099"/>
              </a:solidFill>
            </a:endParaRP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/>
              <a:t>быстродействие </a:t>
            </a:r>
            <a:r>
              <a:rPr lang="ru-RU" altLang="ru-RU" sz="2800" b="1">
                <a:solidFill>
                  <a:srgbClr val="000099"/>
                </a:solidFill>
              </a:rPr>
              <a:t>10-20 тыс.</a:t>
            </a:r>
            <a:r>
              <a:rPr lang="ru-RU" altLang="ru-RU" sz="2800"/>
              <a:t> операций в секунду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/>
              <a:t>каждая машина имеет свой язык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/>
              <a:t>нет операционных систем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ru-RU" altLang="ru-RU" sz="2800"/>
              <a:t>ввод и вывод: перфоленты, </a:t>
            </a:r>
            <a:br>
              <a:rPr lang="ru-RU" altLang="ru-RU" sz="2800"/>
            </a:br>
            <a:r>
              <a:rPr lang="ru-RU" altLang="ru-RU" sz="2800"/>
              <a:t>перфокарты, магнитные </a:t>
            </a:r>
            <a:br>
              <a:rPr lang="ru-RU" altLang="ru-RU" sz="2800"/>
            </a:br>
            <a:r>
              <a:rPr lang="ru-RU" altLang="ru-RU" sz="2800"/>
              <a:t>ленты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800"/>
          </a:p>
        </p:txBody>
      </p:sp>
      <p:pic>
        <p:nvPicPr>
          <p:cNvPr id="132104" name="Picture 8" descr="LAMP.JPG (9694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1411288"/>
            <a:ext cx="305752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2106" name="Picture 1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00FF"/>
              </a:clrFrom>
              <a:clrTo>
                <a:srgbClr val="FF00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9275" y="4548188"/>
            <a:ext cx="3097213" cy="198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090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0" y="1506538"/>
            <a:ext cx="685800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Rectangle 8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ru-RU" sz="3200" b="1">
                <a:solidFill>
                  <a:srgbClr val="000099"/>
                </a:solidFill>
              </a:rPr>
              <a:t>I </a:t>
            </a:r>
            <a:r>
              <a:rPr lang="ru-RU" altLang="ru-RU" sz="3200" b="1">
                <a:solidFill>
                  <a:srgbClr val="000099"/>
                </a:solidFill>
              </a:rPr>
              <a:t>поколение (1945-1955)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2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320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320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320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20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32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09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7" name="Rectangle 3"/>
          <p:cNvSpPr>
            <a:spLocks noChangeArrowheads="1"/>
          </p:cNvSpPr>
          <p:nvPr/>
        </p:nvSpPr>
        <p:spPr bwMode="auto">
          <a:xfrm>
            <a:off x="400050" y="835025"/>
            <a:ext cx="7424738" cy="290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en-US" altLang="ru-RU" sz="2200" i="1">
                <a:solidFill>
                  <a:srgbClr val="000099"/>
                </a:solidFill>
              </a:rPr>
              <a:t>E</a:t>
            </a:r>
            <a:r>
              <a:rPr lang="ru-RU" altLang="ru-RU" sz="2200" i="1">
                <a:solidFill>
                  <a:srgbClr val="000099"/>
                </a:solidFill>
              </a:rPr>
              <a:t>lectronic </a:t>
            </a:r>
            <a:r>
              <a:rPr lang="en-US" altLang="ru-RU" sz="2200" i="1">
                <a:solidFill>
                  <a:srgbClr val="000099"/>
                </a:solidFill>
              </a:rPr>
              <a:t>N</a:t>
            </a:r>
            <a:r>
              <a:rPr lang="ru-RU" altLang="ru-RU" sz="2200" i="1">
                <a:solidFill>
                  <a:srgbClr val="000099"/>
                </a:solidFill>
              </a:rPr>
              <a:t>umerical </a:t>
            </a:r>
            <a:r>
              <a:rPr lang="en-US" altLang="ru-RU" sz="2200" i="1">
                <a:solidFill>
                  <a:srgbClr val="000099"/>
                </a:solidFill>
              </a:rPr>
              <a:t>I</a:t>
            </a:r>
            <a:r>
              <a:rPr lang="ru-RU" altLang="ru-RU" sz="2200" i="1">
                <a:solidFill>
                  <a:srgbClr val="000099"/>
                </a:solidFill>
              </a:rPr>
              <a:t>ntegrator </a:t>
            </a:r>
            <a:r>
              <a:rPr lang="en-US" altLang="ru-RU" sz="2200" i="1">
                <a:solidFill>
                  <a:srgbClr val="000099"/>
                </a:solidFill>
              </a:rPr>
              <a:t>A</a:t>
            </a:r>
            <a:r>
              <a:rPr lang="ru-RU" altLang="ru-RU" sz="2200" i="1">
                <a:solidFill>
                  <a:srgbClr val="000099"/>
                </a:solidFill>
              </a:rPr>
              <a:t>nd </a:t>
            </a:r>
            <a:r>
              <a:rPr lang="en-US" altLang="ru-RU" sz="2200" i="1">
                <a:solidFill>
                  <a:srgbClr val="000099"/>
                </a:solidFill>
              </a:rPr>
              <a:t>C</a:t>
            </a:r>
            <a:r>
              <a:rPr lang="ru-RU" altLang="ru-RU" sz="2200" i="1">
                <a:solidFill>
                  <a:srgbClr val="000099"/>
                </a:solidFill>
              </a:rPr>
              <a:t>omputer</a:t>
            </a:r>
            <a:r>
              <a:rPr lang="ru-RU" altLang="ru-RU" sz="2800"/>
              <a:t> </a:t>
            </a:r>
            <a:endParaRPr lang="en-US" altLang="ru-RU" sz="2200" i="1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None/>
            </a:pPr>
            <a:r>
              <a:rPr lang="ru-RU" altLang="ru-RU" sz="2200" b="1" i="1"/>
              <a:t>Дж. Моучли </a:t>
            </a:r>
            <a:r>
              <a:rPr lang="ru-RU" altLang="ru-RU" sz="2200" b="1"/>
              <a:t>и </a:t>
            </a:r>
            <a:r>
              <a:rPr lang="ru-RU" altLang="ru-RU" sz="2200" b="1" i="1"/>
              <a:t>П. Эккерт</a:t>
            </a:r>
            <a:endParaRPr lang="ru-RU" altLang="ru-RU" sz="2200" b="1"/>
          </a:p>
          <a:p>
            <a:pPr eaLnBrk="1" hangingPunct="1">
              <a:lnSpc>
                <a:spcPct val="90000"/>
              </a:lnSpc>
              <a:spcBef>
                <a:spcPct val="15000"/>
              </a:spcBef>
              <a:buFont typeface="Arial" panose="020B0604020202020204" pitchFamily="34" charset="0"/>
              <a:buNone/>
            </a:pPr>
            <a:r>
              <a:rPr lang="ru-RU" altLang="ru-RU" sz="2200"/>
              <a:t>Первый компьютер общего назначения на электронных лампах: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длина 26 м, вес 3</a:t>
            </a:r>
            <a:r>
              <a:rPr lang="en-US" altLang="ru-RU" sz="2200"/>
              <a:t>5</a:t>
            </a:r>
            <a:r>
              <a:rPr lang="ru-RU" altLang="ru-RU" sz="2200"/>
              <a:t> тонн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сложение – </a:t>
            </a:r>
            <a:r>
              <a:rPr lang="en-US" altLang="ru-RU" sz="2200"/>
              <a:t>1/5000</a:t>
            </a:r>
            <a:r>
              <a:rPr lang="ru-RU" altLang="ru-RU" sz="2200"/>
              <a:t> сек, деление – 1</a:t>
            </a:r>
            <a:r>
              <a:rPr lang="en-US" altLang="ru-RU" sz="2200"/>
              <a:t>/300</a:t>
            </a:r>
            <a:r>
              <a:rPr lang="ru-RU" altLang="ru-RU" sz="2200"/>
              <a:t> сек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десятичная система счисления</a:t>
            </a:r>
          </a:p>
          <a:p>
            <a:pPr lvl="1" eaLnBrk="1" hangingPunct="1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ru-RU" altLang="ru-RU" sz="2200"/>
              <a:t>10-разрядные числа</a:t>
            </a:r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200"/>
          </a:p>
          <a:p>
            <a:pPr eaLnBrk="1" hangingPunct="1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endParaRPr lang="ru-RU" altLang="ru-RU" sz="2200"/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6475413" y="1035050"/>
            <a:ext cx="2232025" cy="1403350"/>
            <a:chOff x="4195" y="935"/>
            <a:chExt cx="1421" cy="817"/>
          </a:xfrm>
        </p:grpSpPr>
        <p:pic>
          <p:nvPicPr>
            <p:cNvPr id="11271" name="Picture 6" descr="Mauchly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95" y="935"/>
              <a:ext cx="756" cy="8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272" name="Picture 7" descr="Eckert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67" y="935"/>
              <a:ext cx="649" cy="8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54634" name="Picture 10" descr="ENIAC - Electronic Numerical Integrator and Compu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4100" y="3775075"/>
            <a:ext cx="3802063" cy="2786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775" y="3833813"/>
            <a:ext cx="3594100" cy="274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Rectangle 10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0099"/>
                </a:solidFill>
              </a:rPr>
              <a:t>ЭНИАК (1946)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4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4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4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54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546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4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18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62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9900" y="976313"/>
            <a:ext cx="4984750" cy="5368925"/>
          </a:xfrm>
        </p:spPr>
        <p:txBody>
          <a:bodyPr>
            <a:normAutofit lnSpcReduction="10000"/>
          </a:bodyPr>
          <a:lstStyle/>
          <a:p>
            <a:pPr marL="548640" indent="-411480" eaLnBrk="1" fontAlgn="auto" hangingPunct="1">
              <a:spcBef>
                <a:spcPct val="60000"/>
              </a:spcBef>
              <a:spcAft>
                <a:spcPts val="0"/>
              </a:spcAft>
              <a:buClr>
                <a:schemeClr val="tx1">
                  <a:shade val="95000"/>
                </a:schemeClr>
              </a:buClr>
              <a:buFont typeface="Arial" charset="0"/>
              <a:buNone/>
              <a:defRPr/>
            </a:pPr>
            <a:r>
              <a:rPr lang="ru-RU" b="1" smtClean="0">
                <a:latin typeface="Arial" charset="0"/>
              </a:rPr>
              <a:t>1951. </a:t>
            </a:r>
            <a:r>
              <a:rPr lang="ru-RU" b="1" smtClean="0">
                <a:solidFill>
                  <a:srgbClr val="000099"/>
                </a:solidFill>
                <a:latin typeface="Arial" charset="0"/>
              </a:rPr>
              <a:t>МЭСМ</a:t>
            </a:r>
            <a:r>
              <a:rPr lang="ru-RU" smtClean="0">
                <a:latin typeface="Arial" charset="0"/>
              </a:rPr>
              <a:t> – малая </a:t>
            </a: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ru-RU" smtClean="0">
                <a:latin typeface="Arial" charset="0"/>
              </a:rPr>
              <a:t>электронно-счетная </a:t>
            </a: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ru-RU" smtClean="0">
                <a:latin typeface="Arial" charset="0"/>
              </a:rPr>
              <a:t>машина </a:t>
            </a:r>
          </a:p>
          <a:p>
            <a:pPr marL="868680" lvl="1" indent="-283464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mtClean="0">
                <a:latin typeface="Arial" charset="0"/>
              </a:rPr>
              <a:t>6 000 электронных ламп</a:t>
            </a:r>
          </a:p>
          <a:p>
            <a:pPr marL="868680" lvl="1" indent="-283464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mtClean="0">
                <a:latin typeface="Arial" charset="0"/>
              </a:rPr>
              <a:t>3 000 операций в секунду</a:t>
            </a:r>
          </a:p>
          <a:p>
            <a:pPr marL="868680" lvl="1" indent="-283464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mtClean="0">
                <a:latin typeface="Arial" charset="0"/>
              </a:rPr>
              <a:t>двоичная система</a:t>
            </a:r>
            <a:endParaRPr lang="en-US" smtClean="0">
              <a:latin typeface="Arial" charset="0"/>
            </a:endParaRPr>
          </a:p>
          <a:p>
            <a:pPr marL="868680" lvl="1" indent="-283464" eaLnBrk="1" fontAlgn="auto" hangingPunct="1">
              <a:spcAft>
                <a:spcPts val="0"/>
              </a:spcAft>
              <a:buFontTx/>
              <a:buChar char="•"/>
              <a:defRPr/>
            </a:pPr>
            <a:endParaRPr lang="en-US" smtClean="0">
              <a:latin typeface="Arial" charset="0"/>
            </a:endParaRPr>
          </a:p>
          <a:p>
            <a:pPr marL="548640" indent="-411480" eaLnBrk="1" fontAlgn="auto" hangingPunct="1">
              <a:spcAft>
                <a:spcPts val="0"/>
              </a:spcAft>
              <a:buClr>
                <a:schemeClr val="tx1">
                  <a:shade val="95000"/>
                </a:schemeClr>
              </a:buClr>
              <a:buFontTx/>
              <a:buNone/>
              <a:defRPr/>
            </a:pPr>
            <a:r>
              <a:rPr lang="ru-RU" b="1" smtClean="0">
                <a:latin typeface="Arial" charset="0"/>
              </a:rPr>
              <a:t>1952. </a:t>
            </a:r>
            <a:r>
              <a:rPr lang="ru-RU" b="1" smtClean="0">
                <a:solidFill>
                  <a:srgbClr val="000099"/>
                </a:solidFill>
                <a:latin typeface="Arial" charset="0"/>
              </a:rPr>
              <a:t>БЭСМ</a:t>
            </a:r>
            <a:r>
              <a:rPr lang="ru-RU" smtClean="0">
                <a:latin typeface="Arial" charset="0"/>
              </a:rPr>
              <a:t> – большая </a:t>
            </a:r>
            <a:r>
              <a:rPr lang="en-US" smtClean="0">
                <a:latin typeface="Arial" charset="0"/>
              </a:rPr>
              <a:t/>
            </a:r>
            <a:br>
              <a:rPr lang="en-US" smtClean="0">
                <a:latin typeface="Arial" charset="0"/>
              </a:rPr>
            </a:br>
            <a:r>
              <a:rPr lang="ru-RU" smtClean="0">
                <a:latin typeface="Arial" charset="0"/>
              </a:rPr>
              <a:t>электронно-счетная </a:t>
            </a:r>
            <a:br>
              <a:rPr lang="ru-RU" smtClean="0">
                <a:latin typeface="Arial" charset="0"/>
              </a:rPr>
            </a:br>
            <a:r>
              <a:rPr lang="ru-RU" smtClean="0">
                <a:latin typeface="Arial" charset="0"/>
              </a:rPr>
              <a:t>машина</a:t>
            </a:r>
          </a:p>
          <a:p>
            <a:pPr marL="868680" lvl="1" indent="-283464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mtClean="0">
                <a:latin typeface="Arial" charset="0"/>
              </a:rPr>
              <a:t>5 000 электронных ламп</a:t>
            </a:r>
          </a:p>
          <a:p>
            <a:pPr marL="868680" lvl="1" indent="-283464" eaLnBrk="1" fontAlgn="auto" hangingPunct="1">
              <a:spcAft>
                <a:spcPts val="0"/>
              </a:spcAft>
              <a:buFontTx/>
              <a:buChar char="•"/>
              <a:defRPr/>
            </a:pPr>
            <a:r>
              <a:rPr lang="ru-RU" smtClean="0">
                <a:latin typeface="Arial" charset="0"/>
              </a:rPr>
              <a:t>10 000 операций в секунду</a:t>
            </a:r>
          </a:p>
        </p:txBody>
      </p:sp>
      <p:pic>
        <p:nvPicPr>
          <p:cNvPr id="134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6200" y="1547813"/>
            <a:ext cx="3686175" cy="231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750" y="166688"/>
            <a:ext cx="1022350" cy="125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415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1913" y="3922713"/>
            <a:ext cx="3679825" cy="254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Rectangle 8"/>
          <p:cNvSpPr>
            <a:spLocks/>
          </p:cNvSpPr>
          <p:nvPr/>
        </p:nvSpPr>
        <p:spPr bwMode="auto">
          <a:xfrm>
            <a:off x="434975" y="141288"/>
            <a:ext cx="82296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ru-RU" altLang="ru-RU" sz="3200" b="1">
                <a:solidFill>
                  <a:srgbClr val="000099"/>
                </a:solidFill>
              </a:rPr>
              <a:t>Компьютеры С.А. Лебедева</a:t>
            </a:r>
            <a:endParaRPr lang="ru-RU" altLang="ru-RU" sz="3200" b="1" i="1">
              <a:solidFill>
                <a:srgbClr val="000099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34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34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34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34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34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134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134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341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34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414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5048</TotalTime>
  <Words>341</Words>
  <Application>Microsoft Office PowerPoint</Application>
  <PresentationFormat>Экран (4:3)</PresentationFormat>
  <Paragraphs>130</Paragraphs>
  <Slides>16</Slides>
  <Notes>0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Times New Roman</vt:lpstr>
      <vt:lpstr>Wingdings 2</vt:lpstr>
      <vt:lpstr>Wingdings</vt:lpstr>
      <vt:lpstr>Wingdings 3</vt:lpstr>
      <vt:lpstr>Calibri</vt:lpstr>
      <vt:lpstr>Апекс</vt:lpstr>
      <vt:lpstr>ИСТОРИЯ РАЗВИТИЯ ВЫЧИСЛИТЕЛЬНОЙ ТЕХНИКИ   волынский Николай 1 курс, группа скт1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163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ВЫЧИСЛИТЕЛЬНОЙ ТЕХНИКИ</dc:title>
  <dc:creator>kp</dc:creator>
  <cp:lastModifiedBy>admin</cp:lastModifiedBy>
  <cp:revision>315</cp:revision>
  <dcterms:created xsi:type="dcterms:W3CDTF">2006-05-03T17:05:10Z</dcterms:created>
  <dcterms:modified xsi:type="dcterms:W3CDTF">2015-04-08T15:37:44Z</dcterms:modified>
</cp:coreProperties>
</file>