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9" r:id="rId6"/>
    <p:sldId id="260" r:id="rId7"/>
    <p:sldId id="262" r:id="rId8"/>
    <p:sldId id="263" r:id="rId9"/>
    <p:sldId id="264" r:id="rId10"/>
    <p:sldId id="265" r:id="rId11"/>
    <p:sldId id="270" r:id="rId12"/>
    <p:sldId id="267" r:id="rId13"/>
    <p:sldId id="268" r:id="rId14"/>
    <p:sldId id="269"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129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1DEE1897-210F-489E-9063-6B6912C93DFC}" type="slidenum">
              <a:rPr lang="ru-RU" altLang="ru-RU"/>
              <a:pPr/>
              <a:t>‹#›</a:t>
            </a:fld>
            <a:endParaRPr lang="ru-RU" altLang="ru-RU"/>
          </a:p>
        </p:txBody>
      </p:sp>
    </p:spTree>
    <p:extLst>
      <p:ext uri="{BB962C8B-B14F-4D97-AF65-F5344CB8AC3E}">
        <p14:creationId xmlns:p14="http://schemas.microsoft.com/office/powerpoint/2010/main" val="20354701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6FF6A3FD-4660-4F0C-811A-D4015F33735E}" type="slidenum">
              <a:rPr lang="ru-RU" altLang="ru-RU"/>
              <a:pPr/>
              <a:t>‹#›</a:t>
            </a:fld>
            <a:endParaRPr lang="ru-RU" altLang="ru-RU"/>
          </a:p>
        </p:txBody>
      </p:sp>
    </p:spTree>
    <p:extLst>
      <p:ext uri="{BB962C8B-B14F-4D97-AF65-F5344CB8AC3E}">
        <p14:creationId xmlns:p14="http://schemas.microsoft.com/office/powerpoint/2010/main" val="13048756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C7225691-154E-47E0-A742-AB4230FAC7BC}" type="slidenum">
              <a:rPr lang="ru-RU" altLang="ru-RU"/>
              <a:pPr/>
              <a:t>‹#›</a:t>
            </a:fld>
            <a:endParaRPr lang="ru-RU" altLang="ru-RU"/>
          </a:p>
        </p:txBody>
      </p:sp>
    </p:spTree>
    <p:extLst>
      <p:ext uri="{BB962C8B-B14F-4D97-AF65-F5344CB8AC3E}">
        <p14:creationId xmlns:p14="http://schemas.microsoft.com/office/powerpoint/2010/main" val="177230765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2B3EE3D7-2721-4B0D-881C-1357139D342F}" type="slidenum">
              <a:rPr lang="ru-RU" altLang="ru-RU"/>
              <a:pPr/>
              <a:t>‹#›</a:t>
            </a:fld>
            <a:endParaRPr lang="ru-RU" altLang="ru-RU"/>
          </a:p>
        </p:txBody>
      </p:sp>
    </p:spTree>
    <p:extLst>
      <p:ext uri="{BB962C8B-B14F-4D97-AF65-F5344CB8AC3E}">
        <p14:creationId xmlns:p14="http://schemas.microsoft.com/office/powerpoint/2010/main" val="55881360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FCC98B7A-3513-4956-980A-FC3C1022F0EF}" type="slidenum">
              <a:rPr lang="ru-RU" altLang="ru-RU"/>
              <a:pPr/>
              <a:t>‹#›</a:t>
            </a:fld>
            <a:endParaRPr lang="ru-RU" altLang="ru-RU"/>
          </a:p>
        </p:txBody>
      </p:sp>
    </p:spTree>
    <p:extLst>
      <p:ext uri="{BB962C8B-B14F-4D97-AF65-F5344CB8AC3E}">
        <p14:creationId xmlns:p14="http://schemas.microsoft.com/office/powerpoint/2010/main" val="304834106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EFF88392-1AEF-4B7C-B62C-EF54E2E2ABB7}" type="slidenum">
              <a:rPr lang="ru-RU" altLang="ru-RU"/>
              <a:pPr/>
              <a:t>‹#›</a:t>
            </a:fld>
            <a:endParaRPr lang="ru-RU" altLang="ru-RU"/>
          </a:p>
        </p:txBody>
      </p:sp>
    </p:spTree>
    <p:extLst>
      <p:ext uri="{BB962C8B-B14F-4D97-AF65-F5344CB8AC3E}">
        <p14:creationId xmlns:p14="http://schemas.microsoft.com/office/powerpoint/2010/main" val="23815216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fld id="{2237450C-7F31-4787-B696-323FF3547A61}" type="slidenum">
              <a:rPr lang="ru-RU" altLang="ru-RU"/>
              <a:pPr/>
              <a:t>‹#›</a:t>
            </a:fld>
            <a:endParaRPr lang="ru-RU" altLang="ru-RU"/>
          </a:p>
        </p:txBody>
      </p:sp>
    </p:spTree>
    <p:extLst>
      <p:ext uri="{BB962C8B-B14F-4D97-AF65-F5344CB8AC3E}">
        <p14:creationId xmlns:p14="http://schemas.microsoft.com/office/powerpoint/2010/main" val="15606070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fld id="{01E3279F-4625-440B-BBA9-4FE26ED090EF}" type="slidenum">
              <a:rPr lang="ru-RU" altLang="ru-RU"/>
              <a:pPr/>
              <a:t>‹#›</a:t>
            </a:fld>
            <a:endParaRPr lang="ru-RU" altLang="ru-RU"/>
          </a:p>
        </p:txBody>
      </p:sp>
    </p:spTree>
    <p:extLst>
      <p:ext uri="{BB962C8B-B14F-4D97-AF65-F5344CB8AC3E}">
        <p14:creationId xmlns:p14="http://schemas.microsoft.com/office/powerpoint/2010/main" val="37221368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fld id="{48AA6402-B276-45C8-9A25-70055FC0F5FE}" type="slidenum">
              <a:rPr lang="ru-RU" altLang="ru-RU"/>
              <a:pPr/>
              <a:t>‹#›</a:t>
            </a:fld>
            <a:endParaRPr lang="ru-RU" altLang="ru-RU"/>
          </a:p>
        </p:txBody>
      </p:sp>
    </p:spTree>
    <p:extLst>
      <p:ext uri="{BB962C8B-B14F-4D97-AF65-F5344CB8AC3E}">
        <p14:creationId xmlns:p14="http://schemas.microsoft.com/office/powerpoint/2010/main" val="31597486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3E48EB6A-9646-4202-A721-8083C0257C19}" type="slidenum">
              <a:rPr lang="ru-RU" altLang="ru-RU"/>
              <a:pPr/>
              <a:t>‹#›</a:t>
            </a:fld>
            <a:endParaRPr lang="ru-RU" altLang="ru-RU"/>
          </a:p>
        </p:txBody>
      </p:sp>
    </p:spTree>
    <p:extLst>
      <p:ext uri="{BB962C8B-B14F-4D97-AF65-F5344CB8AC3E}">
        <p14:creationId xmlns:p14="http://schemas.microsoft.com/office/powerpoint/2010/main" val="305192808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EEA8DC1E-CD6F-4D17-9BF6-D14E3C9844D9}" type="slidenum">
              <a:rPr lang="ru-RU" altLang="ru-RU"/>
              <a:pPr/>
              <a:t>‹#›</a:t>
            </a:fld>
            <a:endParaRPr lang="ru-RU" altLang="ru-RU"/>
          </a:p>
        </p:txBody>
      </p:sp>
    </p:spTree>
    <p:extLst>
      <p:ext uri="{BB962C8B-B14F-4D97-AF65-F5344CB8AC3E}">
        <p14:creationId xmlns:p14="http://schemas.microsoft.com/office/powerpoint/2010/main" val="415349720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hlink"/>
            </a:gs>
            <a:gs pos="50000">
              <a:schemeClr val="folHlink"/>
            </a:gs>
            <a:gs pos="100000">
              <a:schemeClr val="hlink"/>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830386A-EC75-4A01-B820-6071C6F42D46}"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ru.wikipedia.org/w/index.php?title=%D0%9F%D0%B5%D1%80%D0%B2%D0%B8%D1%87%D0%BD%D0%BE%D0%B1%D0%B5%D1%81%D0%BA%D1%80%D1%8B%D0%BB%D1%8B%D0%B5&amp;action=edit&amp;redlink=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ru.wikipedia.org/wiki/%D0%9D%D0%B5%D1%80%D0%B2%D0%BD%D0%B0%D1%8F_%D1%81%D0%B8%D1%81%D1%82%D0%B5%D0%BC%D0%B0"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ru.wikipedia.org/wiki/%D0%9D%D0%B5%D1%80%D0%B2%D0%BD%D0%B0%D1%8F_%D1%81%D0%B8%D1%81%D1%82%D0%B5%D0%BC%D0%B0"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ru.wikipedia.org/wiki/%D0%A2%D0%B0%D1%80%D0%B0%D0%BA%D0%B0%D0%BD_%D1%87%D0%B5%D1%80%D0%BD%D1%8B%D0%B9" TargetMode="External"/><Relationship Id="rId3" Type="http://schemas.openxmlformats.org/officeDocument/2006/relationships/hyperlink" Target="http://ru.wikipedia.org/wiki/%D0%9B%D0%B8%D1%87%D0%B8%D0%BD%D0%BA%D0%B0" TargetMode="External"/><Relationship Id="rId7" Type="http://schemas.openxmlformats.org/officeDocument/2006/relationships/hyperlink" Target="http://ru.wikipedia.org/wiki/%D0%A8%D0%B5%D0%BB%D0%BA%D0%BE%D0%BF%D1%80%D1%8F%D0%B4%D1%8B"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ru.wikipedia.org/wiki/%D0%9F%D0%BE%D0%B4%D1%91%D0%BD%D0%BA%D0%B8" TargetMode="External"/><Relationship Id="rId5" Type="http://schemas.openxmlformats.org/officeDocument/2006/relationships/hyperlink" Target="http://ru.wikipedia.org/wiki/%D0%9C%D0%B5%D1%82%D0%B0%D0%BC%D0%BE%D1%80%D1%84%D0%BE%D0%B7" TargetMode="External"/><Relationship Id="rId4" Type="http://schemas.openxmlformats.org/officeDocument/2006/relationships/hyperlink" Target="http://ru.wikipedia.org/wiki/%D0%9A%D1%83%D0%BA%D0%BE%D0%BB%D0%BA%D0%B0" TargetMode="External"/><Relationship Id="rId9" Type="http://schemas.openxmlformats.org/officeDocument/2006/relationships/hyperlink" Target="http://ru.wikipedia.org/w/index.php?title=%D0%A6%D0%B8%D0%BA%D0%B0%D0%B4%D0%B0_%D1%81%D0%B5%D0%BC%D0%BD%D0%B0%D0%B4%D1%86%D0%B0%D1%82%D0%B8%D0%BB%D0%B5%D1%82%D0%BD%D1%8F%D1%8F&amp;action=edit&amp;redlink=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zharii.kiev.ua/photos/insects/12.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ru.wikipedia.org/wiki/%D0%A8%D0%B5%D1%81%D1%82%D0%B8%D0%BD%D0%BE%D0%B3%D0%B8%D0%B5" TargetMode="External"/><Relationship Id="rId3" Type="http://schemas.openxmlformats.org/officeDocument/2006/relationships/hyperlink" Target="http://ru.wikipedia.org/wiki/%D0%AD%D1%83%D0%BC%D0%B5%D1%82%D0%B0%D0%B7%D0%BE%D0%B8" TargetMode="External"/><Relationship Id="rId7" Type="http://schemas.openxmlformats.org/officeDocument/2006/relationships/hyperlink" Target="http://ru.wikipedia.org/wiki/%D0%A2%D1%80%D0%B0%D1%85%D0%B5%D0%B9%D0%BD%D1%8B%D0%B5" TargetMode="External"/><Relationship Id="rId2" Type="http://schemas.openxmlformats.org/officeDocument/2006/relationships/hyperlink" Target="http://ru.wikipedia.org/wiki/%D0%96%D0%B8%D0%B2%D0%BE%D1%82%D0%BD%D1%8B%D0%B5" TargetMode="External"/><Relationship Id="rId1" Type="http://schemas.openxmlformats.org/officeDocument/2006/relationships/slideLayout" Target="../slideLayouts/slideLayout2.xml"/><Relationship Id="rId6" Type="http://schemas.openxmlformats.org/officeDocument/2006/relationships/hyperlink" Target="http://ru.wikipedia.org/wiki/%D0%A7%D0%BB%D0%B5%D0%BD%D0%B8%D1%81%D1%82%D0%BE%D0%BD%D0%BE%D0%B3%D0%B8%D0%B5" TargetMode="External"/><Relationship Id="rId5" Type="http://schemas.openxmlformats.org/officeDocument/2006/relationships/hyperlink" Target="http://ru.wikipedia.org/wiki/%D0%9F%D0%B5%D1%80%D0%B2%D0%B8%D1%87%D0%BD%D0%BE%D1%80%D0%BE%D1%82%D1%8B%D0%B5" TargetMode="External"/><Relationship Id="rId4" Type="http://schemas.openxmlformats.org/officeDocument/2006/relationships/hyperlink" Target="http://ru.wikipedia.org/wiki/%D0%91%D0%B8%D0%BB%D0%B0%D1%82%D0%B5%D1%80%D0%B0%D0%BB%D1%8C%D0%BD%D1%8B%D0%B5"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cornit.narod.ru/final_gc001395.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ru.wikipedia.org/wiki/%D0%A7%D0%BB%D0%B5%D0%BD%D0%B8%D1%81%D1%82%D0%BE%D0%BD%D0%BE%D0%B3%D0%B8%D0%B5" TargetMode="External"/><Relationship Id="rId7" Type="http://schemas.openxmlformats.org/officeDocument/2006/relationships/hyperlink" Target="http://ru.wikipedia.org/wiki/%D0%AD%D0%BD%D1%82%D0%BE%D0%BC%D0%BE%D0%BB%D0%BE%D0%B3%D0%B8%D1%8F" TargetMode="External"/><Relationship Id="rId2" Type="http://schemas.openxmlformats.org/officeDocument/2006/relationships/hyperlink" Target="http://ru.wikipedia.org/wiki/%D0%9A%D0%BB%D0%B0%D1%81%D1%81_(%D0%B1%D0%B8%D0%BE%D0%BB%D0%BE%D0%B3%D0%B8%D1%8F)" TargetMode="External"/><Relationship Id="rId1" Type="http://schemas.openxmlformats.org/officeDocument/2006/relationships/slideLayout" Target="../slideLayouts/slideLayout2.xml"/><Relationship Id="rId6" Type="http://schemas.openxmlformats.org/officeDocument/2006/relationships/hyperlink" Target="http://ru.wikipedia.org/wiki/%D0%A2%D1%80%D0%B0%D1%85%D0%B5%D0%B9%D0%BD%D1%8B%D0%B5" TargetMode="External"/><Relationship Id="rId5" Type="http://schemas.openxmlformats.org/officeDocument/2006/relationships/hyperlink" Target="http://ru.wikipedia.org/wiki/%D0%9C%D0%BD%D0%BE%D0%B3%D0%BE%D0%BD%D0%BE%D0%B6%D0%BA%D0%B8" TargetMode="External"/><Relationship Id="rId4" Type="http://schemas.openxmlformats.org/officeDocument/2006/relationships/hyperlink" Target="http://ru.wikipedia.org/wiki/%D0%96%D0%B8%D0%B2%D0%BE%D1%82%D0%BD%D1%8B%D0%B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ru.wikipedia.org/wiki/%D0%AD%D0%BA%D0%B7%D0%BE%D1%81%D0%BA%D0%B5%D0%BB%D0%B5%D1%82_(%D0%B1%D0%B8%D0%BE%D0%BB%D0%BE%D0%B3%D0%B8%D1%8F)" TargetMode="External"/><Relationship Id="rId2" Type="http://schemas.openxmlformats.org/officeDocument/2006/relationships/hyperlink" Target="http://ru.wikipedia.org/wiki/%D0%9A%D1%83%D1%82%D0%B8%D0%BA%D1%83%D0%BB%D0%B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ru.wikipedia.org/wiki/%D0%A1%D0%BA%D1%80%D1%8B%D1%82%D0%BE%D1%87%D0%B5%D0%BB%D1%8E%D1%81%D1%82%D0%BD%D1%8B%D0%B5" TargetMode="External"/><Relationship Id="rId3" Type="http://schemas.openxmlformats.org/officeDocument/2006/relationships/hyperlink" Target="http://ru.wikipedia.org/wiki/%D0%9A%D0%BB%D0%BE%D0%BF%D1%8B" TargetMode="External"/><Relationship Id="rId7" Type="http://schemas.openxmlformats.org/officeDocument/2006/relationships/hyperlink" Target="http://ru.wikipedia.org/wiki/%D0%9C%D1%83%D1%85%D0%B8" TargetMode="External"/><Relationship Id="rId2" Type="http://schemas.openxmlformats.org/officeDocument/2006/relationships/hyperlink" Target="http://ru.wikipedia.org/wiki/%D0%9C%D0%B0%D0%BA%D1%81%D0%B8%D0%BB%D0%BB%D1%8B" TargetMode="External"/><Relationship Id="rId1" Type="http://schemas.openxmlformats.org/officeDocument/2006/relationships/slideLayout" Target="../slideLayouts/slideLayout2.xml"/><Relationship Id="rId6" Type="http://schemas.openxmlformats.org/officeDocument/2006/relationships/hyperlink" Target="http://ru.wikipedia.org/wiki/%D0%91%D0%B0%D0%B1%D0%BE%D1%87%D0%BA%D0%B8" TargetMode="External"/><Relationship Id="rId5" Type="http://schemas.openxmlformats.org/officeDocument/2006/relationships/hyperlink" Target="http://ru.wikipedia.org/wiki/%D0%9A%D0%BE%D0%BC%D0%B0%D1%80%D1%8B" TargetMode="External"/><Relationship Id="rId4" Type="http://schemas.openxmlformats.org/officeDocument/2006/relationships/hyperlink" Target="http://ru.wikipedia.org/wiki/%D0%A2%D0%BB%D0%B8" TargetMode="External"/><Relationship Id="rId9" Type="http://schemas.openxmlformats.org/officeDocument/2006/relationships/hyperlink" Target="http://ru.wikipedia.org/wiki/%D0%A4%D0%B0%D0%B9%D0%BB:Insect_antennae.sv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ru.wikipedia.org/wiki/%D0%9A%D1%80%D1%8B%D0%BB%D0%BE_%D0%BD%D0%B0%D1%81%D0%B5%D0%BA%D0%BE%D0%BC%D1%8B%D1%8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p:txBody>
          <a:bodyPr/>
          <a:lstStyle/>
          <a:p>
            <a:pPr eaLnBrk="1" hangingPunct="1"/>
            <a:endParaRPr lang="ru-RU" altLang="ru-RU" smtClean="0"/>
          </a:p>
        </p:txBody>
      </p:sp>
      <p:pic>
        <p:nvPicPr>
          <p:cNvPr id="2051" name="Picture 12" descr="Картинка 20 из 590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Rectangle 14"/>
          <p:cNvSpPr>
            <a:spLocks noGrp="1" noChangeArrowheads="1"/>
          </p:cNvSpPr>
          <p:nvPr>
            <p:ph type="ctrTitle"/>
          </p:nvPr>
        </p:nvSpPr>
        <p:spPr>
          <a:xfrm>
            <a:off x="685800" y="2743200"/>
            <a:ext cx="7772400" cy="1470025"/>
          </a:xfrm>
          <a:effectLst>
            <a:outerShdw dist="85194" dir="20006097" algn="ctr" rotWithShape="0">
              <a:schemeClr val="hlink"/>
            </a:outerShdw>
          </a:effectLst>
        </p:spPr>
        <p:txBody>
          <a:bodyPr/>
          <a:lstStyle/>
          <a:p>
            <a:pPr eaLnBrk="1" hangingPunct="1">
              <a:defRPr/>
            </a:pPr>
            <a:r>
              <a:rPr lang="ru-RU" b="1" smtClean="0">
                <a:solidFill>
                  <a:schemeClr val="accent2"/>
                </a:solidFill>
                <a:latin typeface="Comic Sans MS" pitchFamily="66" charset="0"/>
              </a:rPr>
              <a:t>Класс: Насекомые</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ru-RU" altLang="ru-RU" sz="4000" b="1" smtClean="0">
                <a:latin typeface="Comic Sans MS" panose="030F0702030302020204" pitchFamily="66" charset="0"/>
              </a:rPr>
              <a:t>Брюшко</a:t>
            </a:r>
            <a:br>
              <a:rPr lang="ru-RU" altLang="ru-RU" sz="4000" b="1" smtClean="0">
                <a:latin typeface="Comic Sans MS" panose="030F0702030302020204" pitchFamily="66" charset="0"/>
              </a:rPr>
            </a:br>
            <a:endParaRPr lang="ru-RU" altLang="ru-RU" sz="4000" b="1" smtClean="0">
              <a:latin typeface="Comic Sans MS" panose="030F0702030302020204" pitchFamily="66" charset="0"/>
            </a:endParaRPr>
          </a:p>
        </p:txBody>
      </p:sp>
      <p:sp>
        <p:nvSpPr>
          <p:cNvPr id="11267" name="Rectangle 3"/>
          <p:cNvSpPr>
            <a:spLocks noGrp="1" noChangeArrowheads="1"/>
          </p:cNvSpPr>
          <p:nvPr>
            <p:ph type="body" idx="1"/>
          </p:nvPr>
        </p:nvSpPr>
        <p:spPr>
          <a:xfrm>
            <a:off x="457200" y="1066800"/>
            <a:ext cx="8229600" cy="2209800"/>
          </a:xfrm>
        </p:spPr>
        <p:txBody>
          <a:bodyPr/>
          <a:lstStyle/>
          <a:p>
            <a:pPr eaLnBrk="1" hangingPunct="1">
              <a:lnSpc>
                <a:spcPct val="90000"/>
              </a:lnSpc>
              <a:buFontTx/>
              <a:buNone/>
            </a:pPr>
            <a:r>
              <a:rPr lang="ru-RU" altLang="ru-RU" sz="2400" smtClean="0">
                <a:latin typeface="Comic Sans MS" panose="030F0702030302020204" pitchFamily="66" charset="0"/>
              </a:rPr>
              <a:t>Брюшко (</a:t>
            </a:r>
            <a:r>
              <a:rPr lang="ru-RU" altLang="ru-RU" sz="2400" i="1" smtClean="0">
                <a:latin typeface="Comic Sans MS" panose="030F0702030302020204" pitchFamily="66" charset="0"/>
              </a:rPr>
              <a:t>abdomen</a:t>
            </a:r>
            <a:r>
              <a:rPr lang="ru-RU" altLang="ru-RU" sz="2400" smtClean="0">
                <a:latin typeface="Comic Sans MS" panose="030F0702030302020204" pitchFamily="66" charset="0"/>
              </a:rPr>
              <a:t>) состоит из многих, в целом однотипных, сегментов, исходно из 10, не считая хвостового компонента — </a:t>
            </a:r>
            <a:r>
              <a:rPr lang="ru-RU" altLang="ru-RU" sz="2400" i="1" smtClean="0">
                <a:latin typeface="Comic Sans MS" panose="030F0702030302020204" pitchFamily="66" charset="0"/>
              </a:rPr>
              <a:t>тельсона</a:t>
            </a:r>
            <a:r>
              <a:rPr lang="ru-RU" altLang="ru-RU" sz="2400" smtClean="0">
                <a:latin typeface="Comic Sans MS" panose="030F0702030302020204" pitchFamily="66" charset="0"/>
              </a:rPr>
              <a:t>, но в таком виде оно есть лишь у некоторых </a:t>
            </a:r>
            <a:r>
              <a:rPr lang="ru-RU" altLang="ru-RU" sz="2400" smtClean="0">
                <a:latin typeface="Comic Sans MS" panose="030F0702030302020204" pitchFamily="66" charset="0"/>
                <a:hlinkClick r:id="rId2" tooltip="Первичнобескрылые (страница отсутствует)"/>
              </a:rPr>
              <a:t>первичнобескрылых</a:t>
            </a:r>
            <a:r>
              <a:rPr lang="ru-RU" altLang="ru-RU" sz="2400" smtClean="0">
                <a:latin typeface="Comic Sans MS" panose="030F0702030302020204" pitchFamily="66" charset="0"/>
              </a:rPr>
              <a:t> и зародышей. Нередко число сегментов сокращается до 5—6 и менее.</a:t>
            </a:r>
          </a:p>
        </p:txBody>
      </p:sp>
      <p:pic>
        <p:nvPicPr>
          <p:cNvPr id="11268" name="Picture 5" descr="Картинка 18 из 590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00400"/>
            <a:ext cx="5562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200400" y="274638"/>
            <a:ext cx="5486400" cy="1143000"/>
          </a:xfrm>
          <a:effectLst>
            <a:outerShdw dist="107763" dir="18900000" algn="ctr" rotWithShape="0">
              <a:schemeClr val="hlink">
                <a:alpha val="50000"/>
              </a:schemeClr>
            </a:outerShdw>
          </a:effectLst>
        </p:spPr>
        <p:txBody>
          <a:bodyPr/>
          <a:lstStyle/>
          <a:p>
            <a:pPr eaLnBrk="1" hangingPunct="1">
              <a:defRPr/>
            </a:pPr>
            <a:r>
              <a:rPr lang="ru-RU" sz="4000" smtClean="0">
                <a:latin typeface="Comic Sans MS" pitchFamily="66" charset="0"/>
              </a:rPr>
              <a:t>Внутреннее строение</a:t>
            </a:r>
          </a:p>
        </p:txBody>
      </p:sp>
      <p:sp>
        <p:nvSpPr>
          <p:cNvPr id="12291" name="Rectangle 3"/>
          <p:cNvSpPr>
            <a:spLocks noGrp="1" noChangeArrowheads="1"/>
          </p:cNvSpPr>
          <p:nvPr>
            <p:ph type="body" idx="1"/>
          </p:nvPr>
        </p:nvSpPr>
        <p:spPr>
          <a:xfrm>
            <a:off x="0" y="0"/>
            <a:ext cx="3581400" cy="6858000"/>
          </a:xfrm>
        </p:spPr>
        <p:txBody>
          <a:bodyPr/>
          <a:lstStyle/>
          <a:p>
            <a:pPr eaLnBrk="1" hangingPunct="1">
              <a:lnSpc>
                <a:spcPct val="80000"/>
              </a:lnSpc>
              <a:buFontTx/>
              <a:buNone/>
            </a:pPr>
            <a:r>
              <a:rPr lang="ru-RU" altLang="ru-RU" sz="1600" b="1" smtClean="0">
                <a:latin typeface="Comic Sans MS" panose="030F0702030302020204" pitchFamily="66" charset="0"/>
              </a:rPr>
              <a:t>	1. антенна</a:t>
            </a:r>
            <a:br>
              <a:rPr lang="ru-RU" altLang="ru-RU" sz="1600" b="1" smtClean="0">
                <a:latin typeface="Comic Sans MS" panose="030F0702030302020204" pitchFamily="66" charset="0"/>
              </a:rPr>
            </a:br>
            <a:r>
              <a:rPr lang="ru-RU" altLang="ru-RU" sz="1600" b="1" smtClean="0">
                <a:latin typeface="Comic Sans MS" panose="030F0702030302020204" pitchFamily="66" charset="0"/>
              </a:rPr>
              <a:t>2,3 глазки </a:t>
            </a:r>
          </a:p>
          <a:p>
            <a:pPr eaLnBrk="1" hangingPunct="1">
              <a:lnSpc>
                <a:spcPct val="80000"/>
              </a:lnSpc>
              <a:buFontTx/>
              <a:buNone/>
            </a:pPr>
            <a:r>
              <a:rPr lang="ru-RU" altLang="ru-RU" sz="1600" b="1" smtClean="0">
                <a:latin typeface="Comic Sans MS" panose="030F0702030302020204" pitchFamily="66" charset="0"/>
              </a:rPr>
              <a:t>	4. сложный глаз</a:t>
            </a:r>
            <a:br>
              <a:rPr lang="ru-RU" altLang="ru-RU" sz="1600" b="1" smtClean="0">
                <a:latin typeface="Comic Sans MS" panose="030F0702030302020204" pitchFamily="66" charset="0"/>
              </a:rPr>
            </a:br>
            <a:r>
              <a:rPr lang="ru-RU" altLang="ru-RU" sz="1600" b="1" smtClean="0">
                <a:latin typeface="Comic Sans MS" panose="030F0702030302020204" pitchFamily="66" charset="0"/>
              </a:rPr>
              <a:t>5. мозг </a:t>
            </a:r>
            <a:br>
              <a:rPr lang="ru-RU" altLang="ru-RU" sz="1600" b="1" smtClean="0">
                <a:latin typeface="Comic Sans MS" panose="030F0702030302020204" pitchFamily="66" charset="0"/>
              </a:rPr>
            </a:br>
            <a:r>
              <a:rPr lang="ru-RU" altLang="ru-RU" sz="1600" b="1" smtClean="0">
                <a:latin typeface="Comic Sans MS" panose="030F0702030302020204" pitchFamily="66" charset="0"/>
              </a:rPr>
              <a:t>6. переднегрудь</a:t>
            </a:r>
            <a:br>
              <a:rPr lang="ru-RU" altLang="ru-RU" sz="1600" b="1" smtClean="0">
                <a:latin typeface="Comic Sans MS" panose="030F0702030302020204" pitchFamily="66" charset="0"/>
              </a:rPr>
            </a:br>
            <a:r>
              <a:rPr lang="ru-RU" altLang="ru-RU" sz="1600" b="1" smtClean="0">
                <a:latin typeface="Comic Sans MS" panose="030F0702030302020204" pitchFamily="66" charset="0"/>
              </a:rPr>
              <a:t>7. дорсальная артерия</a:t>
            </a:r>
            <a:br>
              <a:rPr lang="ru-RU" altLang="ru-RU" sz="1600" b="1" smtClean="0">
                <a:latin typeface="Comic Sans MS" panose="030F0702030302020204" pitchFamily="66" charset="0"/>
              </a:rPr>
            </a:br>
            <a:r>
              <a:rPr lang="ru-RU" altLang="ru-RU" sz="1600" b="1" smtClean="0">
                <a:latin typeface="Comic Sans MS" panose="030F0702030302020204" pitchFamily="66" charset="0"/>
              </a:rPr>
              <a:t>8. трахеи</a:t>
            </a:r>
            <a:br>
              <a:rPr lang="ru-RU" altLang="ru-RU" sz="1600" b="1" smtClean="0">
                <a:latin typeface="Comic Sans MS" panose="030F0702030302020204" pitchFamily="66" charset="0"/>
              </a:rPr>
            </a:br>
            <a:r>
              <a:rPr lang="ru-RU" altLang="ru-RU" sz="1600" b="1" smtClean="0">
                <a:latin typeface="Comic Sans MS" panose="030F0702030302020204" pitchFamily="66" charset="0"/>
              </a:rPr>
              <a:t>9. среднегрудь</a:t>
            </a:r>
            <a:br>
              <a:rPr lang="ru-RU" altLang="ru-RU" sz="1600" b="1" smtClean="0">
                <a:latin typeface="Comic Sans MS" panose="030F0702030302020204" pitchFamily="66" charset="0"/>
              </a:rPr>
            </a:br>
            <a:r>
              <a:rPr lang="ru-RU" altLang="ru-RU" sz="1600" b="1" smtClean="0">
                <a:latin typeface="Comic Sans MS" panose="030F0702030302020204" pitchFamily="66" charset="0"/>
              </a:rPr>
              <a:t>10. заднегрудь</a:t>
            </a:r>
            <a:br>
              <a:rPr lang="ru-RU" altLang="ru-RU" sz="1600" b="1" smtClean="0">
                <a:latin typeface="Comic Sans MS" panose="030F0702030302020204" pitchFamily="66" charset="0"/>
              </a:rPr>
            </a:br>
            <a:r>
              <a:rPr lang="ru-RU" altLang="ru-RU" sz="1600" b="1" smtClean="0">
                <a:latin typeface="Comic Sans MS" panose="030F0702030302020204" pitchFamily="66" charset="0"/>
              </a:rPr>
              <a:t>11. переднее крыло</a:t>
            </a:r>
            <a:br>
              <a:rPr lang="ru-RU" altLang="ru-RU" sz="1600" b="1" smtClean="0">
                <a:latin typeface="Comic Sans MS" panose="030F0702030302020204" pitchFamily="66" charset="0"/>
              </a:rPr>
            </a:br>
            <a:r>
              <a:rPr lang="ru-RU" altLang="ru-RU" sz="1600" b="1" smtClean="0">
                <a:latin typeface="Comic Sans MS" panose="030F0702030302020204" pitchFamily="66" charset="0"/>
              </a:rPr>
              <a:t>12. заднее крыло</a:t>
            </a:r>
            <a:br>
              <a:rPr lang="ru-RU" altLang="ru-RU" sz="1600" b="1" smtClean="0">
                <a:latin typeface="Comic Sans MS" panose="030F0702030302020204" pitchFamily="66" charset="0"/>
              </a:rPr>
            </a:br>
            <a:r>
              <a:rPr lang="ru-RU" altLang="ru-RU" sz="1600" b="1" smtClean="0">
                <a:latin typeface="Comic Sans MS" panose="030F0702030302020204" pitchFamily="66" charset="0"/>
              </a:rPr>
              <a:t>13. средняя кишка (желудок)</a:t>
            </a:r>
            <a:br>
              <a:rPr lang="ru-RU" altLang="ru-RU" sz="1600" b="1" smtClean="0">
                <a:latin typeface="Comic Sans MS" panose="030F0702030302020204" pitchFamily="66" charset="0"/>
              </a:rPr>
            </a:br>
            <a:r>
              <a:rPr lang="ru-RU" altLang="ru-RU" sz="1600" b="1" smtClean="0">
                <a:latin typeface="Comic Sans MS" panose="030F0702030302020204" pitchFamily="66" charset="0"/>
              </a:rPr>
              <a:t>14. сердце</a:t>
            </a:r>
            <a:br>
              <a:rPr lang="ru-RU" altLang="ru-RU" sz="1600" b="1" smtClean="0">
                <a:latin typeface="Comic Sans MS" panose="030F0702030302020204" pitchFamily="66" charset="0"/>
              </a:rPr>
            </a:br>
            <a:r>
              <a:rPr lang="ru-RU" altLang="ru-RU" sz="1600" b="1" smtClean="0">
                <a:latin typeface="Comic Sans MS" panose="030F0702030302020204" pitchFamily="66" charset="0"/>
              </a:rPr>
              <a:t>15. яичник</a:t>
            </a:r>
            <a:br>
              <a:rPr lang="ru-RU" altLang="ru-RU" sz="1600" b="1" smtClean="0">
                <a:latin typeface="Comic Sans MS" panose="030F0702030302020204" pitchFamily="66" charset="0"/>
              </a:rPr>
            </a:br>
            <a:r>
              <a:rPr lang="ru-RU" altLang="ru-RU" sz="1600" b="1" smtClean="0">
                <a:latin typeface="Comic Sans MS" panose="030F0702030302020204" pitchFamily="66" charset="0"/>
              </a:rPr>
              <a:t>16. задняя кишка (кишечник, прямая кишка и анальное отверстие)</a:t>
            </a:r>
            <a:br>
              <a:rPr lang="ru-RU" altLang="ru-RU" sz="1600" b="1" smtClean="0">
                <a:latin typeface="Comic Sans MS" panose="030F0702030302020204" pitchFamily="66" charset="0"/>
              </a:rPr>
            </a:br>
            <a:r>
              <a:rPr lang="ru-RU" altLang="ru-RU" sz="1600" b="1" smtClean="0">
                <a:latin typeface="Comic Sans MS" panose="030F0702030302020204" pitchFamily="66" charset="0"/>
              </a:rPr>
              <a:t>17. анус</a:t>
            </a:r>
            <a:br>
              <a:rPr lang="ru-RU" altLang="ru-RU" sz="1600" b="1" smtClean="0">
                <a:latin typeface="Comic Sans MS" panose="030F0702030302020204" pitchFamily="66" charset="0"/>
              </a:rPr>
            </a:br>
            <a:r>
              <a:rPr lang="ru-RU" altLang="ru-RU" sz="1600" b="1" smtClean="0">
                <a:latin typeface="Comic Sans MS" panose="030F0702030302020204" pitchFamily="66" charset="0"/>
              </a:rPr>
              <a:t>18. вагина</a:t>
            </a:r>
            <a:br>
              <a:rPr lang="ru-RU" altLang="ru-RU" sz="1600" b="1" smtClean="0">
                <a:latin typeface="Comic Sans MS" panose="030F0702030302020204" pitchFamily="66" charset="0"/>
              </a:rPr>
            </a:br>
            <a:r>
              <a:rPr lang="ru-RU" altLang="ru-RU" sz="1600" b="1" smtClean="0">
                <a:latin typeface="Comic Sans MS" panose="030F0702030302020204" pitchFamily="66" charset="0"/>
              </a:rPr>
              <a:t>19. абдоминальный ганглий</a:t>
            </a:r>
            <a:br>
              <a:rPr lang="ru-RU" altLang="ru-RU" sz="1600" b="1" smtClean="0">
                <a:latin typeface="Comic Sans MS" panose="030F0702030302020204" pitchFamily="66" charset="0"/>
              </a:rPr>
            </a:br>
            <a:r>
              <a:rPr lang="ru-RU" altLang="ru-RU" sz="1600" b="1" smtClean="0">
                <a:latin typeface="Comic Sans MS" panose="030F0702030302020204" pitchFamily="66" charset="0"/>
              </a:rPr>
              <a:t>20. мальпигиевы сосуды</a:t>
            </a:r>
            <a:br>
              <a:rPr lang="ru-RU" altLang="ru-RU" sz="1600" b="1" smtClean="0">
                <a:latin typeface="Comic Sans MS" panose="030F0702030302020204" pitchFamily="66" charset="0"/>
              </a:rPr>
            </a:br>
            <a:r>
              <a:rPr lang="ru-RU" altLang="ru-RU" sz="1600" b="1" smtClean="0">
                <a:latin typeface="Comic Sans MS" panose="030F0702030302020204" pitchFamily="66" charset="0"/>
              </a:rPr>
              <a:t>21. pillow</a:t>
            </a:r>
            <a:br>
              <a:rPr lang="ru-RU" altLang="ru-RU" sz="1600" b="1" smtClean="0">
                <a:latin typeface="Comic Sans MS" panose="030F0702030302020204" pitchFamily="66" charset="0"/>
              </a:rPr>
            </a:br>
            <a:r>
              <a:rPr lang="ru-RU" altLang="ru-RU" sz="1600" b="1" smtClean="0">
                <a:latin typeface="Comic Sans MS" panose="030F0702030302020204" pitchFamily="66" charset="0"/>
              </a:rPr>
              <a:t>22. челюсти</a:t>
            </a:r>
            <a:br>
              <a:rPr lang="ru-RU" altLang="ru-RU" sz="1600" b="1" smtClean="0">
                <a:latin typeface="Comic Sans MS" panose="030F0702030302020204" pitchFamily="66" charset="0"/>
              </a:rPr>
            </a:br>
            <a:r>
              <a:rPr lang="ru-RU" altLang="ru-RU" sz="1600" b="1" smtClean="0">
                <a:latin typeface="Comic Sans MS" panose="030F0702030302020204" pitchFamily="66" charset="0"/>
              </a:rPr>
              <a:t>23. лапка</a:t>
            </a:r>
            <a:br>
              <a:rPr lang="ru-RU" altLang="ru-RU" sz="1600" b="1" smtClean="0">
                <a:latin typeface="Comic Sans MS" panose="030F0702030302020204" pitchFamily="66" charset="0"/>
              </a:rPr>
            </a:br>
            <a:r>
              <a:rPr lang="ru-RU" altLang="ru-RU" sz="1600" b="1" smtClean="0">
                <a:latin typeface="Comic Sans MS" panose="030F0702030302020204" pitchFamily="66" charset="0"/>
              </a:rPr>
              <a:t>24. голень</a:t>
            </a:r>
            <a:br>
              <a:rPr lang="ru-RU" altLang="ru-RU" sz="1600" b="1" smtClean="0">
                <a:latin typeface="Comic Sans MS" panose="030F0702030302020204" pitchFamily="66" charset="0"/>
              </a:rPr>
            </a:br>
            <a:r>
              <a:rPr lang="ru-RU" altLang="ru-RU" sz="1600" b="1" smtClean="0">
                <a:latin typeface="Comic Sans MS" panose="030F0702030302020204" pitchFamily="66" charset="0"/>
              </a:rPr>
              <a:t>25. бедро</a:t>
            </a:r>
            <a:br>
              <a:rPr lang="ru-RU" altLang="ru-RU" sz="1600" b="1" smtClean="0">
                <a:latin typeface="Comic Sans MS" panose="030F0702030302020204" pitchFamily="66" charset="0"/>
              </a:rPr>
            </a:br>
            <a:r>
              <a:rPr lang="ru-RU" altLang="ru-RU" sz="1600" b="1" smtClean="0">
                <a:latin typeface="Comic Sans MS" panose="030F0702030302020204" pitchFamily="66" charset="0"/>
              </a:rPr>
              <a:t>26. вертлуг</a:t>
            </a:r>
            <a:br>
              <a:rPr lang="ru-RU" altLang="ru-RU" sz="1600" b="1" smtClean="0">
                <a:latin typeface="Comic Sans MS" panose="030F0702030302020204" pitchFamily="66" charset="0"/>
              </a:rPr>
            </a:br>
            <a:r>
              <a:rPr lang="ru-RU" altLang="ru-RU" sz="1600" b="1" smtClean="0">
                <a:latin typeface="Comic Sans MS" panose="030F0702030302020204" pitchFamily="66" charset="0"/>
              </a:rPr>
              <a:t>27. fore-gut (crop, gizzard)</a:t>
            </a:r>
            <a:br>
              <a:rPr lang="ru-RU" altLang="ru-RU" sz="1600" b="1" smtClean="0">
                <a:latin typeface="Comic Sans MS" panose="030F0702030302020204" pitchFamily="66" charset="0"/>
              </a:rPr>
            </a:br>
            <a:r>
              <a:rPr lang="ru-RU" altLang="ru-RU" sz="1600" b="1" smtClean="0">
                <a:latin typeface="Comic Sans MS" panose="030F0702030302020204" pitchFamily="66" charset="0"/>
              </a:rPr>
              <a:t>28. грудной ганглий</a:t>
            </a:r>
            <a:br>
              <a:rPr lang="ru-RU" altLang="ru-RU" sz="1600" b="1" smtClean="0">
                <a:latin typeface="Comic Sans MS" panose="030F0702030302020204" pitchFamily="66" charset="0"/>
              </a:rPr>
            </a:br>
            <a:r>
              <a:rPr lang="ru-RU" altLang="ru-RU" sz="1600" b="1" smtClean="0">
                <a:latin typeface="Comic Sans MS" panose="030F0702030302020204" pitchFamily="66" charset="0"/>
              </a:rPr>
              <a:t>29. тазик</a:t>
            </a:r>
            <a:br>
              <a:rPr lang="ru-RU" altLang="ru-RU" sz="1600" b="1" smtClean="0">
                <a:latin typeface="Comic Sans MS" panose="030F0702030302020204" pitchFamily="66" charset="0"/>
              </a:rPr>
            </a:br>
            <a:r>
              <a:rPr lang="ru-RU" altLang="ru-RU" sz="1600" b="1" smtClean="0">
                <a:latin typeface="Comic Sans MS" panose="030F0702030302020204" pitchFamily="66" charset="0"/>
              </a:rPr>
              <a:t>30. слюнная железа</a:t>
            </a:r>
            <a:br>
              <a:rPr lang="ru-RU" altLang="ru-RU" sz="1600" b="1" smtClean="0">
                <a:latin typeface="Comic Sans MS" panose="030F0702030302020204" pitchFamily="66" charset="0"/>
              </a:rPr>
            </a:br>
            <a:r>
              <a:rPr lang="ru-RU" altLang="ru-RU" sz="1600" b="1" smtClean="0">
                <a:latin typeface="Comic Sans MS" panose="030F0702030302020204" pitchFamily="66" charset="0"/>
              </a:rPr>
              <a:t>31. подглоточный ганглий</a:t>
            </a:r>
            <a:br>
              <a:rPr lang="ru-RU" altLang="ru-RU" sz="1600" b="1" smtClean="0">
                <a:latin typeface="Comic Sans MS" panose="030F0702030302020204" pitchFamily="66" charset="0"/>
              </a:rPr>
            </a:br>
            <a:r>
              <a:rPr lang="ru-RU" altLang="ru-RU" sz="1600" b="1" smtClean="0">
                <a:latin typeface="Comic Sans MS" panose="030F0702030302020204" pitchFamily="66" charset="0"/>
              </a:rPr>
              <a:t>32. ротовой аппарат</a:t>
            </a:r>
          </a:p>
          <a:p>
            <a:pPr eaLnBrk="1" hangingPunct="1">
              <a:lnSpc>
                <a:spcPct val="80000"/>
              </a:lnSpc>
            </a:pPr>
            <a:endParaRPr lang="ru-RU" altLang="ru-RU" sz="1600" b="1" smtClean="0">
              <a:latin typeface="Comic Sans MS" panose="030F0702030302020204" pitchFamily="66" charset="0"/>
            </a:endParaRPr>
          </a:p>
        </p:txBody>
      </p:sp>
      <p:pic>
        <p:nvPicPr>
          <p:cNvPr id="12292" name="Picture 4" descr="400px-Insect_anatomy_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295400"/>
            <a:ext cx="6019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Картинка 66 из 590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420687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7"/>
          <p:cNvSpPr>
            <a:spLocks noGrp="1" noChangeArrowheads="1"/>
          </p:cNvSpPr>
          <p:nvPr>
            <p:ph type="body" idx="1"/>
          </p:nvPr>
        </p:nvSpPr>
        <p:spPr>
          <a:xfrm>
            <a:off x="609600" y="1828800"/>
            <a:ext cx="8229600" cy="4525963"/>
          </a:xfrm>
          <a:noFill/>
        </p:spPr>
        <p:txBody>
          <a:bodyPr/>
          <a:lstStyle/>
          <a:p>
            <a:pPr eaLnBrk="1" hangingPunct="1">
              <a:lnSpc>
                <a:spcPct val="80000"/>
              </a:lnSpc>
              <a:buFontTx/>
              <a:buNone/>
            </a:pPr>
            <a:r>
              <a:rPr lang="ru-RU" altLang="ru-RU" sz="2000" smtClean="0">
                <a:latin typeface="Comic Sans MS" panose="030F0702030302020204" pitchFamily="66" charset="0"/>
              </a:rPr>
              <a:t>Дыхательная система большинства насекомых представлена множеством трахей, пронизывающих всё тело. Трахеи ветвятся и опутывают все внутренние органы. Концевые ветви трахей заканчиваются звёздчатой трахейной клеткой, от которой отходят тончайшие трахейные трубочки (трахеолы), проникающие даже внутрь клеток окружающих тканей. Трахейная система насекомых является открытой (свободно сообщающейся с окружающим воздухом), лишь у некоторых личинок, живущих в воде, имеется закрытая система. В случае закрытой системы снабжение трахейной полости кислородом осуществляется с помощью трахейных жабр, улавливающих кислород, растворённый в воде.</a:t>
            </a:r>
          </a:p>
          <a:p>
            <a:pPr eaLnBrk="1" hangingPunct="1">
              <a:lnSpc>
                <a:spcPct val="80000"/>
              </a:lnSpc>
              <a:buFontTx/>
              <a:buNone/>
            </a:pPr>
            <a:r>
              <a:rPr lang="ru-RU" altLang="ru-RU" sz="2000" smtClean="0">
                <a:latin typeface="Comic Sans MS" panose="030F0702030302020204" pitchFamily="66" charset="0"/>
              </a:rPr>
              <a:t>Трахейная система насекомых выполняет не только роль снабжения организма кислородом, но и транспортную функцию по доставке кислорода к тканям. Необходимость наличия трахейной системы, пронизывающей всё тело, не позволяет насекомым достигать крупных размеров (по сравнению с позвоночными, например).</a:t>
            </a:r>
          </a:p>
        </p:txBody>
      </p:sp>
      <p:sp>
        <p:nvSpPr>
          <p:cNvPr id="13316" name="Rectangle 9"/>
          <p:cNvSpPr>
            <a:spLocks noGrp="1" noChangeArrowheads="1"/>
          </p:cNvSpPr>
          <p:nvPr>
            <p:ph type="title"/>
          </p:nvPr>
        </p:nvSpPr>
        <p:spPr>
          <a:noFill/>
        </p:spPr>
        <p:txBody>
          <a:bodyPr/>
          <a:lstStyle/>
          <a:p>
            <a:pPr eaLnBrk="1" hangingPunct="1"/>
            <a:r>
              <a:rPr lang="ru-RU" altLang="ru-RU" smtClean="0">
                <a:latin typeface="Comic Sans MS" panose="030F0702030302020204" pitchFamily="66" charset="0"/>
              </a:rPr>
              <a:t>Дыхательная система</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Картинка 56 из 590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4762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7"/>
          <p:cNvSpPr>
            <a:spLocks noGrp="1" noChangeArrowheads="1"/>
          </p:cNvSpPr>
          <p:nvPr>
            <p:ph type="body" idx="1"/>
          </p:nvPr>
        </p:nvSpPr>
        <p:spPr>
          <a:noFill/>
        </p:spPr>
        <p:txBody>
          <a:bodyPr/>
          <a:lstStyle/>
          <a:p>
            <a:pPr eaLnBrk="1" hangingPunct="1">
              <a:lnSpc>
                <a:spcPct val="80000"/>
              </a:lnSpc>
            </a:pPr>
            <a:r>
              <a:rPr lang="ru-RU" altLang="ru-RU" sz="2000" b="1" smtClean="0">
                <a:latin typeface="Comic Sans MS" panose="030F0702030302020204" pitchFamily="66" charset="0"/>
              </a:rPr>
              <a:t>Кровеносная система насекомых незамкнутая. Гемолимфа свободно циркулирует по полости тела, её приводит в движение мускулистая трубка, разделённая на камеры, — сердце. Число камер — до восьми, каждая камера имеет пару боковых отверстий с клапанами, обеспечивающих односторонний ток крови из полости в сердце. Между камерами также имеются клапаны, обеспечивающие односторонний ток при сокращениях сердца. Последовательное сокращение камер сердца гонит кровь в головную аорту, из которой кровь изливается в полость тела. </a:t>
            </a:r>
          </a:p>
          <a:p>
            <a:pPr eaLnBrk="1" hangingPunct="1">
              <a:lnSpc>
                <a:spcPct val="80000"/>
              </a:lnSpc>
            </a:pPr>
            <a:r>
              <a:rPr lang="ru-RU" altLang="ru-RU" sz="2000" b="1" smtClean="0">
                <a:latin typeface="Comic Sans MS" panose="030F0702030302020204" pitchFamily="66" charset="0"/>
              </a:rPr>
              <a:t>Функция крови состоит в снабжении органов питательными веществами и переносе продуктов обмена к органам выделения (а также регулирующих веществ, гормонов). В связи с наличием развитой трахейной системы кровь насекомых практически не выполняет дыхательную функцию. Исключение составляют некоторые личинки, в крови которых имеется дыхательный пигмент, родственный гемоглобину.</a:t>
            </a:r>
            <a:endParaRPr lang="ru-RU" altLang="ru-RU" sz="2000" b="1" smtClean="0">
              <a:latin typeface="Comic Sans MS" panose="030F0702030302020204" pitchFamily="66" charset="0"/>
              <a:hlinkClick r:id="rId3" tooltip="Нервная система"/>
            </a:endParaRPr>
          </a:p>
          <a:p>
            <a:pPr eaLnBrk="1" hangingPunct="1">
              <a:lnSpc>
                <a:spcPct val="80000"/>
              </a:lnSpc>
            </a:pPr>
            <a:endParaRPr lang="ru-RU" altLang="ru-RU" sz="2000" b="1" smtClean="0">
              <a:latin typeface="Comic Sans MS" panose="030F0702030302020204" pitchFamily="66" charset="0"/>
            </a:endParaRPr>
          </a:p>
          <a:p>
            <a:pPr eaLnBrk="1" hangingPunct="1">
              <a:lnSpc>
                <a:spcPct val="80000"/>
              </a:lnSpc>
            </a:pPr>
            <a:endParaRPr lang="ru-RU" altLang="ru-RU" sz="2000" smtClean="0">
              <a:latin typeface="Comic Sans MS" panose="030F0702030302020204" pitchFamily="66" charset="0"/>
            </a:endParaRPr>
          </a:p>
        </p:txBody>
      </p:sp>
      <p:sp>
        <p:nvSpPr>
          <p:cNvPr id="14340" name="Rectangle 9"/>
          <p:cNvSpPr>
            <a:spLocks noChangeArrowheads="1"/>
          </p:cNvSpPr>
          <p:nvPr/>
        </p:nvSpPr>
        <p:spPr bwMode="auto">
          <a:xfrm>
            <a:off x="6096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4400">
                <a:solidFill>
                  <a:schemeClr val="tx2"/>
                </a:solidFill>
                <a:latin typeface="Comic Sans MS" panose="030F0702030302020204" pitchFamily="66" charset="0"/>
              </a:rPr>
              <a:t>Кровеносная система</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152400"/>
            <a:ext cx="8229600" cy="1143000"/>
          </a:xfrm>
        </p:spPr>
        <p:txBody>
          <a:bodyPr/>
          <a:lstStyle/>
          <a:p>
            <a:pPr eaLnBrk="1" hangingPunct="1"/>
            <a:r>
              <a:rPr lang="ru-RU" altLang="ru-RU" smtClean="0">
                <a:latin typeface="Comic Sans MS" panose="030F0702030302020204" pitchFamily="66" charset="0"/>
              </a:rPr>
              <a:t>Нервная система</a:t>
            </a:r>
          </a:p>
        </p:txBody>
      </p:sp>
      <p:pic>
        <p:nvPicPr>
          <p:cNvPr id="15363" name="Picture 5" descr="Картинка 28 из 590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5908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7"/>
          <p:cNvSpPr>
            <a:spLocks noGrp="1" noChangeArrowheads="1"/>
          </p:cNvSpPr>
          <p:nvPr>
            <p:ph type="body" idx="1"/>
          </p:nvPr>
        </p:nvSpPr>
        <p:spPr>
          <a:noFill/>
        </p:spPr>
        <p:txBody>
          <a:bodyPr/>
          <a:lstStyle/>
          <a:p>
            <a:pPr eaLnBrk="1" hangingPunct="1">
              <a:buFontTx/>
              <a:buNone/>
            </a:pPr>
            <a:r>
              <a:rPr lang="ru-RU" altLang="ru-RU" smtClean="0">
                <a:latin typeface="Comic Sans MS" panose="030F0702030302020204" pitchFamily="66" charset="0"/>
                <a:hlinkClick r:id="rId3" tooltip="Нервная система"/>
              </a:rPr>
              <a:t>Нервная система</a:t>
            </a:r>
            <a:r>
              <a:rPr lang="ru-RU" altLang="ru-RU" smtClean="0">
                <a:latin typeface="Comic Sans MS" panose="030F0702030302020204" pitchFamily="66" charset="0"/>
              </a:rPr>
              <a:t> построена по типу брюшной цепочки. У высших отрядов насекомых нервная система достигает высокого уровня дифференциации, имеется относительно развитый головной мозг.</a:t>
            </a:r>
          </a:p>
          <a:p>
            <a:pPr eaLnBrk="1" hangingPunct="1"/>
            <a:endParaRPr lang="ru-RU" altLang="ru-RU" smtClean="0">
              <a:latin typeface="Comic Sans MS" panose="030F0702030302020204" pitchFamily="66"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Насекомы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670050"/>
            <a:ext cx="6629400"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6"/>
          <p:cNvSpPr>
            <a:spLocks noGrp="1" noChangeArrowheads="1"/>
          </p:cNvSpPr>
          <p:nvPr>
            <p:ph type="body" idx="1"/>
          </p:nvPr>
        </p:nvSpPr>
        <p:spPr>
          <a:noFill/>
        </p:spPr>
        <p:txBody>
          <a:bodyPr/>
          <a:lstStyle/>
          <a:p>
            <a:pPr eaLnBrk="1" hangingPunct="1"/>
            <a:r>
              <a:rPr lang="ru-RU" altLang="ru-RU" b="1" smtClean="0">
                <a:latin typeface="Comic Sans MS" panose="030F0702030302020204" pitchFamily="66" charset="0"/>
              </a:rPr>
              <a:t>Жизненный цикл</a:t>
            </a:r>
          </a:p>
          <a:p>
            <a:pPr eaLnBrk="1" hangingPunct="1"/>
            <a:r>
              <a:rPr lang="ru-RU" altLang="ru-RU" b="1" smtClean="0">
                <a:latin typeface="Comic Sans MS" panose="030F0702030302020204" pitchFamily="66" charset="0"/>
              </a:rPr>
              <a:t>Питание</a:t>
            </a:r>
          </a:p>
          <a:p>
            <a:pPr eaLnBrk="1" hangingPunct="1"/>
            <a:r>
              <a:rPr lang="ru-RU" altLang="ru-RU" b="1" smtClean="0">
                <a:latin typeface="Comic Sans MS" panose="030F0702030302020204" pitchFamily="66" charset="0"/>
              </a:rPr>
              <a:t>Места обитания</a:t>
            </a:r>
          </a:p>
          <a:p>
            <a:pPr eaLnBrk="1" hangingPunct="1"/>
            <a:r>
              <a:rPr lang="ru-RU" altLang="ru-RU" b="1" smtClean="0">
                <a:latin typeface="Comic Sans MS" panose="030F0702030302020204" pitchFamily="66" charset="0"/>
              </a:rPr>
              <a:t>Размножение</a:t>
            </a:r>
          </a:p>
        </p:txBody>
      </p:sp>
      <p:sp>
        <p:nvSpPr>
          <p:cNvPr id="16388" name="Rectangle 8"/>
          <p:cNvSpPr>
            <a:spLocks noChangeArrowheads="1"/>
          </p:cNvSpPr>
          <p:nvPr/>
        </p:nvSpPr>
        <p:spPr bwMode="auto">
          <a:xfrm>
            <a:off x="609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4400" b="1">
                <a:solidFill>
                  <a:schemeClr val="tx2"/>
                </a:solidFill>
                <a:latin typeface="Comic Sans MS" panose="030F0702030302020204" pitchFamily="66" charset="0"/>
              </a:rPr>
              <a:t>Биология и экология</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Картинка 76 из 590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50768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7"/>
          <p:cNvSpPr>
            <a:spLocks noGrp="1" noChangeArrowheads="1"/>
          </p:cNvSpPr>
          <p:nvPr>
            <p:ph type="title"/>
          </p:nvPr>
        </p:nvSpPr>
        <p:spPr>
          <a:noFill/>
        </p:spPr>
        <p:txBody>
          <a:bodyPr/>
          <a:lstStyle/>
          <a:p>
            <a:pPr eaLnBrk="1" hangingPunct="1"/>
            <a:r>
              <a:rPr lang="ru-RU" altLang="ru-RU" sz="4000" b="1" smtClean="0">
                <a:latin typeface="Comic Sans MS" panose="030F0702030302020204" pitchFamily="66" charset="0"/>
              </a:rPr>
              <a:t>Жизненный цикл</a:t>
            </a:r>
            <a:br>
              <a:rPr lang="ru-RU" altLang="ru-RU" sz="4000" b="1" smtClean="0">
                <a:latin typeface="Comic Sans MS" panose="030F0702030302020204" pitchFamily="66" charset="0"/>
              </a:rPr>
            </a:br>
            <a:endParaRPr lang="ru-RU" altLang="ru-RU" sz="4000" b="1" smtClean="0">
              <a:latin typeface="Comic Sans MS" panose="030F0702030302020204" pitchFamily="66" charset="0"/>
            </a:endParaRPr>
          </a:p>
        </p:txBody>
      </p:sp>
      <p:sp>
        <p:nvSpPr>
          <p:cNvPr id="17412" name="Rectangle 9"/>
          <p:cNvSpPr>
            <a:spLocks noGrp="1" noChangeArrowheads="1"/>
          </p:cNvSpPr>
          <p:nvPr>
            <p:ph type="body" idx="1"/>
          </p:nvPr>
        </p:nvSpPr>
        <p:spPr>
          <a:xfrm>
            <a:off x="0" y="838200"/>
            <a:ext cx="9144000" cy="6019800"/>
          </a:xfrm>
          <a:noFill/>
        </p:spPr>
        <p:txBody>
          <a:bodyPr/>
          <a:lstStyle/>
          <a:p>
            <a:pPr eaLnBrk="1" hangingPunct="1">
              <a:lnSpc>
                <a:spcPct val="80000"/>
              </a:lnSpc>
            </a:pPr>
            <a:endParaRPr lang="ru-RU" altLang="ru-RU" sz="1400" smtClean="0">
              <a:latin typeface="Comic Sans MS" panose="030F0702030302020204" pitchFamily="66" charset="0"/>
            </a:endParaRPr>
          </a:p>
          <a:p>
            <a:pPr eaLnBrk="1" hangingPunct="1">
              <a:lnSpc>
                <a:spcPct val="80000"/>
              </a:lnSpc>
              <a:buFontTx/>
              <a:buNone/>
            </a:pPr>
            <a:r>
              <a:rPr lang="ru-RU" altLang="ru-RU" sz="1600" smtClean="0">
                <a:latin typeface="Comic Sans MS" panose="030F0702030302020204" pitchFamily="66" charset="0"/>
              </a:rPr>
              <a:t>Насекомые являются первично яйцекладущими животными. После завершения развития в яйце происходит вылупление. С этого момента насекомое вступает во второй этап своего развития — фазу </a:t>
            </a:r>
            <a:r>
              <a:rPr lang="ru-RU" altLang="ru-RU" sz="1600" smtClean="0">
                <a:latin typeface="Comic Sans MS" panose="030F0702030302020204" pitchFamily="66" charset="0"/>
                <a:hlinkClick r:id="rId3" tooltip="Личинка"/>
              </a:rPr>
              <a:t>личинки</a:t>
            </a:r>
            <a:r>
              <a:rPr lang="ru-RU" altLang="ru-RU" sz="1600" smtClean="0">
                <a:latin typeface="Comic Sans MS" panose="030F0702030302020204" pitchFamily="66" charset="0"/>
              </a:rPr>
              <a:t>, с которой и начинается послезародышевый период. Постэмбриональное развитие состоит в росте тела личинки, что сопровождается периодическими </a:t>
            </a:r>
            <a:r>
              <a:rPr lang="ru-RU" altLang="ru-RU" sz="1600" i="1" smtClean="0">
                <a:latin typeface="Comic Sans MS" panose="030F0702030302020204" pitchFamily="66" charset="0"/>
              </a:rPr>
              <a:t>линьками</a:t>
            </a:r>
            <a:r>
              <a:rPr lang="ru-RU" altLang="ru-RU" sz="1600" smtClean="0">
                <a:latin typeface="Comic Sans MS" panose="030F0702030302020204" pitchFamily="66" charset="0"/>
              </a:rPr>
              <a:t> — сбрасыванием старой кутикулы. В конце концов, происходит превращение во взрослое насекомое — имаго. У одних насекомых это происходит с последней линькой личинки, у других — посредством особой фазы развития, называемой </a:t>
            </a:r>
            <a:r>
              <a:rPr lang="ru-RU" altLang="ru-RU" sz="1600" smtClean="0">
                <a:latin typeface="Comic Sans MS" panose="030F0702030302020204" pitchFamily="66" charset="0"/>
                <a:hlinkClick r:id="rId4" tooltip="Куколка"/>
              </a:rPr>
              <a:t>куколкой</a:t>
            </a:r>
            <a:r>
              <a:rPr lang="ru-RU" altLang="ru-RU" sz="1600" smtClean="0">
                <a:latin typeface="Comic Sans MS" panose="030F0702030302020204" pitchFamily="66" charset="0"/>
              </a:rPr>
              <a:t>. Говорят, что насекомые имеют разный </a:t>
            </a:r>
            <a:r>
              <a:rPr lang="ru-RU" altLang="ru-RU" sz="1600" smtClean="0">
                <a:latin typeface="Comic Sans MS" panose="030F0702030302020204" pitchFamily="66" charset="0"/>
                <a:hlinkClick r:id="rId5" tooltip="Метаморфоз"/>
              </a:rPr>
              <a:t>метаморфоз</a:t>
            </a:r>
            <a:r>
              <a:rPr lang="ru-RU" altLang="ru-RU" sz="1600" smtClean="0">
                <a:latin typeface="Comic Sans MS" panose="030F0702030302020204" pitchFamily="66" charset="0"/>
              </a:rPr>
              <a:t>. Личинки насекомых весьма разнообразны.</a:t>
            </a:r>
          </a:p>
          <a:p>
            <a:pPr eaLnBrk="1" hangingPunct="1">
              <a:lnSpc>
                <a:spcPct val="80000"/>
              </a:lnSpc>
              <a:buFontTx/>
              <a:buNone/>
            </a:pPr>
            <a:r>
              <a:rPr lang="ru-RU" altLang="ru-RU" sz="1600" smtClean="0">
                <a:latin typeface="Comic Sans MS" panose="030F0702030302020204" pitchFamily="66" charset="0"/>
              </a:rPr>
              <a:t>Имаго является заключительной стадией жизненного цикла, но далеко не всегда переход в эту стадию завершает развитие особи; это наблюдается лишь в немногих случаях, когда насекомое сразу по достижении состояния имаго является вполне половозрелым и способным к размножению (</a:t>
            </a:r>
            <a:r>
              <a:rPr lang="ru-RU" altLang="ru-RU" sz="1600" smtClean="0">
                <a:latin typeface="Comic Sans MS" panose="030F0702030302020204" pitchFamily="66" charset="0"/>
                <a:hlinkClick r:id="rId6" tooltip="Подёнки"/>
              </a:rPr>
              <a:t>подёнки</a:t>
            </a:r>
            <a:r>
              <a:rPr lang="ru-RU" altLang="ru-RU" sz="1600" smtClean="0">
                <a:latin typeface="Comic Sans MS" panose="030F0702030302020204" pitchFamily="66" charset="0"/>
              </a:rPr>
              <a:t>, </a:t>
            </a:r>
            <a:r>
              <a:rPr lang="ru-RU" altLang="ru-RU" sz="1600" smtClean="0">
                <a:latin typeface="Comic Sans MS" panose="030F0702030302020204" pitchFamily="66" charset="0"/>
                <a:hlinkClick r:id="rId7" tooltip="Шелкопряды"/>
              </a:rPr>
              <a:t>шелкопряды</a:t>
            </a:r>
            <a:r>
              <a:rPr lang="ru-RU" altLang="ru-RU" sz="1600" smtClean="0">
                <a:latin typeface="Comic Sans MS" panose="030F0702030302020204" pitchFamily="66" charset="0"/>
              </a:rPr>
              <a:t> и др.). </a:t>
            </a:r>
          </a:p>
          <a:p>
            <a:pPr eaLnBrk="1" hangingPunct="1">
              <a:lnSpc>
                <a:spcPct val="80000"/>
              </a:lnSpc>
              <a:buFontTx/>
              <a:buNone/>
            </a:pPr>
            <a:r>
              <a:rPr lang="ru-RU" altLang="ru-RU" sz="1600" smtClean="0">
                <a:latin typeface="Comic Sans MS" panose="030F0702030302020204" pitchFamily="66" charset="0"/>
              </a:rPr>
              <a:t>Весь жизненный цикл, называемый </a:t>
            </a:r>
            <a:r>
              <a:rPr lang="ru-RU" altLang="ru-RU" sz="1600" i="1" smtClean="0">
                <a:latin typeface="Comic Sans MS" panose="030F0702030302020204" pitchFamily="66" charset="0"/>
              </a:rPr>
              <a:t>генерацией</a:t>
            </a:r>
            <a:r>
              <a:rPr lang="ru-RU" altLang="ru-RU" sz="1600" smtClean="0">
                <a:latin typeface="Comic Sans MS" panose="030F0702030302020204" pitchFamily="66" charset="0"/>
              </a:rPr>
              <a:t>, протекает у разных видов в течение неодинакового времени. Многие виды имеют короткую продолжительность генерации дают одну, две или три генерации в один год и называются, соответственно, </a:t>
            </a:r>
            <a:r>
              <a:rPr lang="ru-RU" altLang="ru-RU" sz="1600" i="1" smtClean="0">
                <a:latin typeface="Comic Sans MS" panose="030F0702030302020204" pitchFamily="66" charset="0"/>
              </a:rPr>
              <a:t>одно-, дву-</a:t>
            </a:r>
            <a:r>
              <a:rPr lang="ru-RU" altLang="ru-RU" sz="1600" smtClean="0">
                <a:latin typeface="Comic Sans MS" panose="030F0702030302020204" pitchFamily="66" charset="0"/>
              </a:rPr>
              <a:t> и </a:t>
            </a:r>
            <a:r>
              <a:rPr lang="ru-RU" altLang="ru-RU" sz="1600" i="1" smtClean="0">
                <a:latin typeface="Comic Sans MS" panose="030F0702030302020204" pitchFamily="66" charset="0"/>
              </a:rPr>
              <a:t>трехгенерационными</a:t>
            </a:r>
            <a:r>
              <a:rPr lang="ru-RU" altLang="ru-RU" sz="1600" smtClean="0">
                <a:latin typeface="Comic Sans MS" panose="030F0702030302020204" pitchFamily="66" charset="0"/>
              </a:rPr>
              <a:t>. У других одна генерация продолжается много лет (так, у </a:t>
            </a:r>
            <a:r>
              <a:rPr lang="ru-RU" altLang="ru-RU" sz="1600" smtClean="0">
                <a:latin typeface="Comic Sans MS" panose="030F0702030302020204" pitchFamily="66" charset="0"/>
                <a:hlinkClick r:id="rId8" tooltip="Таракан черный"/>
              </a:rPr>
              <a:t>черного таракана</a:t>
            </a:r>
            <a:r>
              <a:rPr lang="ru-RU" altLang="ru-RU" sz="1600" smtClean="0">
                <a:latin typeface="Comic Sans MS" panose="030F0702030302020204" pitchFamily="66" charset="0"/>
              </a:rPr>
              <a:t> развитие длится 4 года, а у </a:t>
            </a:r>
            <a:r>
              <a:rPr lang="ru-RU" altLang="ru-RU" sz="1600" smtClean="0">
                <a:latin typeface="Comic Sans MS" panose="030F0702030302020204" pitchFamily="66" charset="0"/>
                <a:hlinkClick r:id="rId9" tooltip="Цикада семнадцатилетняя (страница отсутствует)"/>
              </a:rPr>
              <a:t>семнадцатилетней цикады</a:t>
            </a:r>
            <a:r>
              <a:rPr lang="ru-RU" altLang="ru-RU" sz="1600" smtClean="0">
                <a:latin typeface="Comic Sans MS" panose="030F0702030302020204" pitchFamily="66" charset="0"/>
              </a:rPr>
              <a:t> — соответственно, 17 лет!). Другой существенной стороной жизненного цикла видов является время протекания в природе тех или иных фаз развития. Так, зимовка видов, обитающих в умеренном поясе может проходить на стадии яйца, личинки, куколки либо имаго; соответственно этому меняется время протекания других фаз в течение вегетационного периода. Следовательно, виды могут отличаться друг от друга не только количеством генераций в году, но и временем протекания отдельных стадий развития, то есть </a:t>
            </a:r>
            <a:r>
              <a:rPr lang="ru-RU" altLang="ru-RU" sz="1600" i="1" smtClean="0">
                <a:latin typeface="Comic Sans MS" panose="030F0702030302020204" pitchFamily="66" charset="0"/>
              </a:rPr>
              <a:t>годичным циклом</a:t>
            </a:r>
            <a:r>
              <a:rPr lang="ru-RU" altLang="ru-RU" sz="1600" smtClean="0">
                <a:latin typeface="Comic Sans MS" panose="030F0702030302020204" pitchFamily="66" charset="0"/>
              </a:rPr>
              <a:t>.</a:t>
            </a:r>
          </a:p>
          <a:p>
            <a:pPr eaLnBrk="1" hangingPunct="1">
              <a:lnSpc>
                <a:spcPct val="80000"/>
              </a:lnSpc>
            </a:pPr>
            <a:endParaRPr lang="ru-RU" altLang="ru-RU" sz="1600" smtClean="0">
              <a:latin typeface="Comic Sans MS" panose="030F0702030302020204" pitchFamily="66"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ru-RU" altLang="ru-RU" sz="4000" b="1" smtClean="0">
                <a:latin typeface="Comic Sans MS" panose="030F0702030302020204" pitchFamily="66" charset="0"/>
              </a:rPr>
              <a:t>Питание</a:t>
            </a:r>
            <a:br>
              <a:rPr lang="ru-RU" altLang="ru-RU" sz="4000" b="1" smtClean="0">
                <a:latin typeface="Comic Sans MS" panose="030F0702030302020204" pitchFamily="66" charset="0"/>
              </a:rPr>
            </a:br>
            <a:endParaRPr lang="ru-RU" altLang="ru-RU" sz="4000" b="1" smtClean="0">
              <a:latin typeface="Comic Sans MS" panose="030F0702030302020204" pitchFamily="66" charset="0"/>
            </a:endParaRPr>
          </a:p>
        </p:txBody>
      </p:sp>
      <p:pic>
        <p:nvPicPr>
          <p:cNvPr id="18435" name="Picture 5" descr="Картинка 76 из 5906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90600"/>
            <a:ext cx="7262813" cy="544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7"/>
          <p:cNvSpPr>
            <a:spLocks noGrp="1" noChangeArrowheads="1"/>
          </p:cNvSpPr>
          <p:nvPr>
            <p:ph type="body" idx="1"/>
          </p:nvPr>
        </p:nvSpPr>
        <p:spPr>
          <a:xfrm>
            <a:off x="0" y="1066800"/>
            <a:ext cx="9144000" cy="5791200"/>
          </a:xfrm>
          <a:noFill/>
        </p:spPr>
        <p:txBody>
          <a:bodyPr/>
          <a:lstStyle/>
          <a:p>
            <a:pPr eaLnBrk="1" hangingPunct="1">
              <a:lnSpc>
                <a:spcPct val="80000"/>
              </a:lnSpc>
            </a:pPr>
            <a:r>
              <a:rPr lang="ru-RU" altLang="ru-RU" sz="2000" smtClean="0">
                <a:latin typeface="Comic Sans MS" panose="030F0702030302020204" pitchFamily="66" charset="0"/>
              </a:rPr>
              <a:t>Пищевая избирательность проявляется у насекомых сложно и многообразно, путём использования для питания самых различных источников органического вещества: тканей животных и растений, продуктов жизнедеятельности организмов, мертвых тел и остатков животного и растительного происхождения. Так, очень многие виды являются растительноядными, или фитофагами, другие составляют группу хищников и паразитов, а остальные представлены всякого рода потребителями мертвой органики: сапрофаги питаются гниющими веществами, некрофаги — трупами животных, копрофаги — помётом, детритофаги — растительными остатками на поверхности почвы. При использования каких-либо отдельных тканей, органов или частей животного возникают дальнейшие подразделения рассмотренных специализаций: среди фитофагов появляются потребители листьев — филлофаги, плодов — карпофаги, древесины — ксилофаги, корней — ризофаги, а также галлообразователи; среди хищников и паразитов могут быть кровососы, эктопаразиты, эндопаразиты.</a:t>
            </a:r>
          </a:p>
          <a:p>
            <a:pPr eaLnBrk="1" hangingPunct="1">
              <a:lnSpc>
                <a:spcPct val="80000"/>
              </a:lnSpc>
            </a:pPr>
            <a:r>
              <a:rPr lang="ru-RU" altLang="ru-RU" sz="2000" smtClean="0">
                <a:latin typeface="Comic Sans MS" panose="030F0702030302020204" pitchFamily="66" charset="0"/>
              </a:rPr>
              <a:t>Само собой разумеется, что между всеми рассмотренными типами специализации есть переходы, но они вопреки ожиданию не столь многочисленны.</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28600"/>
            <a:ext cx="8229600" cy="914400"/>
          </a:xfrm>
        </p:spPr>
        <p:txBody>
          <a:bodyPr/>
          <a:lstStyle/>
          <a:p>
            <a:pPr eaLnBrk="1" hangingPunct="1"/>
            <a:r>
              <a:rPr lang="ru-RU" altLang="ru-RU" sz="4000" b="1" smtClean="0">
                <a:latin typeface="Comic Sans MS" panose="030F0702030302020204" pitchFamily="66" charset="0"/>
              </a:rPr>
              <a:t>Места обитания</a:t>
            </a:r>
            <a:br>
              <a:rPr lang="ru-RU" altLang="ru-RU" sz="4000" b="1" smtClean="0">
                <a:latin typeface="Comic Sans MS" panose="030F0702030302020204" pitchFamily="66" charset="0"/>
              </a:rPr>
            </a:br>
            <a:endParaRPr lang="ru-RU" altLang="ru-RU" sz="4000" b="1" smtClean="0">
              <a:latin typeface="Comic Sans MS" panose="030F0702030302020204" pitchFamily="66" charset="0"/>
            </a:endParaRPr>
          </a:p>
        </p:txBody>
      </p:sp>
      <p:pic>
        <p:nvPicPr>
          <p:cNvPr id="19459" name="Picture 5" descr="Картинка 89 из 590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90600"/>
            <a:ext cx="7105650" cy="568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7"/>
          <p:cNvSpPr>
            <a:spLocks noGrp="1" noChangeArrowheads="1"/>
          </p:cNvSpPr>
          <p:nvPr>
            <p:ph type="body" idx="1"/>
          </p:nvPr>
        </p:nvSpPr>
        <p:spPr>
          <a:xfrm>
            <a:off x="0" y="762000"/>
            <a:ext cx="9144000" cy="6096000"/>
          </a:xfrm>
          <a:noFill/>
        </p:spPr>
        <p:txBody>
          <a:bodyPr/>
          <a:lstStyle/>
          <a:p>
            <a:pPr eaLnBrk="1" hangingPunct="1">
              <a:lnSpc>
                <a:spcPct val="80000"/>
              </a:lnSpc>
              <a:buFontTx/>
              <a:buNone/>
            </a:pPr>
            <a:r>
              <a:rPr lang="ru-RU" altLang="ru-RU" sz="1800" smtClean="0">
                <a:solidFill>
                  <a:schemeClr val="bg1"/>
                </a:solidFill>
                <a:latin typeface="Comic Sans MS" panose="030F0702030302020204" pitchFamily="66" charset="0"/>
              </a:rPr>
              <a:t>Насекомые обитают в подавляющем большинстве известных наземных биотопов, заняв такие негостеприимные экосистемы, как высокогорье, глубокие пещеры а также зарождающиеся экосистемы недавно образовавшихся островов вулканического происхожде</a:t>
            </a:r>
            <a:r>
              <a:rPr lang="ru-RU" altLang="ru-RU" sz="1800" smtClean="0">
                <a:latin typeface="Comic Sans MS" panose="030F0702030302020204" pitchFamily="66" charset="0"/>
              </a:rPr>
              <a:t>ния</a:t>
            </a:r>
            <a:r>
              <a:rPr lang="ru-RU" altLang="ru-RU" sz="1800" smtClean="0">
                <a:solidFill>
                  <a:schemeClr val="bg1"/>
                </a:solidFill>
                <a:latin typeface="Comic Sans MS" panose="030F0702030302020204" pitchFamily="66" charset="0"/>
              </a:rPr>
              <a:t>. </a:t>
            </a:r>
            <a:r>
              <a:rPr lang="ru-RU" altLang="ru-RU" sz="1800" smtClean="0">
                <a:latin typeface="Comic Sans MS" panose="030F0702030302020204" pitchFamily="66" charset="0"/>
              </a:rPr>
              <a:t>Изве</a:t>
            </a:r>
            <a:r>
              <a:rPr lang="ru-RU" altLang="ru-RU" sz="1800" smtClean="0">
                <a:solidFill>
                  <a:schemeClr val="bg1"/>
                </a:solidFill>
                <a:latin typeface="Comic Sans MS" panose="030F0702030302020204" pitchFamily="66" charset="0"/>
              </a:rPr>
              <a:t>стны и морские насекомые, относящиеся к особому семе</a:t>
            </a:r>
            <a:r>
              <a:rPr lang="ru-RU" altLang="ru-RU" sz="1800" smtClean="0">
                <a:latin typeface="Comic Sans MS" panose="030F0702030302020204" pitchFamily="66" charset="0"/>
              </a:rPr>
              <a:t>йству</a:t>
            </a:r>
            <a:r>
              <a:rPr lang="ru-RU" altLang="ru-RU" sz="1800" smtClean="0">
                <a:solidFill>
                  <a:schemeClr val="bg1"/>
                </a:solidFill>
                <a:latin typeface="Comic Sans MS" panose="030F0702030302020204" pitchFamily="66" charset="0"/>
              </a:rPr>
              <a:t> </a:t>
            </a:r>
            <a:r>
              <a:rPr lang="ru-RU" altLang="ru-RU" sz="1800" smtClean="0">
                <a:latin typeface="Comic Sans MS" panose="030F0702030302020204" pitchFamily="66" charset="0"/>
              </a:rPr>
              <a:t>водомер</a:t>
            </a:r>
            <a:r>
              <a:rPr lang="ru-RU" altLang="ru-RU" sz="1800" smtClean="0">
                <a:solidFill>
                  <a:schemeClr val="bg1"/>
                </a:solidFill>
                <a:latin typeface="Comic Sans MS" panose="030F0702030302020204" pitchFamily="66" charset="0"/>
              </a:rPr>
              <a:t>ок из отряда полужесткокрылых (кроме них, в прибрежных </a:t>
            </a:r>
            <a:r>
              <a:rPr lang="ru-RU" altLang="ru-RU" sz="1800" smtClean="0">
                <a:latin typeface="Comic Sans MS" panose="030F0702030302020204" pitchFamily="66" charset="0"/>
              </a:rPr>
              <a:t>соленых водах</a:t>
            </a:r>
            <a:r>
              <a:rPr lang="ru-RU" altLang="ru-RU" sz="1800" smtClean="0">
                <a:solidFill>
                  <a:schemeClr val="bg1"/>
                </a:solidFill>
                <a:latin typeface="Comic Sans MS" panose="030F0702030302020204" pitchFamily="66" charset="0"/>
              </a:rPr>
              <a:t> </a:t>
            </a:r>
            <a:r>
              <a:rPr lang="ru-RU" altLang="ru-RU" sz="1800" smtClean="0">
                <a:latin typeface="Comic Sans MS" panose="030F0702030302020204" pitchFamily="66" charset="0"/>
              </a:rPr>
              <a:t>ре</a:t>
            </a:r>
            <a:r>
              <a:rPr lang="ru-RU" altLang="ru-RU" sz="1800" smtClean="0">
                <a:solidFill>
                  <a:schemeClr val="bg1"/>
                </a:solidFill>
                <a:latin typeface="Comic Sans MS" panose="030F0702030302020204" pitchFamily="66" charset="0"/>
              </a:rPr>
              <a:t>дко поселяются другие, </a:t>
            </a:r>
            <a:r>
              <a:rPr lang="ru-RU" altLang="ru-RU" sz="1800" smtClean="0">
                <a:latin typeface="Comic Sans MS" panose="030F0702030302020204" pitchFamily="66" charset="0"/>
              </a:rPr>
              <a:t>типично пресноводные клопы).</a:t>
            </a:r>
          </a:p>
          <a:p>
            <a:pPr eaLnBrk="1" hangingPunct="1">
              <a:lnSpc>
                <a:spcPct val="80000"/>
              </a:lnSpc>
              <a:buFontTx/>
              <a:buNone/>
            </a:pPr>
            <a:r>
              <a:rPr lang="ru-RU" altLang="ru-RU" sz="1800" smtClean="0">
                <a:latin typeface="Comic Sans MS" panose="030F0702030302020204" pitchFamily="66" charset="0"/>
              </a:rPr>
              <a:t>Избирательность местообитаний</a:t>
            </a:r>
            <a:r>
              <a:rPr lang="ru-RU" altLang="ru-RU" sz="1800" smtClean="0">
                <a:solidFill>
                  <a:schemeClr val="bg1"/>
                </a:solidFill>
                <a:latin typeface="Comic Sans MS" panose="030F0702030302020204" pitchFamily="66" charset="0"/>
              </a:rPr>
              <a:t> является </a:t>
            </a:r>
            <a:r>
              <a:rPr lang="ru-RU" altLang="ru-RU" sz="1800" smtClean="0">
                <a:latin typeface="Comic Sans MS" panose="030F0702030302020204" pitchFamily="66" charset="0"/>
              </a:rPr>
              <a:t>весьма существенным</a:t>
            </a:r>
            <a:r>
              <a:rPr lang="ru-RU" altLang="ru-RU" sz="1800" smtClean="0">
                <a:solidFill>
                  <a:schemeClr val="bg1"/>
                </a:solidFill>
                <a:latin typeface="Comic Sans MS" panose="030F0702030302020204" pitchFamily="66" charset="0"/>
              </a:rPr>
              <a:t> </a:t>
            </a:r>
            <a:r>
              <a:rPr lang="ru-RU" altLang="ru-RU" sz="1800" smtClean="0">
                <a:latin typeface="Comic Sans MS" panose="030F0702030302020204" pitchFamily="66" charset="0"/>
              </a:rPr>
              <a:t>и</a:t>
            </a:r>
            <a:r>
              <a:rPr lang="ru-RU" altLang="ru-RU" sz="1800" smtClean="0">
                <a:solidFill>
                  <a:schemeClr val="bg1"/>
                </a:solidFill>
                <a:latin typeface="Comic Sans MS" panose="030F0702030302020204" pitchFamily="66" charset="0"/>
              </a:rPr>
              <a:t> характерным свойств</a:t>
            </a:r>
            <a:r>
              <a:rPr lang="ru-RU" altLang="ru-RU" sz="1800" smtClean="0">
                <a:latin typeface="Comic Sans MS" panose="030F0702030302020204" pitchFamily="66" charset="0"/>
              </a:rPr>
              <a:t>ом</a:t>
            </a:r>
            <a:r>
              <a:rPr lang="ru-RU" altLang="ru-RU" sz="1800" smtClean="0">
                <a:solidFill>
                  <a:schemeClr val="bg1"/>
                </a:solidFill>
                <a:latin typeface="Comic Sans MS" panose="030F0702030302020204" pitchFamily="66" charset="0"/>
              </a:rPr>
              <a:t> </a:t>
            </a:r>
            <a:r>
              <a:rPr lang="ru-RU" altLang="ru-RU" sz="1800" smtClean="0">
                <a:latin typeface="Comic Sans MS" panose="030F0702030302020204" pitchFamily="66" charset="0"/>
              </a:rPr>
              <a:t>насекомых.</a:t>
            </a:r>
            <a:r>
              <a:rPr lang="ru-RU" altLang="ru-RU" sz="1800" smtClean="0">
                <a:solidFill>
                  <a:schemeClr val="bg1"/>
                </a:solidFill>
                <a:latin typeface="Comic Sans MS" panose="030F0702030302020204" pitchFamily="66" charset="0"/>
              </a:rPr>
              <a:t> </a:t>
            </a:r>
            <a:r>
              <a:rPr lang="ru-RU" altLang="ru-RU" sz="1800" smtClean="0">
                <a:latin typeface="Comic Sans MS" panose="030F0702030302020204" pitchFamily="66" charset="0"/>
              </a:rPr>
              <a:t>Смена </a:t>
            </a:r>
            <a:r>
              <a:rPr lang="ru-RU" altLang="ru-RU" sz="1800" smtClean="0">
                <a:solidFill>
                  <a:schemeClr val="bg1"/>
                </a:solidFill>
                <a:latin typeface="Comic Sans MS" panose="030F0702030302020204" pitchFamily="66" charset="0"/>
              </a:rPr>
              <a:t>место</a:t>
            </a:r>
            <a:r>
              <a:rPr lang="ru-RU" altLang="ru-RU" sz="1800" smtClean="0">
                <a:latin typeface="Comic Sans MS" panose="030F0702030302020204" pitchFamily="66" charset="0"/>
              </a:rPr>
              <a:t>обитаний может быть</a:t>
            </a:r>
            <a:r>
              <a:rPr lang="ru-RU" altLang="ru-RU" sz="1800" smtClean="0">
                <a:solidFill>
                  <a:schemeClr val="bg1"/>
                </a:solidFill>
                <a:latin typeface="Comic Sans MS" panose="030F0702030302020204" pitchFamily="66" charset="0"/>
              </a:rPr>
              <a:t> </a:t>
            </a:r>
            <a:r>
              <a:rPr lang="ru-RU" altLang="ru-RU" sz="1800" smtClean="0">
                <a:latin typeface="Comic Sans MS" panose="030F0702030302020204" pitchFamily="66" charset="0"/>
              </a:rPr>
              <a:t>зона</a:t>
            </a:r>
            <a:r>
              <a:rPr lang="ru-RU" altLang="ru-RU" sz="1800" smtClean="0">
                <a:solidFill>
                  <a:schemeClr val="bg1"/>
                </a:solidFill>
                <a:latin typeface="Comic Sans MS" panose="030F0702030302020204" pitchFamily="66" charset="0"/>
              </a:rPr>
              <a:t>льной, вертика</a:t>
            </a:r>
            <a:r>
              <a:rPr lang="ru-RU" altLang="ru-RU" sz="1800" smtClean="0">
                <a:latin typeface="Comic Sans MS" panose="030F0702030302020204" pitchFamily="66" charset="0"/>
              </a:rPr>
              <a:t>льной, сезонной и го</a:t>
            </a:r>
            <a:r>
              <a:rPr lang="ru-RU" altLang="ru-RU" sz="1800" smtClean="0">
                <a:solidFill>
                  <a:schemeClr val="bg1"/>
                </a:solidFill>
                <a:latin typeface="Comic Sans MS" panose="030F0702030302020204" pitchFamily="66" charset="0"/>
              </a:rPr>
              <a:t>дичной</a:t>
            </a:r>
            <a:r>
              <a:rPr lang="ru-RU" altLang="ru-RU" sz="1800" smtClean="0">
                <a:latin typeface="Comic Sans MS" panose="030F0702030302020204" pitchFamily="66" charset="0"/>
              </a:rPr>
              <a:t>. Особой формой</a:t>
            </a:r>
            <a:r>
              <a:rPr lang="ru-RU" altLang="ru-RU" sz="1800" smtClean="0">
                <a:solidFill>
                  <a:schemeClr val="bg1"/>
                </a:solidFill>
                <a:latin typeface="Comic Sans MS" panose="030F0702030302020204" pitchFamily="66" charset="0"/>
              </a:rPr>
              <a:t> </a:t>
            </a:r>
            <a:r>
              <a:rPr lang="ru-RU" altLang="ru-RU" sz="1800" smtClean="0">
                <a:latin typeface="Comic Sans MS" panose="030F0702030302020204" pitchFamily="66" charset="0"/>
              </a:rPr>
              <a:t>зональн</a:t>
            </a:r>
            <a:r>
              <a:rPr lang="ru-RU" altLang="ru-RU" sz="1800" smtClean="0">
                <a:solidFill>
                  <a:schemeClr val="bg1"/>
                </a:solidFill>
                <a:latin typeface="Comic Sans MS" panose="030F0702030302020204" pitchFamily="66" charset="0"/>
              </a:rPr>
              <a:t>ой смены стаций </a:t>
            </a:r>
            <a:r>
              <a:rPr lang="ru-RU" altLang="ru-RU" sz="1800" smtClean="0">
                <a:latin typeface="Comic Sans MS" panose="030F0702030302020204" pitchFamily="66" charset="0"/>
              </a:rPr>
              <a:t>является зональная</a:t>
            </a:r>
            <a:r>
              <a:rPr lang="ru-RU" altLang="ru-RU" sz="1800" smtClean="0">
                <a:solidFill>
                  <a:schemeClr val="bg1"/>
                </a:solidFill>
                <a:latin typeface="Comic Sans MS" panose="030F0702030302020204" pitchFamily="66" charset="0"/>
              </a:rPr>
              <a:t> смена яр</a:t>
            </a:r>
            <a:r>
              <a:rPr lang="ru-RU" altLang="ru-RU" sz="1800" smtClean="0">
                <a:latin typeface="Comic Sans MS" panose="030F0702030302020204" pitchFamily="66" charset="0"/>
              </a:rPr>
              <a:t>усов — переход в сухих</a:t>
            </a:r>
            <a:r>
              <a:rPr lang="ru-RU" altLang="ru-RU" sz="1800" smtClean="0">
                <a:solidFill>
                  <a:schemeClr val="bg1"/>
                </a:solidFill>
                <a:latin typeface="Comic Sans MS" panose="030F0702030302020204" pitchFamily="66" charset="0"/>
              </a:rPr>
              <a:t> частях ареала наземных </a:t>
            </a:r>
            <a:r>
              <a:rPr lang="ru-RU" altLang="ru-RU" sz="1800" smtClean="0">
                <a:latin typeface="Comic Sans MS" panose="030F0702030302020204" pitchFamily="66" charset="0"/>
              </a:rPr>
              <a:t>видов к подземном</a:t>
            </a:r>
            <a:r>
              <a:rPr lang="ru-RU" altLang="ru-RU" sz="1800" smtClean="0">
                <a:solidFill>
                  <a:schemeClr val="bg1"/>
                </a:solidFill>
                <a:latin typeface="Comic Sans MS" panose="030F0702030302020204" pitchFamily="66" charset="0"/>
              </a:rPr>
              <a:t>у образ</a:t>
            </a:r>
            <a:r>
              <a:rPr lang="ru-RU" altLang="ru-RU" sz="1800" smtClean="0">
                <a:latin typeface="Comic Sans MS" panose="030F0702030302020204" pitchFamily="66" charset="0"/>
              </a:rPr>
              <a:t>у жизни. Вертикальная</a:t>
            </a:r>
            <a:r>
              <a:rPr lang="ru-RU" altLang="ru-RU" sz="1800" smtClean="0">
                <a:solidFill>
                  <a:schemeClr val="bg1"/>
                </a:solidFill>
                <a:latin typeface="Comic Sans MS" panose="030F0702030302020204" pitchFamily="66" charset="0"/>
              </a:rPr>
              <a:t> смена стаций аналогична </a:t>
            </a:r>
            <a:r>
              <a:rPr lang="ru-RU" altLang="ru-RU" sz="1800" smtClean="0">
                <a:latin typeface="Comic Sans MS" panose="030F0702030302020204" pitchFamily="66" charset="0"/>
              </a:rPr>
              <a:t>зональной, но хар</a:t>
            </a:r>
            <a:r>
              <a:rPr lang="ru-RU" altLang="ru-RU" sz="1800" smtClean="0">
                <a:solidFill>
                  <a:schemeClr val="bg1"/>
                </a:solidFill>
                <a:latin typeface="Comic Sans MS" panose="030F0702030302020204" pitchFamily="66" charset="0"/>
              </a:rPr>
              <a:t>актерн</a:t>
            </a:r>
            <a:r>
              <a:rPr lang="ru-RU" altLang="ru-RU" sz="1800" smtClean="0">
                <a:latin typeface="Comic Sans MS" panose="030F0702030302020204" pitchFamily="66" charset="0"/>
              </a:rPr>
              <a:t>а</a:t>
            </a:r>
            <a:r>
              <a:rPr lang="ru-RU" altLang="ru-RU" sz="1800" smtClean="0">
                <a:solidFill>
                  <a:schemeClr val="bg1"/>
                </a:solidFill>
                <a:latin typeface="Comic Sans MS" panose="030F0702030302020204" pitchFamily="66" charset="0"/>
              </a:rPr>
              <a:t> </a:t>
            </a:r>
            <a:r>
              <a:rPr lang="ru-RU" altLang="ru-RU" sz="1800" smtClean="0">
                <a:latin typeface="Comic Sans MS" panose="030F0702030302020204" pitchFamily="66" charset="0"/>
              </a:rPr>
              <a:t>для горных условий.</a:t>
            </a:r>
            <a:r>
              <a:rPr lang="ru-RU" altLang="ru-RU" sz="1800" smtClean="0">
                <a:solidFill>
                  <a:schemeClr val="bg1"/>
                </a:solidFill>
                <a:latin typeface="Comic Sans MS" panose="030F0702030302020204" pitchFamily="66" charset="0"/>
              </a:rPr>
              <a:t> Сезонная и годичная сме</a:t>
            </a:r>
            <a:r>
              <a:rPr lang="ru-RU" altLang="ru-RU" sz="1800" smtClean="0">
                <a:latin typeface="Comic Sans MS" panose="030F0702030302020204" pitchFamily="66" charset="0"/>
              </a:rPr>
              <a:t>ны стаций протек</a:t>
            </a:r>
            <a:r>
              <a:rPr lang="ru-RU" altLang="ru-RU" sz="1800" smtClean="0">
                <a:solidFill>
                  <a:schemeClr val="bg1"/>
                </a:solidFill>
                <a:latin typeface="Comic Sans MS" panose="030F0702030302020204" pitchFamily="66" charset="0"/>
              </a:rPr>
              <a:t>ают у</a:t>
            </a:r>
            <a:r>
              <a:rPr lang="ru-RU" altLang="ru-RU" sz="1800" smtClean="0">
                <a:latin typeface="Comic Sans MS" panose="030F0702030302020204" pitchFamily="66" charset="0"/>
              </a:rPr>
              <a:t>же во времени явля</a:t>
            </a:r>
            <a:r>
              <a:rPr lang="ru-RU" altLang="ru-RU" sz="1800" smtClean="0">
                <a:solidFill>
                  <a:schemeClr val="bg1"/>
                </a:solidFill>
                <a:latin typeface="Comic Sans MS" panose="030F0702030302020204" pitchFamily="66" charset="0"/>
              </a:rPr>
              <a:t>ются следствием вынужденных </a:t>
            </a:r>
            <a:r>
              <a:rPr lang="ru-RU" altLang="ru-RU" sz="1800" smtClean="0">
                <a:latin typeface="Comic Sans MS" panose="030F0702030302020204" pitchFamily="66" charset="0"/>
              </a:rPr>
              <a:t>миграций вида в</a:t>
            </a:r>
            <a:r>
              <a:rPr lang="ru-RU" altLang="ru-RU" sz="1800" smtClean="0">
                <a:solidFill>
                  <a:schemeClr val="bg1"/>
                </a:solidFill>
                <a:latin typeface="Comic Sans MS" panose="030F0702030302020204" pitchFamily="66" charset="0"/>
              </a:rPr>
              <a:t> </a:t>
            </a:r>
            <a:r>
              <a:rPr lang="ru-RU" altLang="ru-RU" sz="1800" smtClean="0">
                <a:latin typeface="Comic Sans MS" panose="030F0702030302020204" pitchFamily="66" charset="0"/>
              </a:rPr>
              <a:t>р</a:t>
            </a:r>
            <a:r>
              <a:rPr lang="ru-RU" altLang="ru-RU" sz="1800" smtClean="0">
                <a:solidFill>
                  <a:schemeClr val="bg1"/>
                </a:solidFill>
                <a:latin typeface="Comic Sans MS" panose="030F0702030302020204" pitchFamily="66" charset="0"/>
              </a:rPr>
              <a:t>езул</a:t>
            </a:r>
            <a:r>
              <a:rPr lang="ru-RU" altLang="ru-RU" sz="1800" smtClean="0">
                <a:latin typeface="Comic Sans MS" panose="030F0702030302020204" pitchFamily="66" charset="0"/>
              </a:rPr>
              <a:t>ьтате изменений</a:t>
            </a:r>
            <a:r>
              <a:rPr lang="ru-RU" altLang="ru-RU" sz="1800" smtClean="0">
                <a:solidFill>
                  <a:schemeClr val="bg1"/>
                </a:solidFill>
                <a:latin typeface="Comic Sans MS" panose="030F0702030302020204" pitchFamily="66" charset="0"/>
              </a:rPr>
              <a:t> микроклимата, погодных услови</a:t>
            </a:r>
            <a:r>
              <a:rPr lang="ru-RU" altLang="ru-RU" sz="1800" smtClean="0">
                <a:latin typeface="Comic Sans MS" panose="030F0702030302020204" pitchFamily="66" charset="0"/>
              </a:rPr>
              <a:t>й и состояния</a:t>
            </a:r>
            <a:r>
              <a:rPr lang="ru-RU" altLang="ru-RU" sz="1800" smtClean="0">
                <a:solidFill>
                  <a:schemeClr val="bg1"/>
                </a:solidFill>
                <a:latin typeface="Comic Sans MS" panose="030F0702030302020204" pitchFamily="66" charset="0"/>
              </a:rPr>
              <a:t> </a:t>
            </a:r>
            <a:r>
              <a:rPr lang="ru-RU" altLang="ru-RU" sz="1800" smtClean="0">
                <a:latin typeface="Comic Sans MS" panose="030F0702030302020204" pitchFamily="66" charset="0"/>
              </a:rPr>
              <a:t>р</a:t>
            </a:r>
            <a:r>
              <a:rPr lang="ru-RU" altLang="ru-RU" sz="1800" smtClean="0">
                <a:solidFill>
                  <a:schemeClr val="bg1"/>
                </a:solidFill>
                <a:latin typeface="Comic Sans MS" panose="030F0702030302020204" pitchFamily="66" charset="0"/>
              </a:rPr>
              <a:t>асти</a:t>
            </a:r>
            <a:r>
              <a:rPr lang="ru-RU" altLang="ru-RU" sz="1800" smtClean="0">
                <a:latin typeface="Comic Sans MS" panose="030F0702030302020204" pitchFamily="66" charset="0"/>
              </a:rPr>
              <a:t>тельного</a:t>
            </a:r>
            <a:r>
              <a:rPr lang="ru-RU" altLang="ru-RU" sz="1800" smtClean="0">
                <a:solidFill>
                  <a:schemeClr val="bg1"/>
                </a:solidFill>
                <a:latin typeface="Comic Sans MS" panose="030F0702030302020204" pitchFamily="66" charset="0"/>
              </a:rPr>
              <a:t> </a:t>
            </a:r>
            <a:r>
              <a:rPr lang="ru-RU" altLang="ru-RU" sz="1800" smtClean="0">
                <a:latin typeface="Comic Sans MS" panose="030F0702030302020204" pitchFamily="66" charset="0"/>
              </a:rPr>
              <a:t>покрова.</a:t>
            </a:r>
            <a:r>
              <a:rPr lang="ru-RU" altLang="ru-RU" sz="1800" smtClean="0">
                <a:solidFill>
                  <a:schemeClr val="bg1"/>
                </a:solidFill>
                <a:latin typeface="Comic Sans MS" panose="030F0702030302020204" pitchFamily="66" charset="0"/>
              </a:rPr>
              <a:t> Экологической основой смены стац</a:t>
            </a:r>
            <a:r>
              <a:rPr lang="ru-RU" altLang="ru-RU" sz="1800" smtClean="0">
                <a:latin typeface="Comic Sans MS" panose="030F0702030302020204" pitchFamily="66" charset="0"/>
              </a:rPr>
              <a:t>ий</a:t>
            </a:r>
            <a:r>
              <a:rPr lang="ru-RU" altLang="ru-RU" sz="1800" smtClean="0">
                <a:solidFill>
                  <a:schemeClr val="bg1"/>
                </a:solidFill>
                <a:latin typeface="Comic Sans MS" panose="030F0702030302020204" pitchFamily="66" charset="0"/>
              </a:rPr>
              <a:t> </a:t>
            </a:r>
            <a:r>
              <a:rPr lang="ru-RU" altLang="ru-RU" sz="1800" smtClean="0">
                <a:latin typeface="Comic Sans MS" panose="030F0702030302020204" pitchFamily="66" charset="0"/>
              </a:rPr>
              <a:t>является</a:t>
            </a:r>
            <a:r>
              <a:rPr lang="ru-RU" altLang="ru-RU" sz="1800" smtClean="0">
                <a:solidFill>
                  <a:schemeClr val="bg1"/>
                </a:solidFill>
                <a:latin typeface="Comic Sans MS" panose="030F0702030302020204" pitchFamily="66" charset="0"/>
              </a:rPr>
              <a:t> </a:t>
            </a:r>
            <a:r>
              <a:rPr lang="ru-RU" altLang="ru-RU" sz="1800" smtClean="0">
                <a:latin typeface="Comic Sans MS" panose="030F0702030302020204" pitchFamily="66" charset="0"/>
              </a:rPr>
              <a:t>с</a:t>
            </a:r>
            <a:r>
              <a:rPr lang="ru-RU" altLang="ru-RU" sz="1800" smtClean="0">
                <a:solidFill>
                  <a:schemeClr val="bg1"/>
                </a:solidFill>
                <a:latin typeface="Comic Sans MS" panose="030F0702030302020204" pitchFamily="66" charset="0"/>
              </a:rPr>
              <a:t>трогое </a:t>
            </a:r>
            <a:r>
              <a:rPr lang="ru-RU" altLang="ru-RU" sz="1800" smtClean="0">
                <a:latin typeface="Comic Sans MS" panose="030F0702030302020204" pitchFamily="66" charset="0"/>
              </a:rPr>
              <a:t>подчинение сво</a:t>
            </a:r>
            <a:r>
              <a:rPr lang="ru-RU" altLang="ru-RU" sz="1800" smtClean="0">
                <a:solidFill>
                  <a:schemeClr val="bg1"/>
                </a:solidFill>
                <a:latin typeface="Comic Sans MS" panose="030F0702030302020204" pitchFamily="66" charset="0"/>
              </a:rPr>
              <a:t>ему экологическому стандар</a:t>
            </a:r>
            <a:r>
              <a:rPr lang="ru-RU" altLang="ru-RU" sz="1800" smtClean="0">
                <a:latin typeface="Comic Sans MS" panose="030F0702030302020204" pitchFamily="66" charset="0"/>
              </a:rPr>
              <a:t>ту. В резуль</a:t>
            </a:r>
            <a:r>
              <a:rPr lang="ru-RU" altLang="ru-RU" sz="1800" smtClean="0">
                <a:solidFill>
                  <a:schemeClr val="bg1"/>
                </a:solidFill>
                <a:latin typeface="Comic Sans MS" panose="030F0702030302020204" pitchFamily="66" charset="0"/>
              </a:rPr>
              <a:t>тате</a:t>
            </a:r>
            <a:r>
              <a:rPr lang="ru-RU" altLang="ru-RU" sz="1800" smtClean="0">
                <a:latin typeface="Comic Sans MS" panose="030F0702030302020204" pitchFamily="66" charset="0"/>
              </a:rPr>
              <a:t> изменяется тип</a:t>
            </a:r>
            <a:r>
              <a:rPr lang="ru-RU" altLang="ru-RU" sz="1800" smtClean="0">
                <a:solidFill>
                  <a:schemeClr val="bg1"/>
                </a:solidFill>
                <a:latin typeface="Comic Sans MS" panose="030F0702030302020204" pitchFamily="66" charset="0"/>
              </a:rPr>
              <a:t> заселяемых стаций, что приводит в конечном </a:t>
            </a:r>
            <a:r>
              <a:rPr lang="ru-RU" altLang="ru-RU" sz="1800" smtClean="0">
                <a:latin typeface="Comic Sans MS" panose="030F0702030302020204" pitchFamily="66" charset="0"/>
              </a:rPr>
              <a:t>итоге к изм</a:t>
            </a:r>
            <a:r>
              <a:rPr lang="ru-RU" altLang="ru-RU" sz="1800" smtClean="0">
                <a:solidFill>
                  <a:schemeClr val="bg1"/>
                </a:solidFill>
                <a:latin typeface="Comic Sans MS" panose="030F0702030302020204" pitchFamily="66" charset="0"/>
              </a:rPr>
              <a:t>ен</a:t>
            </a:r>
            <a:r>
              <a:rPr lang="ru-RU" altLang="ru-RU" sz="1800" smtClean="0">
                <a:latin typeface="Comic Sans MS" panose="030F0702030302020204" pitchFamily="66" charset="0"/>
              </a:rPr>
              <a:t>ению экологии</a:t>
            </a:r>
            <a:r>
              <a:rPr lang="ru-RU" altLang="ru-RU" sz="1800" smtClean="0">
                <a:solidFill>
                  <a:schemeClr val="bg1"/>
                </a:solidFill>
                <a:latin typeface="Comic Sans MS" panose="030F0702030302020204" pitchFamily="66" charset="0"/>
              </a:rPr>
              <a:t> </a:t>
            </a:r>
            <a:r>
              <a:rPr lang="ru-RU" altLang="ru-RU" sz="1800" smtClean="0">
                <a:latin typeface="Comic Sans MS" panose="030F0702030302020204" pitchFamily="66" charset="0"/>
              </a:rPr>
              <a:t>в</a:t>
            </a:r>
            <a:r>
              <a:rPr lang="ru-RU" altLang="ru-RU" sz="1800" smtClean="0">
                <a:solidFill>
                  <a:schemeClr val="bg1"/>
                </a:solidFill>
                <a:latin typeface="Comic Sans MS" panose="030F0702030302020204" pitchFamily="66" charset="0"/>
              </a:rPr>
              <a:t>ида, стимулирует внутривидовую диффер</a:t>
            </a:r>
            <a:r>
              <a:rPr lang="ru-RU" altLang="ru-RU" sz="1800" smtClean="0">
                <a:latin typeface="Comic Sans MS" panose="030F0702030302020204" pitchFamily="66" charset="0"/>
              </a:rPr>
              <a:t>енциацию</a:t>
            </a:r>
            <a:r>
              <a:rPr lang="ru-RU" altLang="ru-RU" sz="1800" smtClean="0">
                <a:solidFill>
                  <a:schemeClr val="bg1"/>
                </a:solidFill>
                <a:latin typeface="Comic Sans MS" panose="030F0702030302020204" pitchFamily="66" charset="0"/>
              </a:rPr>
              <a:t> </a:t>
            </a:r>
            <a:r>
              <a:rPr lang="ru-RU" altLang="ru-RU" sz="1800" smtClean="0">
                <a:latin typeface="Comic Sans MS" panose="030F0702030302020204" pitchFamily="66" charset="0"/>
              </a:rPr>
              <a:t>и становится факторо</a:t>
            </a:r>
            <a:r>
              <a:rPr lang="ru-RU" altLang="ru-RU" sz="1800" smtClean="0">
                <a:solidFill>
                  <a:schemeClr val="bg1"/>
                </a:solidFill>
                <a:latin typeface="Comic Sans MS" panose="030F0702030302020204" pitchFamily="66" charset="0"/>
              </a:rPr>
              <a:t>м эволюции. Нередки случаи, когда в </a:t>
            </a:r>
            <a:r>
              <a:rPr lang="ru-RU" altLang="ru-RU" sz="1800" smtClean="0">
                <a:latin typeface="Comic Sans MS" panose="030F0702030302020204" pitchFamily="66" charset="0"/>
              </a:rPr>
              <a:t>разных зонах</a:t>
            </a:r>
            <a:r>
              <a:rPr lang="ru-RU" altLang="ru-RU" sz="1800" smtClean="0">
                <a:solidFill>
                  <a:schemeClr val="bg1"/>
                </a:solidFill>
                <a:latin typeface="Comic Sans MS" panose="030F0702030302020204" pitchFamily="66" charset="0"/>
              </a:rPr>
              <a:t> ви</a:t>
            </a:r>
            <a:r>
              <a:rPr lang="ru-RU" altLang="ru-RU" sz="1800" smtClean="0">
                <a:latin typeface="Comic Sans MS" panose="030F0702030302020204" pitchFamily="66" charset="0"/>
              </a:rPr>
              <a:t>д предоставле</a:t>
            </a:r>
            <a:r>
              <a:rPr lang="ru-RU" altLang="ru-RU" sz="1800" smtClean="0">
                <a:solidFill>
                  <a:schemeClr val="bg1"/>
                </a:solidFill>
                <a:latin typeface="Comic Sans MS" panose="030F0702030302020204" pitchFamily="66" charset="0"/>
              </a:rPr>
              <a:t>н разными подвидами или даже диф</a:t>
            </a:r>
            <a:r>
              <a:rPr lang="ru-RU" altLang="ru-RU" sz="1800" smtClean="0">
                <a:latin typeface="Comic Sans MS" panose="030F0702030302020204" pitchFamily="66" charset="0"/>
              </a:rPr>
              <a:t>ференцировался</a:t>
            </a:r>
            <a:r>
              <a:rPr lang="ru-RU" altLang="ru-RU" sz="1800" smtClean="0">
                <a:solidFill>
                  <a:schemeClr val="bg1"/>
                </a:solidFill>
                <a:latin typeface="Comic Sans MS" panose="030F0702030302020204" pitchFamily="66" charset="0"/>
              </a:rPr>
              <a:t> </a:t>
            </a:r>
            <a:r>
              <a:rPr lang="ru-RU" altLang="ru-RU" sz="1800" smtClean="0">
                <a:latin typeface="Comic Sans MS" panose="030F0702030302020204" pitchFamily="66" charset="0"/>
              </a:rPr>
              <a:t>на два</a:t>
            </a:r>
            <a:r>
              <a:rPr lang="ru-RU" altLang="ru-RU" sz="1800" smtClean="0">
                <a:solidFill>
                  <a:schemeClr val="bg1"/>
                </a:solidFill>
                <a:latin typeface="Comic Sans MS" panose="030F0702030302020204" pitchFamily="66" charset="0"/>
              </a:rPr>
              <a:t> </a:t>
            </a:r>
            <a:r>
              <a:rPr lang="ru-RU" altLang="ru-RU" sz="1800" smtClean="0">
                <a:latin typeface="Comic Sans MS" panose="030F0702030302020204" pitchFamily="66" charset="0"/>
              </a:rPr>
              <a:t>оч</a:t>
            </a:r>
            <a:r>
              <a:rPr lang="ru-RU" altLang="ru-RU" sz="1800" smtClean="0">
                <a:solidFill>
                  <a:schemeClr val="bg1"/>
                </a:solidFill>
                <a:latin typeface="Comic Sans MS" panose="030F0702030302020204" pitchFamily="66" charset="0"/>
              </a:rPr>
              <a:t>ень близких вида.</a:t>
            </a:r>
          </a:p>
          <a:p>
            <a:pPr eaLnBrk="1" hangingPunct="1">
              <a:lnSpc>
                <a:spcPct val="80000"/>
              </a:lnSpc>
              <a:buFontTx/>
              <a:buNone/>
            </a:pPr>
            <a:r>
              <a:rPr lang="ru-RU" altLang="ru-RU" sz="1800" smtClean="0">
                <a:solidFill>
                  <a:schemeClr val="bg1"/>
                </a:solidFill>
                <a:latin typeface="Comic Sans MS" panose="030F0702030302020204" pitchFamily="66" charset="0"/>
              </a:rPr>
              <a:t>Географически увеличенная с</a:t>
            </a:r>
            <a:r>
              <a:rPr lang="ru-RU" altLang="ru-RU" sz="1800" smtClean="0">
                <a:latin typeface="Comic Sans MS" panose="030F0702030302020204" pitchFamily="66" charset="0"/>
              </a:rPr>
              <a:t>тация</a:t>
            </a:r>
            <a:r>
              <a:rPr lang="ru-RU" altLang="ru-RU" sz="1800" smtClean="0">
                <a:solidFill>
                  <a:schemeClr val="bg1"/>
                </a:solidFill>
                <a:latin typeface="Comic Sans MS" panose="030F0702030302020204" pitchFamily="66" charset="0"/>
              </a:rPr>
              <a:t> </a:t>
            </a:r>
            <a:r>
              <a:rPr lang="ru-RU" altLang="ru-RU" sz="1800" smtClean="0">
                <a:latin typeface="Comic Sans MS" panose="030F0702030302020204" pitchFamily="66" charset="0"/>
              </a:rPr>
              <a:t>представляет с</a:t>
            </a:r>
            <a:r>
              <a:rPr lang="ru-RU" altLang="ru-RU" sz="1800" smtClean="0">
                <a:solidFill>
                  <a:schemeClr val="bg1"/>
                </a:solidFill>
                <a:latin typeface="Comic Sans MS" panose="030F0702030302020204" pitchFamily="66" charset="0"/>
              </a:rPr>
              <a:t>обой ареал. Для многих насекомых известны сплош</a:t>
            </a:r>
            <a:r>
              <a:rPr lang="ru-RU" altLang="ru-RU" sz="1800" smtClean="0">
                <a:latin typeface="Comic Sans MS" panose="030F0702030302020204" pitchFamily="66" charset="0"/>
              </a:rPr>
              <a:t>ные</a:t>
            </a:r>
            <a:r>
              <a:rPr lang="ru-RU" altLang="ru-RU" sz="1800" smtClean="0">
                <a:solidFill>
                  <a:schemeClr val="bg1"/>
                </a:solidFill>
                <a:latin typeface="Comic Sans MS" panose="030F0702030302020204" pitchFamily="66" charset="0"/>
              </a:rPr>
              <a:t> </a:t>
            </a:r>
            <a:r>
              <a:rPr lang="ru-RU" altLang="ru-RU" sz="1800" smtClean="0">
                <a:latin typeface="Comic Sans MS" panose="030F0702030302020204" pitchFamily="66" charset="0"/>
              </a:rPr>
              <a:t>ареалы.</a:t>
            </a:r>
            <a:r>
              <a:rPr lang="ru-RU" altLang="ru-RU" sz="1800" smtClean="0">
                <a:solidFill>
                  <a:schemeClr val="bg1"/>
                </a:solidFill>
                <a:latin typeface="Comic Sans MS" panose="030F0702030302020204" pitchFamily="66" charset="0"/>
              </a:rPr>
              <a:t> Ареал насекомых характеризуется принадлежностью к одной или нескольким зоогеографическим областям. </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ru-RU" altLang="ru-RU" sz="4000" b="1" smtClean="0">
                <a:solidFill>
                  <a:schemeClr val="bg1"/>
                </a:solidFill>
                <a:latin typeface="Comic Sans MS" panose="030F0702030302020204" pitchFamily="66" charset="0"/>
              </a:rPr>
              <a:t>Размножение</a:t>
            </a:r>
            <a:br>
              <a:rPr lang="ru-RU" altLang="ru-RU" sz="4000" b="1" smtClean="0">
                <a:solidFill>
                  <a:schemeClr val="bg1"/>
                </a:solidFill>
                <a:latin typeface="Comic Sans MS" panose="030F0702030302020204" pitchFamily="66" charset="0"/>
              </a:rPr>
            </a:br>
            <a:endParaRPr lang="ru-RU" altLang="ru-RU" sz="4000" b="1" smtClean="0">
              <a:solidFill>
                <a:schemeClr val="bg1"/>
              </a:solidFill>
              <a:latin typeface="Comic Sans MS" panose="030F0702030302020204" pitchFamily="66" charset="0"/>
            </a:endParaRPr>
          </a:p>
        </p:txBody>
      </p:sp>
      <p:pic>
        <p:nvPicPr>
          <p:cNvPr id="20483" name="Picture 5" descr="Картинка 96 из 590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6800"/>
            <a:ext cx="723900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7"/>
          <p:cNvSpPr>
            <a:spLocks noGrp="1" noChangeArrowheads="1"/>
          </p:cNvSpPr>
          <p:nvPr>
            <p:ph type="body" idx="1"/>
          </p:nvPr>
        </p:nvSpPr>
        <p:spPr>
          <a:xfrm>
            <a:off x="457200" y="1219200"/>
            <a:ext cx="8229600" cy="4525963"/>
          </a:xfrm>
          <a:noFill/>
        </p:spPr>
        <p:txBody>
          <a:bodyPr/>
          <a:lstStyle/>
          <a:p>
            <a:pPr eaLnBrk="1" hangingPunct="1">
              <a:lnSpc>
                <a:spcPct val="80000"/>
              </a:lnSpc>
              <a:buFontTx/>
              <a:buNone/>
            </a:pPr>
            <a:r>
              <a:rPr lang="ru-RU" altLang="ru-RU" sz="2800" b="1" smtClean="0">
                <a:solidFill>
                  <a:schemeClr val="bg1"/>
                </a:solidFill>
                <a:latin typeface="Comic Sans MS" panose="030F0702030302020204" pitchFamily="66" charset="0"/>
              </a:rPr>
              <a:t>Насекомые раздельнополы. У самок имеются семяприемники и придаточные половые железы. У самцов имеются парные семенники, от которых отходят семяпроводы, тянущиеся по бокам тела. В нижней части семяпроводы расширяются, образуя семенные пузырьки, предназначенные для хранения спермы. Семяпроводы объединяются в общий семяизвергательный канал, открывающийся на способном увеличиваться или выдвигаться совокупительном органе. Придаточные железы секретируют семенную жидкость.</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effectLst>
            <a:outerShdw dist="107763" dir="18900000" algn="ctr" rotWithShape="0">
              <a:schemeClr val="hlink">
                <a:alpha val="50000"/>
              </a:schemeClr>
            </a:outerShdw>
          </a:effectLst>
        </p:spPr>
        <p:txBody>
          <a:bodyPr/>
          <a:lstStyle/>
          <a:p>
            <a:pPr eaLnBrk="1" hangingPunct="1">
              <a:defRPr/>
            </a:pPr>
            <a:r>
              <a:rPr lang="ru-RU" b="1" smtClean="0">
                <a:latin typeface="Comic Sans MS" pitchFamily="66" charset="0"/>
              </a:rPr>
              <a:t>Научная классификация</a:t>
            </a:r>
          </a:p>
        </p:txBody>
      </p:sp>
      <p:sp>
        <p:nvSpPr>
          <p:cNvPr id="3075" name="Rectangle 3"/>
          <p:cNvSpPr>
            <a:spLocks noGrp="1" noChangeArrowheads="1"/>
          </p:cNvSpPr>
          <p:nvPr>
            <p:ph type="body" idx="1"/>
          </p:nvPr>
        </p:nvSpPr>
        <p:spPr>
          <a:xfrm>
            <a:off x="228600" y="1600200"/>
            <a:ext cx="5181600" cy="4800600"/>
          </a:xfrm>
        </p:spPr>
        <p:txBody>
          <a:bodyPr/>
          <a:lstStyle/>
          <a:p>
            <a:pPr eaLnBrk="1" hangingPunct="1">
              <a:lnSpc>
                <a:spcPct val="90000"/>
              </a:lnSpc>
              <a:buFontTx/>
              <a:buNone/>
            </a:pPr>
            <a:r>
              <a:rPr lang="ru-RU" altLang="ru-RU" sz="2800" smtClean="0">
                <a:latin typeface="Comic Sans MS" panose="030F0702030302020204" pitchFamily="66" charset="0"/>
              </a:rPr>
              <a:t>Царство: </a:t>
            </a:r>
            <a:r>
              <a:rPr lang="ru-RU" altLang="ru-RU" sz="2800" smtClean="0">
                <a:latin typeface="Comic Sans MS" panose="030F0702030302020204" pitchFamily="66" charset="0"/>
                <a:hlinkClick r:id="rId2" tooltip="Животные"/>
              </a:rPr>
              <a:t>Животные</a:t>
            </a:r>
            <a:endParaRPr lang="ru-RU" altLang="ru-RU" sz="2800" smtClean="0">
              <a:latin typeface="Comic Sans MS" panose="030F0702030302020204" pitchFamily="66" charset="0"/>
            </a:endParaRPr>
          </a:p>
          <a:p>
            <a:pPr eaLnBrk="1" hangingPunct="1">
              <a:lnSpc>
                <a:spcPct val="90000"/>
              </a:lnSpc>
              <a:buFontTx/>
              <a:buNone/>
            </a:pPr>
            <a:r>
              <a:rPr lang="ru-RU" altLang="ru-RU" sz="2800" smtClean="0">
                <a:latin typeface="Comic Sans MS" panose="030F0702030302020204" pitchFamily="66" charset="0"/>
              </a:rPr>
              <a:t>Подцарство: </a:t>
            </a:r>
            <a:r>
              <a:rPr lang="ru-RU" altLang="ru-RU" sz="2800" smtClean="0">
                <a:latin typeface="Comic Sans MS" panose="030F0702030302020204" pitchFamily="66" charset="0"/>
                <a:hlinkClick r:id="rId3" tooltip="Эуметазои"/>
              </a:rPr>
              <a:t>Эуметазои</a:t>
            </a:r>
            <a:endParaRPr lang="ru-RU" altLang="ru-RU" sz="2800" smtClean="0">
              <a:latin typeface="Comic Sans MS" panose="030F0702030302020204" pitchFamily="66" charset="0"/>
            </a:endParaRPr>
          </a:p>
          <a:p>
            <a:pPr eaLnBrk="1" hangingPunct="1">
              <a:lnSpc>
                <a:spcPct val="90000"/>
              </a:lnSpc>
              <a:buFontTx/>
              <a:buNone/>
            </a:pPr>
            <a:r>
              <a:rPr lang="ru-RU" altLang="ru-RU" sz="2800" smtClean="0">
                <a:latin typeface="Comic Sans MS" panose="030F0702030302020204" pitchFamily="66" charset="0"/>
              </a:rPr>
              <a:t>Раздел: </a:t>
            </a:r>
            <a:r>
              <a:rPr lang="ru-RU" altLang="ru-RU" sz="2800" smtClean="0">
                <a:latin typeface="Comic Sans MS" panose="030F0702030302020204" pitchFamily="66" charset="0"/>
                <a:hlinkClick r:id="rId4" tooltip="Билатеральные"/>
              </a:rPr>
              <a:t>Билатеральные</a:t>
            </a:r>
            <a:endParaRPr lang="ru-RU" altLang="ru-RU" sz="2800" smtClean="0">
              <a:latin typeface="Comic Sans MS" panose="030F0702030302020204" pitchFamily="66" charset="0"/>
            </a:endParaRPr>
          </a:p>
          <a:p>
            <a:pPr eaLnBrk="1" hangingPunct="1">
              <a:lnSpc>
                <a:spcPct val="90000"/>
              </a:lnSpc>
              <a:buFontTx/>
              <a:buNone/>
            </a:pPr>
            <a:r>
              <a:rPr lang="ru-RU" altLang="ru-RU" sz="2800" smtClean="0">
                <a:latin typeface="Comic Sans MS" panose="030F0702030302020204" pitchFamily="66" charset="0"/>
              </a:rPr>
              <a:t>Подраздел: </a:t>
            </a:r>
            <a:r>
              <a:rPr lang="ru-RU" altLang="ru-RU" sz="2800" smtClean="0">
                <a:latin typeface="Comic Sans MS" panose="030F0702030302020204" pitchFamily="66" charset="0"/>
                <a:hlinkClick r:id="rId5" tooltip="Первичноротые"/>
              </a:rPr>
              <a:t>Первичноротые</a:t>
            </a:r>
            <a:endParaRPr lang="ru-RU" altLang="ru-RU" sz="2800" smtClean="0">
              <a:latin typeface="Comic Sans MS" panose="030F0702030302020204" pitchFamily="66" charset="0"/>
            </a:endParaRPr>
          </a:p>
          <a:p>
            <a:pPr eaLnBrk="1" hangingPunct="1">
              <a:lnSpc>
                <a:spcPct val="90000"/>
              </a:lnSpc>
              <a:buFontTx/>
              <a:buNone/>
            </a:pPr>
            <a:r>
              <a:rPr lang="ru-RU" altLang="ru-RU" sz="2800" smtClean="0">
                <a:latin typeface="Comic Sans MS" panose="030F0702030302020204" pitchFamily="66" charset="0"/>
              </a:rPr>
              <a:t>Тип: </a:t>
            </a:r>
            <a:r>
              <a:rPr lang="ru-RU" altLang="ru-RU" sz="2800" smtClean="0">
                <a:latin typeface="Comic Sans MS" panose="030F0702030302020204" pitchFamily="66" charset="0"/>
                <a:hlinkClick r:id="rId6" tooltip="Членистоногие"/>
              </a:rPr>
              <a:t>Членистоногие</a:t>
            </a:r>
            <a:endParaRPr lang="ru-RU" altLang="ru-RU" sz="2800" smtClean="0">
              <a:latin typeface="Comic Sans MS" panose="030F0702030302020204" pitchFamily="66" charset="0"/>
            </a:endParaRPr>
          </a:p>
          <a:p>
            <a:pPr eaLnBrk="1" hangingPunct="1">
              <a:lnSpc>
                <a:spcPct val="90000"/>
              </a:lnSpc>
              <a:buFontTx/>
              <a:buNone/>
            </a:pPr>
            <a:r>
              <a:rPr lang="ru-RU" altLang="ru-RU" sz="2800" smtClean="0">
                <a:latin typeface="Comic Sans MS" panose="030F0702030302020204" pitchFamily="66" charset="0"/>
              </a:rPr>
              <a:t>Подтип: </a:t>
            </a:r>
            <a:r>
              <a:rPr lang="ru-RU" altLang="ru-RU" sz="2800" smtClean="0">
                <a:latin typeface="Comic Sans MS" panose="030F0702030302020204" pitchFamily="66" charset="0"/>
                <a:hlinkClick r:id="rId7" tooltip="Трахейные"/>
              </a:rPr>
              <a:t>Трахейные</a:t>
            </a:r>
            <a:endParaRPr lang="ru-RU" altLang="ru-RU" sz="2800" smtClean="0">
              <a:latin typeface="Comic Sans MS" panose="030F0702030302020204" pitchFamily="66" charset="0"/>
            </a:endParaRPr>
          </a:p>
          <a:p>
            <a:pPr eaLnBrk="1" hangingPunct="1">
              <a:lnSpc>
                <a:spcPct val="90000"/>
              </a:lnSpc>
              <a:buFontTx/>
              <a:buNone/>
            </a:pPr>
            <a:r>
              <a:rPr lang="ru-RU" altLang="ru-RU" sz="2800" smtClean="0">
                <a:latin typeface="Comic Sans MS" panose="030F0702030302020204" pitchFamily="66" charset="0"/>
              </a:rPr>
              <a:t>Надкласс: </a:t>
            </a:r>
            <a:r>
              <a:rPr lang="ru-RU" altLang="ru-RU" sz="2800" smtClean="0">
                <a:latin typeface="Comic Sans MS" panose="030F0702030302020204" pitchFamily="66" charset="0"/>
                <a:hlinkClick r:id="rId8" tooltip="Шестиногие"/>
              </a:rPr>
              <a:t>Шестиногие</a:t>
            </a:r>
            <a:endParaRPr lang="ru-RU" altLang="ru-RU" sz="2800" smtClean="0">
              <a:latin typeface="Comic Sans MS" panose="030F0702030302020204" pitchFamily="66" charset="0"/>
            </a:endParaRPr>
          </a:p>
          <a:p>
            <a:pPr eaLnBrk="1" hangingPunct="1">
              <a:lnSpc>
                <a:spcPct val="90000"/>
              </a:lnSpc>
              <a:buFontTx/>
              <a:buNone/>
            </a:pPr>
            <a:r>
              <a:rPr lang="ru-RU" altLang="ru-RU" sz="2800" smtClean="0">
                <a:latin typeface="Comic Sans MS" panose="030F0702030302020204" pitchFamily="66" charset="0"/>
              </a:rPr>
              <a:t>Класс: </a:t>
            </a:r>
            <a:r>
              <a:rPr lang="ru-RU" altLang="ru-RU" sz="2800" b="1" smtClean="0">
                <a:latin typeface="Comic Sans MS" panose="030F0702030302020204" pitchFamily="66" charset="0"/>
              </a:rPr>
              <a:t>Насекомые</a:t>
            </a:r>
          </a:p>
          <a:p>
            <a:pPr eaLnBrk="1" hangingPunct="1">
              <a:lnSpc>
                <a:spcPct val="90000"/>
              </a:lnSpc>
              <a:buFontTx/>
              <a:buNone/>
            </a:pPr>
            <a:r>
              <a:rPr lang="ru-RU" altLang="ru-RU" sz="2800" b="1" smtClean="0">
                <a:latin typeface="Comic Sans MS" panose="030F0702030302020204" pitchFamily="66" charset="0"/>
              </a:rPr>
              <a:t>Латинское название </a:t>
            </a:r>
            <a:r>
              <a:rPr lang="ru-RU" altLang="ru-RU" sz="2800" i="1" smtClean="0">
                <a:latin typeface="Comic Sans MS" panose="030F0702030302020204" pitchFamily="66" charset="0"/>
              </a:rPr>
              <a:t>Insecta</a:t>
            </a:r>
            <a:r>
              <a:rPr lang="ru-RU" altLang="ru-RU" sz="2800" smtClean="0">
                <a:latin typeface="Comic Sans MS" panose="030F0702030302020204" pitchFamily="66" charset="0"/>
              </a:rPr>
              <a:t> Leach, 1815</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ru-RU" altLang="ru-RU" sz="4000" b="1" smtClean="0">
                <a:solidFill>
                  <a:schemeClr val="bg1"/>
                </a:solidFill>
                <a:latin typeface="Comic Sans MS" panose="030F0702030302020204" pitchFamily="66" charset="0"/>
              </a:rPr>
              <a:t>Органы чувств</a:t>
            </a:r>
            <a:r>
              <a:rPr lang="ru-RU" altLang="ru-RU" sz="4000" b="1" smtClean="0">
                <a:latin typeface="Comic Sans MS" panose="030F0702030302020204" pitchFamily="66" charset="0"/>
              </a:rPr>
              <a:t/>
            </a:r>
            <a:br>
              <a:rPr lang="ru-RU" altLang="ru-RU" sz="4000" b="1" smtClean="0">
                <a:latin typeface="Comic Sans MS" panose="030F0702030302020204" pitchFamily="66" charset="0"/>
              </a:rPr>
            </a:br>
            <a:endParaRPr lang="ru-RU" altLang="ru-RU" sz="4000" b="1" smtClean="0">
              <a:latin typeface="Comic Sans MS" panose="030F0702030302020204" pitchFamily="66" charset="0"/>
            </a:endParaRPr>
          </a:p>
        </p:txBody>
      </p:sp>
      <p:pic>
        <p:nvPicPr>
          <p:cNvPr id="21507" name="Picture 5" descr="Картинка 125 из 590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27075"/>
            <a:ext cx="7315200" cy="589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7"/>
          <p:cNvSpPr>
            <a:spLocks noGrp="1" noChangeArrowheads="1"/>
          </p:cNvSpPr>
          <p:nvPr>
            <p:ph type="body" idx="1"/>
          </p:nvPr>
        </p:nvSpPr>
        <p:spPr>
          <a:noFill/>
        </p:spPr>
        <p:txBody>
          <a:bodyPr/>
          <a:lstStyle/>
          <a:p>
            <a:pPr eaLnBrk="1" hangingPunct="1"/>
            <a:r>
              <a:rPr lang="ru-RU" altLang="ru-RU" b="1" smtClean="0">
                <a:solidFill>
                  <a:schemeClr val="bg1"/>
                </a:solidFill>
                <a:latin typeface="Comic Sans MS" panose="030F0702030302020204" pitchFamily="66" charset="0"/>
              </a:rPr>
              <a:t>Зрение</a:t>
            </a:r>
          </a:p>
          <a:p>
            <a:pPr eaLnBrk="1" hangingPunct="1"/>
            <a:r>
              <a:rPr lang="ru-RU" altLang="ru-RU" b="1" smtClean="0">
                <a:solidFill>
                  <a:schemeClr val="bg1"/>
                </a:solidFill>
                <a:latin typeface="Comic Sans MS" panose="030F0702030302020204" pitchFamily="66" charset="0"/>
              </a:rPr>
              <a:t>Восприятие запаха</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ru-RU" altLang="ru-RU" sz="4000" b="1" smtClean="0">
                <a:solidFill>
                  <a:schemeClr val="accent2"/>
                </a:solidFill>
                <a:latin typeface="Comic Sans MS" panose="030F0702030302020204" pitchFamily="66" charset="0"/>
              </a:rPr>
              <a:t>Зрение</a:t>
            </a:r>
            <a:br>
              <a:rPr lang="ru-RU" altLang="ru-RU" sz="4000" b="1" smtClean="0">
                <a:solidFill>
                  <a:schemeClr val="accent2"/>
                </a:solidFill>
                <a:latin typeface="Comic Sans MS" panose="030F0702030302020204" pitchFamily="66" charset="0"/>
              </a:rPr>
            </a:br>
            <a:endParaRPr lang="ru-RU" altLang="ru-RU" sz="4000" b="1" smtClean="0">
              <a:solidFill>
                <a:schemeClr val="accent2"/>
              </a:solidFill>
              <a:latin typeface="Comic Sans MS" panose="030F0702030302020204" pitchFamily="66" charset="0"/>
            </a:endParaRPr>
          </a:p>
        </p:txBody>
      </p:sp>
      <p:pic>
        <p:nvPicPr>
          <p:cNvPr id="22531" name="Picture 5" descr="Картинка 0 из 590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024813" cy="58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7"/>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ru-RU" altLang="ru-RU" sz="2800">
                <a:solidFill>
                  <a:schemeClr val="accent2"/>
                </a:solidFill>
                <a:latin typeface="Comic Sans MS" panose="030F0702030302020204" pitchFamily="66" charset="0"/>
              </a:rPr>
              <a:t>Зрение играет большую роль в жизни насекомых. Особенности зрения насекомых обусловлено фасеточным строением глаз. Насекомые близоруки — область точного зрения у них не превышает 1-2 см. Они отлично видят движение и цвет, в том числе ультрафиолет. Можно сказать, что позвоночные видят обычно формы и некие цвета, а насекомые — прежде всего движения и иные цвета.</a:t>
            </a:r>
            <a:endParaRPr lang="ru-RU" altLang="ru-RU" sz="2800" b="1">
              <a:solidFill>
                <a:schemeClr val="accent2"/>
              </a:solidFill>
              <a:latin typeface="Comic Sans MS" panose="030F0702030302020204" pitchFamily="66" charset="0"/>
            </a:endParaRPr>
          </a:p>
          <a:p>
            <a:pPr eaLnBrk="1" hangingPunct="1">
              <a:spcBef>
                <a:spcPct val="20000"/>
              </a:spcBef>
            </a:pPr>
            <a:endParaRPr lang="ru-RU" altLang="ru-RU" sz="2800">
              <a:solidFill>
                <a:schemeClr val="accent2"/>
              </a:solidFill>
              <a:latin typeface="Comic Sans MS" panose="030F0702030302020204" pitchFamily="66"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1143000"/>
          </a:xfrm>
        </p:spPr>
        <p:txBody>
          <a:bodyPr/>
          <a:lstStyle/>
          <a:p>
            <a:pPr eaLnBrk="1" hangingPunct="1"/>
            <a:r>
              <a:rPr lang="ru-RU" altLang="ru-RU" sz="4000" b="1" smtClean="0">
                <a:solidFill>
                  <a:schemeClr val="accent1"/>
                </a:solidFill>
                <a:latin typeface="Comic Sans MS" panose="030F0702030302020204" pitchFamily="66" charset="0"/>
              </a:rPr>
              <a:t>Восприятие запаха</a:t>
            </a:r>
            <a:r>
              <a:rPr lang="ru-RU" altLang="ru-RU" sz="4000" b="1" smtClean="0">
                <a:solidFill>
                  <a:schemeClr val="accent1"/>
                </a:solidFill>
              </a:rPr>
              <a:t/>
            </a:r>
            <a:br>
              <a:rPr lang="ru-RU" altLang="ru-RU" sz="4000" b="1" smtClean="0">
                <a:solidFill>
                  <a:schemeClr val="accent1"/>
                </a:solidFill>
              </a:rPr>
            </a:br>
            <a:endParaRPr lang="ru-RU" altLang="ru-RU" sz="4000" b="1" smtClean="0">
              <a:solidFill>
                <a:schemeClr val="accent1"/>
              </a:solidFill>
            </a:endParaRPr>
          </a:p>
        </p:txBody>
      </p:sp>
      <p:pic>
        <p:nvPicPr>
          <p:cNvPr id="23555" name="Picture 5" descr="Картинка 127 из 5906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8382000" cy="56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6"/>
          <p:cNvSpPr>
            <a:spLocks noGrp="1" noChangeArrowheads="1"/>
          </p:cNvSpPr>
          <p:nvPr>
            <p:ph type="body" idx="1"/>
          </p:nvPr>
        </p:nvSpPr>
        <p:spPr>
          <a:xfrm>
            <a:off x="914400" y="7010400"/>
            <a:ext cx="8229600" cy="4525963"/>
          </a:xfrm>
        </p:spPr>
        <p:txBody>
          <a:bodyPr/>
          <a:lstStyle/>
          <a:p>
            <a:pPr eaLnBrk="1" hangingPunct="1"/>
            <a:endParaRPr lang="ru-RU" altLang="ru-RU" smtClean="0"/>
          </a:p>
        </p:txBody>
      </p:sp>
      <p:sp>
        <p:nvSpPr>
          <p:cNvPr id="23557" name="Rectangle 7"/>
          <p:cNvSpPr>
            <a:spLocks noChangeArrowheads="1"/>
          </p:cNvSpPr>
          <p:nvPr/>
        </p:nvSpPr>
        <p:spPr bwMode="auto">
          <a:xfrm>
            <a:off x="533400" y="838200"/>
            <a:ext cx="838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pPr>
            <a:r>
              <a:rPr lang="ru-RU" altLang="ru-RU">
                <a:solidFill>
                  <a:schemeClr val="accent1"/>
                </a:solidFill>
                <a:latin typeface="Comic Sans MS" panose="030F0702030302020204" pitchFamily="66" charset="0"/>
              </a:rPr>
              <a:t>Восприятие запаха у насекомых составляет особое стереохимическое чувство. Обонятельные органы большинства позвоночных расположены внутри тела и неподвижны. У насекомых же чувствительные клетки, воспринимающие запах, расположены преимущественно на усиках (а также на ногах и некоторых других придатках тела), то есть на подвижных органах, на некотором расстоянии от оси тела. Каждый усик может двигаться, так что запах насекомые воспринимают вместе с пространством и направлением, для них это одно единое чувство.</a:t>
            </a:r>
          </a:p>
          <a:p>
            <a:pPr eaLnBrk="1" hangingPunct="1">
              <a:lnSpc>
                <a:spcPct val="80000"/>
              </a:lnSpc>
              <a:spcBef>
                <a:spcPct val="20000"/>
              </a:spcBef>
            </a:pPr>
            <a:r>
              <a:rPr lang="ru-RU" altLang="ru-RU">
                <a:solidFill>
                  <a:schemeClr val="accent1"/>
                </a:solidFill>
                <a:latin typeface="Comic Sans MS" panose="030F0702030302020204" pitchFamily="66" charset="0"/>
              </a:rPr>
              <a:t>Описать это можно таким образом, что млекопитающие (и люди в том числе) чувствуют изолированный запах, а насекомые ощущают «запаховое тело». Когда, например, цветок выделяет определенный аромат, то этот аромат «вставлен» в тело цветка определенным образом, в зависимости от того, какие органы цветка его выделяют; запаховое тело «вставлено» в тело цветка, как нога в башмак. Это «облако аромата» меняет форму и насыщенность в зависимости от наличия ветра и расстояния до предмета. Все это вместе и составляет «запах» для насекомого. Аналогом (хотя и весьма приблизительным) такого чувства у человека является чувство осязания: человек одновременно воспринимает фактуру предмета, а также расстояние от предмета до тела, направление, его температуру и влажность. Все это вместе входит в наше единое «чувство поверхности», к которой человек прикасается. Таким «общим чувством» для насекомых является чувство стереохимическое: объемный</a:t>
            </a:r>
            <a:r>
              <a:rPr lang="ru-RU" altLang="ru-RU">
                <a:solidFill>
                  <a:schemeClr val="accent2"/>
                </a:solidFill>
                <a:latin typeface="Comic Sans MS" panose="030F0702030302020204" pitchFamily="66" charset="0"/>
              </a:rPr>
              <a:t> </a:t>
            </a:r>
            <a:r>
              <a:rPr lang="ru-RU" altLang="ru-RU">
                <a:solidFill>
                  <a:schemeClr val="accent1"/>
                </a:solidFill>
                <a:latin typeface="Comic Sans MS" panose="030F0702030302020204" pitchFamily="66" charset="0"/>
              </a:rPr>
              <a:t>запах.</a:t>
            </a:r>
          </a:p>
          <a:p>
            <a:pPr eaLnBrk="1" hangingPunct="1">
              <a:lnSpc>
                <a:spcPct val="80000"/>
              </a:lnSpc>
              <a:spcBef>
                <a:spcPct val="20000"/>
              </a:spcBef>
              <a:buFontTx/>
              <a:buChar char="•"/>
            </a:pPr>
            <a:endParaRPr lang="ru-RU" altLang="ru-RU">
              <a:solidFill>
                <a:schemeClr val="accent1"/>
              </a:solidFill>
              <a:latin typeface="Comic Sans MS" panose="030F0702030302020204" pitchFamily="66"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ru-RU" altLang="ru-RU" smtClean="0"/>
          </a:p>
        </p:txBody>
      </p:sp>
      <p:sp>
        <p:nvSpPr>
          <p:cNvPr id="4099" name="Rectangle 3"/>
          <p:cNvSpPr>
            <a:spLocks noGrp="1" noChangeArrowheads="1"/>
          </p:cNvSpPr>
          <p:nvPr>
            <p:ph type="body" idx="1"/>
          </p:nvPr>
        </p:nvSpPr>
        <p:spPr>
          <a:xfrm>
            <a:off x="381000" y="3581400"/>
            <a:ext cx="8001000" cy="3078163"/>
          </a:xfrm>
        </p:spPr>
        <p:txBody>
          <a:bodyPr/>
          <a:lstStyle/>
          <a:p>
            <a:pPr eaLnBrk="1" hangingPunct="1">
              <a:lnSpc>
                <a:spcPct val="90000"/>
              </a:lnSpc>
              <a:buFontTx/>
              <a:buNone/>
            </a:pPr>
            <a:r>
              <a:rPr lang="ru-RU" altLang="ru-RU" sz="2400" b="1" smtClean="0">
                <a:latin typeface="Comic Sans MS" panose="030F0702030302020204" pitchFamily="66" charset="0"/>
              </a:rPr>
              <a:t>Насеко́мые</a:t>
            </a:r>
            <a:r>
              <a:rPr lang="ru-RU" altLang="ru-RU" sz="2400" smtClean="0">
                <a:latin typeface="Comic Sans MS" panose="030F0702030302020204" pitchFamily="66" charset="0"/>
              </a:rPr>
              <a:t>  — </a:t>
            </a:r>
            <a:r>
              <a:rPr lang="ru-RU" altLang="ru-RU" sz="2400" smtClean="0">
                <a:latin typeface="Comic Sans MS" panose="030F0702030302020204" pitchFamily="66" charset="0"/>
                <a:hlinkClick r:id="rId2" tooltip="Класс (биология)"/>
              </a:rPr>
              <a:t>класс</a:t>
            </a:r>
            <a:r>
              <a:rPr lang="ru-RU" altLang="ru-RU" sz="2400" smtClean="0">
                <a:latin typeface="Comic Sans MS" panose="030F0702030302020204" pitchFamily="66" charset="0"/>
              </a:rPr>
              <a:t> беспозвоночных </a:t>
            </a:r>
            <a:r>
              <a:rPr lang="ru-RU" altLang="ru-RU" sz="2400" smtClean="0">
                <a:latin typeface="Comic Sans MS" panose="030F0702030302020204" pitchFamily="66" charset="0"/>
                <a:hlinkClick r:id="rId3" tooltip="Членистоногие"/>
              </a:rPr>
              <a:t>членистоногих</a:t>
            </a:r>
            <a:r>
              <a:rPr lang="ru-RU" altLang="ru-RU" sz="2400" smtClean="0">
                <a:latin typeface="Comic Sans MS" panose="030F0702030302020204" pitchFamily="66" charset="0"/>
              </a:rPr>
              <a:t> </a:t>
            </a:r>
            <a:r>
              <a:rPr lang="ru-RU" altLang="ru-RU" sz="2400" smtClean="0">
                <a:latin typeface="Comic Sans MS" panose="030F0702030302020204" pitchFamily="66" charset="0"/>
                <a:hlinkClick r:id="rId4" tooltip="Животные"/>
              </a:rPr>
              <a:t>животных</a:t>
            </a:r>
            <a:r>
              <a:rPr lang="ru-RU" altLang="ru-RU" sz="2400" smtClean="0">
                <a:latin typeface="Comic Sans MS" panose="030F0702030302020204" pitchFamily="66" charset="0"/>
              </a:rPr>
              <a:t>. Вместе с </a:t>
            </a:r>
            <a:r>
              <a:rPr lang="ru-RU" altLang="ru-RU" sz="2400" smtClean="0">
                <a:latin typeface="Comic Sans MS" panose="030F0702030302020204" pitchFamily="66" charset="0"/>
                <a:hlinkClick r:id="rId5" tooltip="Многоножки"/>
              </a:rPr>
              <a:t>многоножками</a:t>
            </a:r>
            <a:r>
              <a:rPr lang="ru-RU" altLang="ru-RU" sz="2400" smtClean="0">
                <a:latin typeface="Comic Sans MS" panose="030F0702030302020204" pitchFamily="66" charset="0"/>
              </a:rPr>
              <a:t> относятся к подтипу </a:t>
            </a:r>
            <a:r>
              <a:rPr lang="ru-RU" altLang="ru-RU" sz="2400" smtClean="0">
                <a:latin typeface="Comic Sans MS" panose="030F0702030302020204" pitchFamily="66" charset="0"/>
                <a:hlinkClick r:id="rId6" tooltip="Трахейные"/>
              </a:rPr>
              <a:t>трахейных</a:t>
            </a:r>
            <a:r>
              <a:rPr lang="ru-RU" altLang="ru-RU" sz="2400" smtClean="0">
                <a:latin typeface="Comic Sans MS" panose="030F0702030302020204" pitchFamily="66" charset="0"/>
              </a:rPr>
              <a:t>. Известно около 1 млн видов насекомых. Обладают наибольшим разнообразием среди всех остальных животных на Земле; включают бабочек, жуков, мух, муравьёв, пчёл и других. Наука, изучающая насекомых, называется </a:t>
            </a:r>
            <a:r>
              <a:rPr lang="ru-RU" altLang="ru-RU" sz="2400" smtClean="0">
                <a:latin typeface="Comic Sans MS" panose="030F0702030302020204" pitchFamily="66" charset="0"/>
                <a:hlinkClick r:id="rId7" tooltip="Энтомология"/>
              </a:rPr>
              <a:t>энтомологией</a:t>
            </a:r>
            <a:r>
              <a:rPr lang="ru-RU" altLang="ru-RU" sz="2400" smtClean="0">
                <a:latin typeface="Comic Sans MS" panose="030F0702030302020204" pitchFamily="66" charset="0"/>
              </a:rPr>
              <a:t>. </a:t>
            </a:r>
          </a:p>
        </p:txBody>
      </p:sp>
      <p:pic>
        <p:nvPicPr>
          <p:cNvPr id="4100" name="Picture 4" descr="Картинка 1 из 5906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152400"/>
            <a:ext cx="7315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effectLst>
            <a:outerShdw dist="107763" dir="18900000" algn="ctr" rotWithShape="0">
              <a:schemeClr val="hlink">
                <a:alpha val="50000"/>
              </a:schemeClr>
            </a:outerShdw>
          </a:effectLst>
        </p:spPr>
        <p:txBody>
          <a:bodyPr/>
          <a:lstStyle/>
          <a:p>
            <a:pPr eaLnBrk="1" hangingPunct="1">
              <a:defRPr/>
            </a:pPr>
            <a:r>
              <a:rPr lang="ru-RU" b="1" smtClean="0">
                <a:latin typeface="Comic Sans MS" pitchFamily="66" charset="0"/>
              </a:rPr>
              <a:t>Краткая характеристика</a:t>
            </a:r>
          </a:p>
        </p:txBody>
      </p:sp>
      <p:sp>
        <p:nvSpPr>
          <p:cNvPr id="5123" name="Rectangle 3"/>
          <p:cNvSpPr>
            <a:spLocks noGrp="1" noChangeArrowheads="1"/>
          </p:cNvSpPr>
          <p:nvPr>
            <p:ph type="body" idx="1"/>
          </p:nvPr>
        </p:nvSpPr>
        <p:spPr>
          <a:xfrm>
            <a:off x="381000" y="1447800"/>
            <a:ext cx="8229600" cy="5029200"/>
          </a:xfrm>
        </p:spPr>
        <p:txBody>
          <a:bodyPr/>
          <a:lstStyle/>
          <a:p>
            <a:pPr eaLnBrk="1" hangingPunct="1">
              <a:lnSpc>
                <a:spcPct val="80000"/>
              </a:lnSpc>
              <a:buFontTx/>
              <a:buNone/>
            </a:pPr>
            <a:r>
              <a:rPr lang="ru-RU" altLang="ru-RU" sz="1800" smtClean="0">
                <a:latin typeface="Comic Sans MS" panose="030F0702030302020204" pitchFamily="66" charset="0"/>
              </a:rPr>
              <a:t>На сегодняшний день известно около 1 млн видов насекомых, но истинное их количество может быть не менее 2 млн.</a:t>
            </a:r>
          </a:p>
          <a:p>
            <a:pPr eaLnBrk="1" hangingPunct="1">
              <a:lnSpc>
                <a:spcPct val="80000"/>
              </a:lnSpc>
              <a:buFontTx/>
              <a:buNone/>
            </a:pPr>
            <a:r>
              <a:rPr lang="ru-RU" altLang="ru-RU" sz="1800" smtClean="0">
                <a:latin typeface="Comic Sans MS" panose="030F0702030302020204" pitchFamily="66" charset="0"/>
              </a:rPr>
              <a:t>Кратко класс можно охарактеризовать следующим образом. Это наземные членистоногие, у которых тело явно разделено на </a:t>
            </a:r>
            <a:r>
              <a:rPr lang="ru-RU" altLang="ru-RU" sz="1800" i="1" smtClean="0">
                <a:latin typeface="Comic Sans MS" panose="030F0702030302020204" pitchFamily="66" charset="0"/>
              </a:rPr>
              <a:t>голову, грудь</a:t>
            </a:r>
            <a:r>
              <a:rPr lang="ru-RU" altLang="ru-RU" sz="1800" smtClean="0">
                <a:latin typeface="Comic Sans MS" panose="030F0702030302020204" pitchFamily="66" charset="0"/>
              </a:rPr>
              <a:t> и </a:t>
            </a:r>
            <a:r>
              <a:rPr lang="ru-RU" altLang="ru-RU" sz="1800" i="1" smtClean="0">
                <a:latin typeface="Comic Sans MS" panose="030F0702030302020204" pitchFamily="66" charset="0"/>
              </a:rPr>
              <a:t>брюшко</a:t>
            </a:r>
            <a:r>
              <a:rPr lang="ru-RU" altLang="ru-RU" sz="1800" smtClean="0">
                <a:latin typeface="Comic Sans MS" panose="030F0702030302020204" pitchFamily="66" charset="0"/>
              </a:rPr>
              <a:t>, а основные, служащие для передвижения, конечности находятся в числе 3 пар на грудном отделе. Брюшко у взрослых особей несёт видоизменённые остатки конечностей — </a:t>
            </a:r>
            <a:r>
              <a:rPr lang="ru-RU" altLang="ru-RU" sz="1800" i="1" smtClean="0">
                <a:latin typeface="Comic Sans MS" panose="030F0702030302020204" pitchFamily="66" charset="0"/>
              </a:rPr>
              <a:t>грифельки</a:t>
            </a:r>
            <a:r>
              <a:rPr lang="ru-RU" altLang="ru-RU" sz="1800" smtClean="0">
                <a:latin typeface="Comic Sans MS" panose="030F0702030302020204" pitchFamily="66" charset="0"/>
              </a:rPr>
              <a:t> и др. Дыхание осуществляется с помощью трахейной системы или кожное — всей поверхностью тела. </a:t>
            </a:r>
          </a:p>
          <a:p>
            <a:pPr eaLnBrk="1" hangingPunct="1">
              <a:lnSpc>
                <a:spcPct val="80000"/>
              </a:lnSpc>
              <a:buFontTx/>
              <a:buNone/>
            </a:pPr>
            <a:r>
              <a:rPr lang="ru-RU" altLang="ru-RU" sz="1800" smtClean="0">
                <a:latin typeface="Comic Sans MS" panose="030F0702030302020204" pitchFamily="66" charset="0"/>
              </a:rPr>
              <a:t>Те насекомые, которые дышат с помощью всей поверхности тела и имеют проницаемые для дыхательных газов и испарения покровы, ограничены в своём распространении только влажными средами. Они встречаются в основном в почве и в гниющих остатках организмов. </a:t>
            </a:r>
          </a:p>
          <a:p>
            <a:pPr eaLnBrk="1" hangingPunct="1">
              <a:lnSpc>
                <a:spcPct val="80000"/>
              </a:lnSpc>
              <a:buFontTx/>
              <a:buNone/>
            </a:pPr>
            <a:r>
              <a:rPr lang="ru-RU" altLang="ru-RU" sz="1800" smtClean="0">
                <a:latin typeface="Comic Sans MS" panose="030F0702030302020204" pitchFamily="66" charset="0"/>
              </a:rPr>
              <a:t>Те высшие насекомые, у которых покровы непроницаемы и развита трахейная система, могут обитать и в сухих средах. Эти насекомые широко расселились по нашей планете. Именно такие, ведущие открытый образ жизни и часто ярко окрашенные высшие насекомые и известны большинству читателей.</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ru-RU" altLang="ru-RU" smtClean="0"/>
          </a:p>
        </p:txBody>
      </p:sp>
      <p:sp>
        <p:nvSpPr>
          <p:cNvPr id="6147" name="Rectangle 3"/>
          <p:cNvSpPr>
            <a:spLocks noGrp="1" noChangeArrowheads="1"/>
          </p:cNvSpPr>
          <p:nvPr>
            <p:ph type="body" idx="1"/>
          </p:nvPr>
        </p:nvSpPr>
        <p:spPr/>
        <p:txBody>
          <a:bodyPr/>
          <a:lstStyle/>
          <a:p>
            <a:pPr eaLnBrk="1" hangingPunct="1"/>
            <a:endParaRPr lang="ru-RU" altLang="ru-RU" smtClean="0"/>
          </a:p>
        </p:txBody>
      </p:sp>
      <p:pic>
        <p:nvPicPr>
          <p:cNvPr id="6148" name="Picture 5" descr="Картинка 31 из 590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305800" cy="636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effectLst>
            <a:outerShdw dist="107763" dir="18900000" algn="ctr" rotWithShape="0">
              <a:schemeClr val="hlink">
                <a:alpha val="50000"/>
              </a:schemeClr>
            </a:outerShdw>
          </a:effectLst>
        </p:spPr>
        <p:txBody>
          <a:bodyPr/>
          <a:lstStyle/>
          <a:p>
            <a:pPr eaLnBrk="1" hangingPunct="1">
              <a:defRPr/>
            </a:pPr>
            <a:r>
              <a:rPr lang="ru-RU" b="1" smtClean="0">
                <a:latin typeface="Comic Sans MS" pitchFamily="66" charset="0"/>
              </a:rPr>
              <a:t>Наружное строение</a:t>
            </a:r>
          </a:p>
        </p:txBody>
      </p:sp>
      <p:sp>
        <p:nvSpPr>
          <p:cNvPr id="7171" name="Rectangle 3"/>
          <p:cNvSpPr>
            <a:spLocks noGrp="1" noChangeArrowheads="1"/>
          </p:cNvSpPr>
          <p:nvPr>
            <p:ph type="body" idx="1"/>
          </p:nvPr>
        </p:nvSpPr>
        <p:spPr>
          <a:xfrm>
            <a:off x="0" y="1600200"/>
            <a:ext cx="9144000" cy="5257800"/>
          </a:xfrm>
        </p:spPr>
        <p:txBody>
          <a:bodyPr/>
          <a:lstStyle/>
          <a:p>
            <a:pPr eaLnBrk="1" hangingPunct="1">
              <a:lnSpc>
                <a:spcPct val="80000"/>
              </a:lnSpc>
            </a:pPr>
            <a:endParaRPr lang="ru-RU" altLang="ru-RU" sz="2000" smtClean="0">
              <a:latin typeface="Comic Sans MS" panose="030F0702030302020204" pitchFamily="66" charset="0"/>
            </a:endParaRPr>
          </a:p>
          <a:p>
            <a:pPr eaLnBrk="1" hangingPunct="1">
              <a:lnSpc>
                <a:spcPct val="80000"/>
              </a:lnSpc>
              <a:buFontTx/>
              <a:buNone/>
            </a:pPr>
            <a:r>
              <a:rPr lang="ru-RU" altLang="ru-RU" sz="2000" smtClean="0">
                <a:latin typeface="Comic Sans MS" panose="030F0702030302020204" pitchFamily="66" charset="0"/>
              </a:rPr>
              <a:t>Размеры тела 0,2—330 мм (у современных представителей), обычно в пределах 1—50 мм. Покрывающее тело </a:t>
            </a:r>
            <a:r>
              <a:rPr lang="ru-RU" altLang="ru-RU" sz="2000" smtClean="0">
                <a:latin typeface="Comic Sans MS" panose="030F0702030302020204" pitchFamily="66" charset="0"/>
                <a:hlinkClick r:id="rId2" tooltip="Кутикула"/>
              </a:rPr>
              <a:t>кутикула</a:t>
            </a:r>
            <a:r>
              <a:rPr lang="ru-RU" altLang="ru-RU" sz="2000" smtClean="0">
                <a:latin typeface="Comic Sans MS" panose="030F0702030302020204" pitchFamily="66" charset="0"/>
              </a:rPr>
              <a:t> является частью кожи, образуя плотный наружный панцирь или </a:t>
            </a:r>
            <a:r>
              <a:rPr lang="ru-RU" altLang="ru-RU" sz="2000" smtClean="0">
                <a:latin typeface="Comic Sans MS" panose="030F0702030302020204" pitchFamily="66" charset="0"/>
                <a:hlinkClick r:id="rId3" tooltip="Экзоскелет (биология)"/>
              </a:rPr>
              <a:t>экзоскелет</a:t>
            </a:r>
            <a:r>
              <a:rPr lang="ru-RU" altLang="ru-RU" sz="2000" smtClean="0">
                <a:latin typeface="Comic Sans MS" panose="030F0702030302020204" pitchFamily="66" charset="0"/>
              </a:rPr>
              <a:t>, но в ряде случаев она мягкая и тонкая. Наружная кутикула подразделена на отдельные щитки — </a:t>
            </a:r>
            <a:r>
              <a:rPr lang="ru-RU" altLang="ru-RU" sz="2000" i="1" smtClean="0">
                <a:latin typeface="Comic Sans MS" panose="030F0702030302020204" pitchFamily="66" charset="0"/>
              </a:rPr>
              <a:t>склериты</a:t>
            </a:r>
            <a:r>
              <a:rPr lang="ru-RU" altLang="ru-RU" sz="2000" smtClean="0">
                <a:latin typeface="Comic Sans MS" panose="030F0702030302020204" pitchFamily="66" charset="0"/>
              </a:rPr>
              <a:t> (</a:t>
            </a:r>
            <a:r>
              <a:rPr lang="ru-RU" altLang="ru-RU" sz="2000" i="1" smtClean="0">
                <a:latin typeface="Comic Sans MS" panose="030F0702030302020204" pitchFamily="66" charset="0"/>
              </a:rPr>
              <a:t>sclerites</a:t>
            </a:r>
            <a:r>
              <a:rPr lang="ru-RU" altLang="ru-RU" sz="2000" smtClean="0">
                <a:latin typeface="Comic Sans MS" panose="030F0702030302020204" pitchFamily="66" charset="0"/>
              </a:rPr>
              <a:t>) и вследствие своей плотности благоприятна для развития на ней различных образований: вдавлений, бороздок, бугорков, рёбрышек, мелких волосков -</a:t>
            </a:r>
            <a:r>
              <a:rPr lang="ru-RU" altLang="ru-RU" sz="2000" i="1" smtClean="0">
                <a:latin typeface="Comic Sans MS" panose="030F0702030302020204" pitchFamily="66" charset="0"/>
              </a:rPr>
              <a:t>хетоидов</a:t>
            </a:r>
            <a:r>
              <a:rPr lang="ru-RU" altLang="ru-RU" sz="2000" smtClean="0">
                <a:latin typeface="Comic Sans MS" panose="030F0702030302020204" pitchFamily="66" charset="0"/>
              </a:rPr>
              <a:t> и др. К кутикуле причленяются также подвижные кожные волоски — </a:t>
            </a:r>
            <a:r>
              <a:rPr lang="ru-RU" altLang="ru-RU" sz="2000" i="1" smtClean="0">
                <a:latin typeface="Comic Sans MS" panose="030F0702030302020204" pitchFamily="66" charset="0"/>
              </a:rPr>
              <a:t>хеты</a:t>
            </a:r>
            <a:r>
              <a:rPr lang="ru-RU" altLang="ru-RU" sz="2000" smtClean="0">
                <a:latin typeface="Comic Sans MS" panose="030F0702030302020204" pitchFamily="66" charset="0"/>
              </a:rPr>
              <a:t>, имеющие иногда характер щетинок или чешуек.</a:t>
            </a:r>
          </a:p>
          <a:p>
            <a:pPr eaLnBrk="1" hangingPunct="1">
              <a:lnSpc>
                <a:spcPct val="80000"/>
              </a:lnSpc>
              <a:buFontTx/>
              <a:buNone/>
            </a:pPr>
            <a:r>
              <a:rPr lang="ru-RU" altLang="ru-RU" sz="2000" smtClean="0">
                <a:latin typeface="Comic Sans MS" panose="030F0702030302020204" pitchFamily="66" charset="0"/>
              </a:rPr>
              <a:t>Окраска тела и его частей очень разнообразна, зависит от пигментов, располагающихся в кутикуле или подстилающей её гиподерме, либо обусловлена оптическими явлениями, связанными со структурой кутикулы. Нередко пигмент образует вдоль или поперёк тела полосы, в последнем случае они называются </a:t>
            </a:r>
            <a:r>
              <a:rPr lang="ru-RU" altLang="ru-RU" sz="2000" i="1" smtClean="0">
                <a:latin typeface="Comic Sans MS" panose="030F0702030302020204" pitchFamily="66" charset="0"/>
              </a:rPr>
              <a:t>перевязями</a:t>
            </a:r>
            <a:r>
              <a:rPr lang="ru-RU" altLang="ru-RU" sz="2000" smtClean="0">
                <a:latin typeface="Comic Sans MS" panose="030F0702030302020204" pitchFamily="66" charset="0"/>
              </a:rPr>
              <a:t> (</a:t>
            </a:r>
            <a:r>
              <a:rPr lang="ru-RU" altLang="ru-RU" sz="2000" i="1" smtClean="0">
                <a:latin typeface="Comic Sans MS" panose="030F0702030302020204" pitchFamily="66" charset="0"/>
              </a:rPr>
              <a:t>fasciae</a:t>
            </a:r>
            <a:r>
              <a:rPr lang="ru-RU" altLang="ru-RU" sz="2000" smtClean="0">
                <a:latin typeface="Comic Sans MS" panose="030F0702030302020204" pitchFamily="66" charset="0"/>
              </a:rPr>
              <a:t>). </a:t>
            </a:r>
          </a:p>
          <a:p>
            <a:pPr eaLnBrk="1" hangingPunct="1">
              <a:lnSpc>
                <a:spcPct val="80000"/>
              </a:lnSpc>
              <a:buFontTx/>
              <a:buNone/>
            </a:pPr>
            <a:r>
              <a:rPr lang="ru-RU" altLang="ru-RU" sz="2000" smtClean="0">
                <a:latin typeface="Comic Sans MS" panose="030F0702030302020204" pitchFamily="66" charset="0"/>
              </a:rPr>
              <a:t>Тело насекомых подразделяется на три сегментированных отдела: голова, грудь и брюшко. Каждый сегмент подразделяется на четыре части — верхнее полукольцо, нижнее полукольцо, боковые стенки. </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1143000"/>
          </a:xfrm>
          <a:effectLst>
            <a:outerShdw dist="52363" dir="20757825" algn="ctr" rotWithShape="0">
              <a:schemeClr val="hlink"/>
            </a:outerShdw>
          </a:effectLst>
        </p:spPr>
        <p:txBody>
          <a:bodyPr/>
          <a:lstStyle/>
          <a:p>
            <a:pPr eaLnBrk="1" hangingPunct="1">
              <a:defRPr/>
            </a:pPr>
            <a:r>
              <a:rPr lang="ru-RU" sz="4000" b="1" smtClean="0">
                <a:latin typeface="Comic Sans MS" pitchFamily="66" charset="0"/>
              </a:rPr>
              <a:t>Голова</a:t>
            </a:r>
            <a:br>
              <a:rPr lang="ru-RU" sz="4000" b="1" smtClean="0">
                <a:latin typeface="Comic Sans MS" pitchFamily="66" charset="0"/>
              </a:rPr>
            </a:br>
            <a:endParaRPr lang="ru-RU" sz="4000" b="1" smtClean="0">
              <a:latin typeface="Comic Sans MS" pitchFamily="66" charset="0"/>
            </a:endParaRPr>
          </a:p>
        </p:txBody>
      </p:sp>
      <p:sp>
        <p:nvSpPr>
          <p:cNvPr id="8195" name="Rectangle 3"/>
          <p:cNvSpPr>
            <a:spLocks noGrp="1" noChangeArrowheads="1"/>
          </p:cNvSpPr>
          <p:nvPr>
            <p:ph type="body" idx="1"/>
          </p:nvPr>
        </p:nvSpPr>
        <p:spPr>
          <a:xfrm>
            <a:off x="0" y="609600"/>
            <a:ext cx="9144000" cy="6019800"/>
          </a:xfrm>
        </p:spPr>
        <p:txBody>
          <a:bodyPr/>
          <a:lstStyle/>
          <a:p>
            <a:pPr eaLnBrk="1" hangingPunct="1">
              <a:lnSpc>
                <a:spcPct val="80000"/>
              </a:lnSpc>
              <a:buFontTx/>
              <a:buNone/>
            </a:pPr>
            <a:r>
              <a:rPr lang="ru-RU" altLang="ru-RU" sz="1600" smtClean="0">
                <a:latin typeface="Comic Sans MS" panose="030F0702030302020204" pitchFamily="66" charset="0"/>
              </a:rPr>
              <a:t>Голова внешне нечлениста, но произошла в результате слияния 5 сегментов в процессе олигомеризации тела. Сохранившимися конечностями этих сегментов являются </a:t>
            </a:r>
            <a:r>
              <a:rPr lang="ru-RU" altLang="ru-RU" sz="1600" i="1" smtClean="0">
                <a:latin typeface="Comic Sans MS" panose="030F0702030302020204" pitchFamily="66" charset="0"/>
              </a:rPr>
              <a:t>усики</a:t>
            </a:r>
            <a:r>
              <a:rPr lang="ru-RU" altLang="ru-RU" sz="1600" smtClean="0">
                <a:latin typeface="Comic Sans MS" panose="030F0702030302020204" pitchFamily="66" charset="0"/>
              </a:rPr>
              <a:t>, или </a:t>
            </a:r>
            <a:r>
              <a:rPr lang="ru-RU" altLang="ru-RU" sz="1600" i="1" smtClean="0">
                <a:latin typeface="Comic Sans MS" panose="030F0702030302020204" pitchFamily="66" charset="0"/>
              </a:rPr>
              <a:t>антенны первые</a:t>
            </a:r>
            <a:r>
              <a:rPr lang="ru-RU" altLang="ru-RU" sz="1600" smtClean="0">
                <a:latin typeface="Comic Sans MS" panose="030F0702030302020204" pitchFamily="66" charset="0"/>
              </a:rPr>
              <a:t> и 3 пары ротовых челюстей — нечленистые </a:t>
            </a:r>
            <a:r>
              <a:rPr lang="ru-RU" altLang="ru-RU" sz="1600" i="1" smtClean="0">
                <a:latin typeface="Comic Sans MS" panose="030F0702030302020204" pitchFamily="66" charset="0"/>
              </a:rPr>
              <a:t>верхние челюсти</a:t>
            </a:r>
            <a:r>
              <a:rPr lang="ru-RU" altLang="ru-RU" sz="1600" smtClean="0">
                <a:latin typeface="Comic Sans MS" panose="030F0702030302020204" pitchFamily="66" charset="0"/>
              </a:rPr>
              <a:t>, или </a:t>
            </a:r>
            <a:r>
              <a:rPr lang="ru-RU" altLang="ru-RU" sz="1600" i="1" smtClean="0">
                <a:latin typeface="Comic Sans MS" panose="030F0702030302020204" pitchFamily="66" charset="0"/>
              </a:rPr>
              <a:t>мандибулы</a:t>
            </a:r>
            <a:r>
              <a:rPr lang="ru-RU" altLang="ru-RU" sz="1600" smtClean="0">
                <a:latin typeface="Comic Sans MS" panose="030F0702030302020204" pitchFamily="66" charset="0"/>
              </a:rPr>
              <a:t>, членистые </a:t>
            </a:r>
            <a:r>
              <a:rPr lang="ru-RU" altLang="ru-RU" sz="1600" i="1" smtClean="0">
                <a:latin typeface="Comic Sans MS" panose="030F0702030302020204" pitchFamily="66" charset="0"/>
              </a:rPr>
              <a:t>нижние челюсти</a:t>
            </a:r>
            <a:r>
              <a:rPr lang="ru-RU" altLang="ru-RU" sz="1600" smtClean="0">
                <a:latin typeface="Comic Sans MS" panose="030F0702030302020204" pitchFamily="66" charset="0"/>
              </a:rPr>
              <a:t>, или </a:t>
            </a:r>
            <a:r>
              <a:rPr lang="ru-RU" altLang="ru-RU" sz="1600" i="1" smtClean="0">
                <a:latin typeface="Comic Sans MS" panose="030F0702030302020204" pitchFamily="66" charset="0"/>
                <a:hlinkClick r:id="rId2" tooltip="Максиллы"/>
              </a:rPr>
              <a:t>максиллы</a:t>
            </a:r>
            <a:r>
              <a:rPr lang="ru-RU" altLang="ru-RU" sz="1600" smtClean="0">
                <a:latin typeface="Comic Sans MS" panose="030F0702030302020204" pitchFamily="66" charset="0"/>
              </a:rPr>
              <a:t> и членистая, внешне непарная </a:t>
            </a:r>
            <a:r>
              <a:rPr lang="ru-RU" altLang="ru-RU" sz="1600" i="1" smtClean="0">
                <a:latin typeface="Comic Sans MS" panose="030F0702030302020204" pitchFamily="66" charset="0"/>
              </a:rPr>
              <a:t>нижняя губа</a:t>
            </a:r>
            <a:r>
              <a:rPr lang="ru-RU" altLang="ru-RU" sz="1600" smtClean="0">
                <a:latin typeface="Comic Sans MS" panose="030F0702030302020204" pitchFamily="66" charset="0"/>
              </a:rPr>
              <a:t>, являющаяся второй парой нижних челюстей, слившихся между собой. Различают несколько типов ротовых органов, из которых первичным является </a:t>
            </a:r>
            <a:r>
              <a:rPr lang="ru-RU" altLang="ru-RU" sz="1600" i="1" smtClean="0">
                <a:latin typeface="Comic Sans MS" panose="030F0702030302020204" pitchFamily="66" charset="0"/>
              </a:rPr>
              <a:t>грызущий</a:t>
            </a:r>
            <a:r>
              <a:rPr lang="ru-RU" altLang="ru-RU" sz="1600" smtClean="0">
                <a:latin typeface="Comic Sans MS" panose="030F0702030302020204" pitchFamily="66" charset="0"/>
              </a:rPr>
              <a:t>, предназначенный для разрывания и поглощения более или менее твердой пищи. В процессе эволюции возникло несколько модификаций этого исходного типа для потребления жидкой пищи, которые у разных сосущих групп насекомых устроены по-разному. В одних случаях сосание связано с проколом пищевого субстрата и возникает </a:t>
            </a:r>
            <a:r>
              <a:rPr lang="ru-RU" altLang="ru-RU" sz="1600" i="1" smtClean="0">
                <a:latin typeface="Comic Sans MS" panose="030F0702030302020204" pitchFamily="66" charset="0"/>
              </a:rPr>
              <a:t>колюще-сосущий</a:t>
            </a:r>
            <a:r>
              <a:rPr lang="ru-RU" altLang="ru-RU" sz="1600" smtClean="0">
                <a:latin typeface="Comic Sans MS" panose="030F0702030302020204" pitchFamily="66" charset="0"/>
              </a:rPr>
              <a:t> ротовой аппарат (</a:t>
            </a:r>
            <a:r>
              <a:rPr lang="ru-RU" altLang="ru-RU" sz="1600" smtClean="0">
                <a:latin typeface="Comic Sans MS" panose="030F0702030302020204" pitchFamily="66" charset="0"/>
                <a:hlinkClick r:id="rId3" tooltip="Клопы"/>
              </a:rPr>
              <a:t>клопы</a:t>
            </a:r>
            <a:r>
              <a:rPr lang="ru-RU" altLang="ru-RU" sz="1600" smtClean="0">
                <a:latin typeface="Comic Sans MS" panose="030F0702030302020204" pitchFamily="66" charset="0"/>
              </a:rPr>
              <a:t>, </a:t>
            </a:r>
            <a:r>
              <a:rPr lang="ru-RU" altLang="ru-RU" sz="1600" smtClean="0">
                <a:latin typeface="Comic Sans MS" panose="030F0702030302020204" pitchFamily="66" charset="0"/>
                <a:hlinkClick r:id="rId4" tooltip="Тли"/>
              </a:rPr>
              <a:t>тли</a:t>
            </a:r>
            <a:r>
              <a:rPr lang="ru-RU" altLang="ru-RU" sz="1600" smtClean="0">
                <a:latin typeface="Comic Sans MS" panose="030F0702030302020204" pitchFamily="66" charset="0"/>
              </a:rPr>
              <a:t>, </a:t>
            </a:r>
            <a:r>
              <a:rPr lang="ru-RU" altLang="ru-RU" sz="1600" smtClean="0">
                <a:latin typeface="Comic Sans MS" panose="030F0702030302020204" pitchFamily="66" charset="0"/>
                <a:hlinkClick r:id="rId5" tooltip="Комары"/>
              </a:rPr>
              <a:t>комары</a:t>
            </a:r>
            <a:r>
              <a:rPr lang="ru-RU" altLang="ru-RU" sz="1600" smtClean="0">
                <a:latin typeface="Comic Sans MS" panose="030F0702030302020204" pitchFamily="66" charset="0"/>
              </a:rPr>
              <a:t> и др.), в других прием пищи не сопровождается проколом, как, например, у </a:t>
            </a:r>
            <a:r>
              <a:rPr lang="ru-RU" altLang="ru-RU" sz="1600" smtClean="0">
                <a:latin typeface="Comic Sans MS" panose="030F0702030302020204" pitchFamily="66" charset="0"/>
                <a:hlinkClick r:id="rId6" tooltip="Бабочки"/>
              </a:rPr>
              <a:t>бабочек</a:t>
            </a:r>
            <a:r>
              <a:rPr lang="ru-RU" altLang="ru-RU" sz="1600" smtClean="0">
                <a:latin typeface="Comic Sans MS" panose="030F0702030302020204" pitchFamily="66" charset="0"/>
              </a:rPr>
              <a:t>. Особую модификацию представляет </a:t>
            </a:r>
            <a:r>
              <a:rPr lang="ru-RU" altLang="ru-RU" sz="1600" i="1" smtClean="0">
                <a:latin typeface="Comic Sans MS" panose="030F0702030302020204" pitchFamily="66" charset="0"/>
              </a:rPr>
              <a:t>мускоидный</a:t>
            </a:r>
            <a:r>
              <a:rPr lang="ru-RU" altLang="ru-RU" sz="1600" smtClean="0">
                <a:latin typeface="Comic Sans MS" panose="030F0702030302020204" pitchFamily="66" charset="0"/>
              </a:rPr>
              <a:t> тип ротового аппарата, возникший у </a:t>
            </a:r>
            <a:r>
              <a:rPr lang="ru-RU" altLang="ru-RU" sz="1600" smtClean="0">
                <a:latin typeface="Comic Sans MS" panose="030F0702030302020204" pitchFamily="66" charset="0"/>
                <a:hlinkClick r:id="rId7" tooltip="Мухи"/>
              </a:rPr>
              <a:t>мух</a:t>
            </a:r>
            <a:r>
              <a:rPr lang="ru-RU" altLang="ru-RU" sz="1600" smtClean="0">
                <a:latin typeface="Comic Sans MS" panose="030F0702030302020204" pitchFamily="66" charset="0"/>
              </a:rPr>
              <a:t> и приспособленный к потреблению как жидкой, так и твердой пищи. Другой путь развития исходного ротового аппарата наблюдается у </a:t>
            </a:r>
            <a:r>
              <a:rPr lang="ru-RU" altLang="ru-RU" sz="1600" smtClean="0">
                <a:latin typeface="Comic Sans MS" panose="030F0702030302020204" pitchFamily="66" charset="0"/>
                <a:hlinkClick r:id="rId8" tooltip="Скрыточелюстные"/>
              </a:rPr>
              <a:t>скрыточелюстных</a:t>
            </a:r>
            <a:r>
              <a:rPr lang="ru-RU" altLang="ru-RU" sz="1600" smtClean="0">
                <a:latin typeface="Comic Sans MS" panose="030F0702030302020204" pitchFamily="66" charset="0"/>
              </a:rPr>
              <a:t>, нижняя губа которых слилась с т. н. </a:t>
            </a:r>
            <a:r>
              <a:rPr lang="ru-RU" altLang="ru-RU" sz="1600" i="1" smtClean="0">
                <a:latin typeface="Comic Sans MS" panose="030F0702030302020204" pitchFamily="66" charset="0"/>
              </a:rPr>
              <a:t>оральными складками</a:t>
            </a:r>
            <a:r>
              <a:rPr lang="ru-RU" altLang="ru-RU" sz="1600" smtClean="0">
                <a:latin typeface="Comic Sans MS" panose="030F0702030302020204" pitchFamily="66" charset="0"/>
              </a:rPr>
              <a:t>, образовав парные </a:t>
            </a:r>
            <a:r>
              <a:rPr lang="ru-RU" altLang="ru-RU" sz="1600" i="1" smtClean="0">
                <a:latin typeface="Comic Sans MS" panose="030F0702030302020204" pitchFamily="66" charset="0"/>
              </a:rPr>
              <a:t>челюстные карманы</a:t>
            </a:r>
            <a:r>
              <a:rPr lang="ru-RU" altLang="ru-RU" sz="1600" smtClean="0">
                <a:latin typeface="Comic Sans MS" panose="030F0702030302020204" pitchFamily="66" charset="0"/>
              </a:rPr>
              <a:t>, в которые погружены мандибулы и максиллы.</a:t>
            </a:r>
          </a:p>
          <a:p>
            <a:pPr eaLnBrk="1" hangingPunct="1">
              <a:lnSpc>
                <a:spcPct val="80000"/>
              </a:lnSpc>
              <a:buFontTx/>
              <a:buNone/>
            </a:pPr>
            <a:r>
              <a:rPr lang="ru-RU" altLang="ru-RU" sz="1600" smtClean="0">
                <a:latin typeface="Comic Sans MS" panose="030F0702030302020204" pitchFamily="66" charset="0"/>
              </a:rPr>
              <a:t>Твёрдой основой головы является </a:t>
            </a:r>
            <a:r>
              <a:rPr lang="ru-RU" altLang="ru-RU" sz="1600" i="1" smtClean="0">
                <a:latin typeface="Comic Sans MS" panose="030F0702030302020204" pitchFamily="66" charset="0"/>
              </a:rPr>
              <a:t>черепная коробка</a:t>
            </a:r>
            <a:r>
              <a:rPr lang="ru-RU" altLang="ru-RU" sz="1600" smtClean="0">
                <a:latin typeface="Comic Sans MS" panose="030F0702030302020204" pitchFamily="66" charset="0"/>
              </a:rPr>
              <a:t>. На голове различают переднюю поверхность — </a:t>
            </a:r>
            <a:r>
              <a:rPr lang="ru-RU" altLang="ru-RU" sz="1600" i="1" smtClean="0">
                <a:latin typeface="Comic Sans MS" panose="030F0702030302020204" pitchFamily="66" charset="0"/>
              </a:rPr>
              <a:t>лоб</a:t>
            </a:r>
            <a:r>
              <a:rPr lang="ru-RU" altLang="ru-RU" sz="1600" smtClean="0">
                <a:latin typeface="Comic Sans MS" panose="030F0702030302020204" pitchFamily="66" charset="0"/>
              </a:rPr>
              <a:t>, который сверху переходит в </a:t>
            </a:r>
            <a:r>
              <a:rPr lang="ru-RU" altLang="ru-RU" sz="1600" i="1" smtClean="0">
                <a:latin typeface="Comic Sans MS" panose="030F0702030302020204" pitchFamily="66" charset="0"/>
              </a:rPr>
              <a:t>темя</a:t>
            </a:r>
            <a:r>
              <a:rPr lang="ru-RU" altLang="ru-RU" sz="1600" smtClean="0">
                <a:latin typeface="Comic Sans MS" panose="030F0702030302020204" pitchFamily="66" charset="0"/>
              </a:rPr>
              <a:t> и далее назад — </a:t>
            </a:r>
            <a:r>
              <a:rPr lang="ru-RU" altLang="ru-RU" sz="1600" i="1" smtClean="0">
                <a:latin typeface="Comic Sans MS" panose="030F0702030302020204" pitchFamily="66" charset="0"/>
              </a:rPr>
              <a:t>затылок</a:t>
            </a:r>
            <a:r>
              <a:rPr lang="ru-RU" altLang="ru-RU" sz="1600" smtClean="0">
                <a:latin typeface="Comic Sans MS" panose="030F0702030302020204" pitchFamily="66" charset="0"/>
              </a:rPr>
              <a:t>. Спереди ото лба лежит хорошо обособленная пластинка — </a:t>
            </a:r>
            <a:r>
              <a:rPr lang="ru-RU" altLang="ru-RU" sz="1600" i="1" smtClean="0">
                <a:latin typeface="Comic Sans MS" panose="030F0702030302020204" pitchFamily="66" charset="0"/>
              </a:rPr>
              <a:t>наличник</a:t>
            </a:r>
            <a:r>
              <a:rPr lang="ru-RU" altLang="ru-RU" sz="1600" smtClean="0">
                <a:latin typeface="Comic Sans MS" panose="030F0702030302020204" pitchFamily="66" charset="0"/>
              </a:rPr>
              <a:t> и далее вперед (вниз) — </a:t>
            </a:r>
            <a:r>
              <a:rPr lang="ru-RU" altLang="ru-RU" sz="1600" i="1" smtClean="0">
                <a:latin typeface="Comic Sans MS" panose="030F0702030302020204" pitchFamily="66" charset="0"/>
              </a:rPr>
              <a:t>верхняя губа</a:t>
            </a:r>
            <a:r>
              <a:rPr lang="ru-RU" altLang="ru-RU" sz="1600" smtClean="0">
                <a:latin typeface="Comic Sans MS" panose="030F0702030302020204" pitchFamily="66" charset="0"/>
              </a:rPr>
              <a:t>, подвижный пластинчатый кожный выступ, прикрывающий сверху ротовые органы. На боках головы, под глазами, различают </a:t>
            </a:r>
            <a:r>
              <a:rPr lang="ru-RU" altLang="ru-RU" sz="1600" i="1" smtClean="0">
                <a:latin typeface="Comic Sans MS" panose="030F0702030302020204" pitchFamily="66" charset="0"/>
              </a:rPr>
              <a:t>щёки</a:t>
            </a:r>
            <a:r>
              <a:rPr lang="ru-RU" altLang="ru-RU" sz="1600" smtClean="0">
                <a:latin typeface="Comic Sans MS" panose="030F0702030302020204" pitchFamily="66" charset="0"/>
              </a:rPr>
              <a:t>, сзади переходящие в </a:t>
            </a:r>
            <a:r>
              <a:rPr lang="ru-RU" altLang="ru-RU" sz="1600" i="1" smtClean="0">
                <a:latin typeface="Comic Sans MS" panose="030F0702030302020204" pitchFamily="66" charset="0"/>
              </a:rPr>
              <a:t>виски</a:t>
            </a:r>
            <a:r>
              <a:rPr lang="ru-RU" altLang="ru-RU" sz="1600" smtClean="0">
                <a:latin typeface="Comic Sans MS" panose="030F0702030302020204" pitchFamily="66" charset="0"/>
              </a:rPr>
              <a:t>, а снизу лежит </a:t>
            </a:r>
            <a:r>
              <a:rPr lang="ru-RU" altLang="ru-RU" sz="1600" i="1" smtClean="0">
                <a:latin typeface="Comic Sans MS" panose="030F0702030302020204" pitchFamily="66" charset="0"/>
              </a:rPr>
              <a:t>горло</a:t>
            </a:r>
            <a:r>
              <a:rPr lang="ru-RU" altLang="ru-RU" sz="1600" smtClean="0">
                <a:latin typeface="Comic Sans MS" panose="030F0702030302020204" pitchFamily="66" charset="0"/>
              </a:rPr>
              <a:t>. С боков головы расположены </a:t>
            </a:r>
            <a:r>
              <a:rPr lang="ru-RU" altLang="ru-RU" sz="1600" i="1" smtClean="0">
                <a:latin typeface="Comic Sans MS" panose="030F0702030302020204" pitchFamily="66" charset="0"/>
              </a:rPr>
              <a:t>сложные глаза</a:t>
            </a:r>
            <a:r>
              <a:rPr lang="ru-RU" altLang="ru-RU" sz="1600" smtClean="0">
                <a:latin typeface="Comic Sans MS" panose="030F0702030302020204" pitchFamily="66" charset="0"/>
              </a:rPr>
              <a:t>, состоящие из множества зрительных единиц — </a:t>
            </a:r>
            <a:r>
              <a:rPr lang="ru-RU" altLang="ru-RU" sz="1600" i="1" smtClean="0">
                <a:latin typeface="Comic Sans MS" panose="030F0702030302020204" pitchFamily="66" charset="0"/>
              </a:rPr>
              <a:t>омматидиев</a:t>
            </a:r>
            <a:r>
              <a:rPr lang="ru-RU" altLang="ru-RU" sz="1600" smtClean="0">
                <a:latin typeface="Comic Sans MS" panose="030F0702030302020204" pitchFamily="66" charset="0"/>
              </a:rPr>
              <a:t> и являющиеся основными органами зрения. Кроме этого, между сложными глазами обычно расположено 1-3 </a:t>
            </a:r>
            <a:r>
              <a:rPr lang="ru-RU" altLang="ru-RU" sz="1600" i="1" smtClean="0">
                <a:latin typeface="Comic Sans MS" panose="030F0702030302020204" pitchFamily="66" charset="0"/>
              </a:rPr>
              <a:t>простых глаз</a:t>
            </a:r>
            <a:r>
              <a:rPr lang="ru-RU" altLang="ru-RU" sz="1600" smtClean="0">
                <a:latin typeface="Comic Sans MS" panose="030F0702030302020204" pitchFamily="66" charset="0"/>
              </a:rPr>
              <a:t>, или </a:t>
            </a:r>
            <a:r>
              <a:rPr lang="ru-RU" altLang="ru-RU" sz="1600" i="1" smtClean="0">
                <a:latin typeface="Comic Sans MS" panose="030F0702030302020204" pitchFamily="66" charset="0"/>
              </a:rPr>
              <a:t>глазков</a:t>
            </a:r>
            <a:r>
              <a:rPr lang="ru-RU" altLang="ru-RU" sz="1600" smtClean="0">
                <a:latin typeface="Comic Sans MS" panose="030F0702030302020204" pitchFamily="66" charset="0"/>
              </a:rPr>
              <a:t>. В зависимости от биологии положение головы неодинаково. Различают </a:t>
            </a:r>
            <a:r>
              <a:rPr lang="ru-RU" altLang="ru-RU" sz="1600" i="1" smtClean="0">
                <a:latin typeface="Comic Sans MS" panose="030F0702030302020204" pitchFamily="66" charset="0"/>
              </a:rPr>
              <a:t>гипогнатическую</a:t>
            </a:r>
            <a:r>
              <a:rPr lang="ru-RU" altLang="ru-RU" sz="1600" smtClean="0">
                <a:latin typeface="Comic Sans MS" panose="030F0702030302020204" pitchFamily="66" charset="0"/>
              </a:rPr>
              <a:t> голову — с ротовыми органами, обращёнными вниз, подобно ногам, и </a:t>
            </a:r>
            <a:r>
              <a:rPr lang="ru-RU" altLang="ru-RU" sz="1600" i="1" smtClean="0">
                <a:latin typeface="Comic Sans MS" panose="030F0702030302020204" pitchFamily="66" charset="0"/>
              </a:rPr>
              <a:t>прогнатическую</a:t>
            </a:r>
            <a:r>
              <a:rPr lang="ru-RU" altLang="ru-RU" sz="1600" smtClean="0">
                <a:latin typeface="Comic Sans MS" panose="030F0702030302020204" pitchFamily="66" charset="0"/>
              </a:rPr>
              <a:t> голову — с ротовыми органами, обращёнными вперёд. Первый тип обычно характерен для растительноядных, а второй — для хищных насекомых.</a:t>
            </a:r>
            <a:endParaRPr lang="ru-RU" altLang="ru-RU" sz="1600" smtClean="0">
              <a:latin typeface="Comic Sans MS" panose="030F0702030302020204" pitchFamily="66" charset="0"/>
              <a:hlinkClick r:id="rId9"/>
            </a:endParaRPr>
          </a:p>
          <a:p>
            <a:pPr eaLnBrk="1" hangingPunct="1">
              <a:lnSpc>
                <a:spcPct val="80000"/>
              </a:lnSpc>
              <a:buFontTx/>
              <a:buNone/>
            </a:pPr>
            <a:r>
              <a:rPr lang="ru-RU" altLang="ru-RU" sz="1600" smtClean="0">
                <a:latin typeface="Comic Sans MS" panose="030F0702030302020204" pitchFamily="66" charset="0"/>
                <a:hlinkClick r:id="rId9"/>
              </a:rPr>
              <a:t> </a:t>
            </a:r>
            <a:r>
              <a:rPr lang="ru-RU" altLang="ru-RU" sz="1600" smtClean="0">
                <a:latin typeface="Comic Sans MS" panose="030F0702030302020204" pitchFamily="66" charset="0"/>
              </a:rPr>
              <a:t> </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152400"/>
            <a:ext cx="8229600" cy="1143000"/>
          </a:xfrm>
        </p:spPr>
        <p:txBody>
          <a:bodyPr/>
          <a:lstStyle/>
          <a:p>
            <a:pPr eaLnBrk="1" hangingPunct="1"/>
            <a:r>
              <a:rPr lang="ru-RU" altLang="ru-RU" sz="4000" smtClean="0">
                <a:latin typeface="Comic Sans MS" panose="030F0702030302020204" pitchFamily="66" charset="0"/>
              </a:rPr>
              <a:t>Типы усиков насекомых</a:t>
            </a:r>
            <a:br>
              <a:rPr lang="ru-RU" altLang="ru-RU" sz="4000" smtClean="0">
                <a:latin typeface="Comic Sans MS" panose="030F0702030302020204" pitchFamily="66" charset="0"/>
              </a:rPr>
            </a:br>
            <a:endParaRPr lang="ru-RU" altLang="ru-RU" sz="4000" smtClean="0">
              <a:latin typeface="Comic Sans MS" panose="030F0702030302020204" pitchFamily="66" charset="0"/>
            </a:endParaRPr>
          </a:p>
        </p:txBody>
      </p:sp>
      <p:sp>
        <p:nvSpPr>
          <p:cNvPr id="9219" name="Rectangle 3"/>
          <p:cNvSpPr>
            <a:spLocks noGrp="1" noChangeArrowheads="1"/>
          </p:cNvSpPr>
          <p:nvPr>
            <p:ph type="body" idx="1"/>
          </p:nvPr>
        </p:nvSpPr>
        <p:spPr>
          <a:xfrm>
            <a:off x="0" y="838200"/>
            <a:ext cx="2895600" cy="6019800"/>
          </a:xfrm>
        </p:spPr>
        <p:txBody>
          <a:bodyPr/>
          <a:lstStyle/>
          <a:p>
            <a:pPr eaLnBrk="1" hangingPunct="1">
              <a:lnSpc>
                <a:spcPct val="80000"/>
              </a:lnSpc>
              <a:buFontTx/>
              <a:buNone/>
            </a:pPr>
            <a:r>
              <a:rPr lang="ru-RU" altLang="ru-RU" sz="1800" smtClean="0">
                <a:latin typeface="Comic Sans MS" panose="030F0702030302020204" pitchFamily="66" charset="0"/>
              </a:rPr>
              <a:t>Усики сидят по бокам лба, между глазами или впереди них, нередко в хорошо обособленной усиковой впадине. Они очень разнообразны, характерны для разных групп насекомых. В своей основе усики состоят из утолщённого основного членика, называемого </a:t>
            </a:r>
            <a:r>
              <a:rPr lang="ru-RU" altLang="ru-RU" sz="1800" i="1" smtClean="0">
                <a:latin typeface="Comic Sans MS" panose="030F0702030302020204" pitchFamily="66" charset="0"/>
              </a:rPr>
              <a:t>рукояткой</a:t>
            </a:r>
            <a:r>
              <a:rPr lang="ru-RU" altLang="ru-RU" sz="1800" smtClean="0">
                <a:latin typeface="Comic Sans MS" panose="030F0702030302020204" pitchFamily="66" charset="0"/>
              </a:rPr>
              <a:t> (</a:t>
            </a:r>
            <a:r>
              <a:rPr lang="ru-RU" altLang="ru-RU" sz="1800" i="1" smtClean="0">
                <a:latin typeface="Comic Sans MS" panose="030F0702030302020204" pitchFamily="66" charset="0"/>
              </a:rPr>
              <a:t>scapus</a:t>
            </a:r>
            <a:r>
              <a:rPr lang="ru-RU" altLang="ru-RU" sz="1800" smtClean="0">
                <a:latin typeface="Comic Sans MS" panose="030F0702030302020204" pitchFamily="66" charset="0"/>
              </a:rPr>
              <a:t>), за которым следует </a:t>
            </a:r>
            <a:r>
              <a:rPr lang="ru-RU" altLang="ru-RU" sz="1800" i="1" smtClean="0">
                <a:latin typeface="Comic Sans MS" panose="030F0702030302020204" pitchFamily="66" charset="0"/>
              </a:rPr>
              <a:t>ножка</a:t>
            </a:r>
            <a:r>
              <a:rPr lang="ru-RU" altLang="ru-RU" sz="1800" smtClean="0">
                <a:latin typeface="Comic Sans MS" panose="030F0702030302020204" pitchFamily="66" charset="0"/>
              </a:rPr>
              <a:t> (</a:t>
            </a:r>
            <a:r>
              <a:rPr lang="ru-RU" altLang="ru-RU" sz="1800" i="1" smtClean="0">
                <a:latin typeface="Comic Sans MS" panose="030F0702030302020204" pitchFamily="66" charset="0"/>
              </a:rPr>
              <a:t>pedicellus</a:t>
            </a:r>
            <a:r>
              <a:rPr lang="ru-RU" altLang="ru-RU" sz="1800" smtClean="0">
                <a:latin typeface="Comic Sans MS" panose="030F0702030302020204" pitchFamily="66" charset="0"/>
              </a:rPr>
              <a:t>), и, начиная с третьего членика, располагается основная часть — </a:t>
            </a:r>
            <a:r>
              <a:rPr lang="ru-RU" altLang="ru-RU" sz="1800" i="1" smtClean="0">
                <a:latin typeface="Comic Sans MS" panose="030F0702030302020204" pitchFamily="66" charset="0"/>
              </a:rPr>
              <a:t>жгутик</a:t>
            </a:r>
            <a:r>
              <a:rPr lang="ru-RU" altLang="ru-RU" sz="1800" smtClean="0">
                <a:latin typeface="Comic Sans MS" panose="030F0702030302020204" pitchFamily="66" charset="0"/>
              </a:rPr>
              <a:t> (</a:t>
            </a:r>
            <a:r>
              <a:rPr lang="ru-RU" altLang="ru-RU" sz="1800" i="1" smtClean="0">
                <a:latin typeface="Comic Sans MS" panose="030F0702030302020204" pitchFamily="66" charset="0"/>
              </a:rPr>
              <a:t>flagellum</a:t>
            </a:r>
            <a:r>
              <a:rPr lang="ru-RU" altLang="ru-RU" sz="1800" smtClean="0">
                <a:latin typeface="Comic Sans MS" panose="030F0702030302020204" pitchFamily="66" charset="0"/>
              </a:rPr>
              <a:t>). Различают несколько типов усиков.</a:t>
            </a:r>
          </a:p>
        </p:txBody>
      </p:sp>
      <p:pic>
        <p:nvPicPr>
          <p:cNvPr id="9220" name="Picture 7" descr="Файл:Insect antennae.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685800"/>
            <a:ext cx="6400800" cy="598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200400" y="0"/>
            <a:ext cx="3352800" cy="1143000"/>
          </a:xfrm>
        </p:spPr>
        <p:txBody>
          <a:bodyPr/>
          <a:lstStyle/>
          <a:p>
            <a:pPr eaLnBrk="1" hangingPunct="1"/>
            <a:r>
              <a:rPr lang="ru-RU" altLang="ru-RU" sz="4000" b="1" smtClean="0"/>
              <a:t>Крылья</a:t>
            </a:r>
            <a:br>
              <a:rPr lang="ru-RU" altLang="ru-RU" sz="4000" b="1" smtClean="0"/>
            </a:br>
            <a:endParaRPr lang="ru-RU" altLang="ru-RU" sz="4000" b="1" smtClean="0"/>
          </a:p>
        </p:txBody>
      </p:sp>
      <p:sp>
        <p:nvSpPr>
          <p:cNvPr id="10243" name="Rectangle 3"/>
          <p:cNvSpPr>
            <a:spLocks noGrp="1" noChangeArrowheads="1"/>
          </p:cNvSpPr>
          <p:nvPr>
            <p:ph type="body" idx="1"/>
          </p:nvPr>
        </p:nvSpPr>
        <p:spPr>
          <a:xfrm>
            <a:off x="0" y="4572000"/>
            <a:ext cx="9144000" cy="2286000"/>
          </a:xfrm>
        </p:spPr>
        <p:txBody>
          <a:bodyPr/>
          <a:lstStyle/>
          <a:p>
            <a:pPr eaLnBrk="1" hangingPunct="1">
              <a:lnSpc>
                <a:spcPct val="80000"/>
              </a:lnSpc>
              <a:buFontTx/>
              <a:buNone/>
            </a:pPr>
            <a:r>
              <a:rPr lang="ru-RU" altLang="ru-RU" sz="2000" smtClean="0">
                <a:hlinkClick r:id="rId2" tooltip="Крыло насекомых"/>
              </a:rPr>
              <a:t>Крылья</a:t>
            </a:r>
            <a:r>
              <a:rPr lang="ru-RU" altLang="ru-RU" sz="2000" smtClean="0"/>
              <a:t> насекомых представляют собой пластинчатые выросты покровов, связанные с комплексом обслуживающих их мышц и преобразованных склеритов груди. В типичном случае их две пары: передняя, прикреплённая к среднегруди, и задняя — на заднегруди. Крылья состоят из тонкой </a:t>
            </a:r>
            <a:r>
              <a:rPr lang="ru-RU" altLang="ru-RU" sz="2000" i="1" smtClean="0"/>
              <a:t>крыловой пластинки</a:t>
            </a:r>
            <a:r>
              <a:rPr lang="ru-RU" altLang="ru-RU" sz="2000" smtClean="0"/>
              <a:t>, укреплённой на твёрдых </a:t>
            </a:r>
            <a:r>
              <a:rPr lang="ru-RU" altLang="ru-RU" sz="2000" i="1" smtClean="0"/>
              <a:t>жилках</a:t>
            </a:r>
            <a:r>
              <a:rPr lang="ru-RU" altLang="ru-RU" sz="2000" smtClean="0"/>
              <a:t>, играющих роль прочной основы крыла. Жилки делятся на продольные и поперечные, образующие у более низкоорганизованных групп густую сеть и многочисленные </a:t>
            </a:r>
            <a:r>
              <a:rPr lang="ru-RU" altLang="ru-RU" sz="2000" i="1" smtClean="0"/>
              <a:t>ячейки</a:t>
            </a:r>
            <a:r>
              <a:rPr lang="ru-RU" altLang="ru-RU" sz="2000" smtClean="0"/>
              <a:t>.</a:t>
            </a:r>
          </a:p>
        </p:txBody>
      </p:sp>
      <p:pic>
        <p:nvPicPr>
          <p:cNvPr id="10244" name="Picture 5" descr="Файл:Wing-insec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0"/>
            <a:ext cx="8839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163</TotalTime>
  <Words>929</Words>
  <Application>Microsoft Office PowerPoint</Application>
  <PresentationFormat>Экран (4:3)</PresentationFormat>
  <Paragraphs>70</Paragraphs>
  <Slides>22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22</vt:i4>
      </vt:variant>
    </vt:vector>
  </HeadingPairs>
  <TitlesOfParts>
    <vt:vector size="26" baseType="lpstr">
      <vt:lpstr>Arial</vt:lpstr>
      <vt:lpstr>Calibri</vt:lpstr>
      <vt:lpstr>Comic Sans MS</vt:lpstr>
      <vt:lpstr>Оформление по умолчанию</vt:lpstr>
      <vt:lpstr>Класс: Насекомые</vt:lpstr>
      <vt:lpstr>Научная классификация</vt:lpstr>
      <vt:lpstr>Презентация PowerPoint</vt:lpstr>
      <vt:lpstr>Краткая характеристика</vt:lpstr>
      <vt:lpstr>Презентация PowerPoint</vt:lpstr>
      <vt:lpstr>Наружное строение</vt:lpstr>
      <vt:lpstr>Голова </vt:lpstr>
      <vt:lpstr>Типы усиков насекомых </vt:lpstr>
      <vt:lpstr>Крылья </vt:lpstr>
      <vt:lpstr>Брюшко </vt:lpstr>
      <vt:lpstr>Внутреннее строение</vt:lpstr>
      <vt:lpstr>Дыхательная система</vt:lpstr>
      <vt:lpstr>Презентация PowerPoint</vt:lpstr>
      <vt:lpstr>Нервная система</vt:lpstr>
      <vt:lpstr>Презентация PowerPoint</vt:lpstr>
      <vt:lpstr>Жизненный цикл </vt:lpstr>
      <vt:lpstr>Питание </vt:lpstr>
      <vt:lpstr>Места обитания </vt:lpstr>
      <vt:lpstr>Размножение </vt:lpstr>
      <vt:lpstr>Органы чувств </vt:lpstr>
      <vt:lpstr>Зрение </vt:lpstr>
      <vt:lpstr>Восприятие запаха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cp:lastModifiedBy>
  <cp:revision>1</cp:revision>
  <cp:lastPrinted>1601-01-01T00:00:00Z</cp:lastPrinted>
  <dcterms:created xsi:type="dcterms:W3CDTF">1601-01-01T00:00:00Z</dcterms:created>
  <dcterms:modified xsi:type="dcterms:W3CDTF">2015-04-08T14:57:33Z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