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sldIdLst>
    <p:sldId id="256" r:id="rId2"/>
    <p:sldId id="257" r:id="rId3"/>
    <p:sldId id="258" r:id="rId4"/>
    <p:sldId id="260" r:id="rId5"/>
    <p:sldId id="259" r:id="rId6"/>
    <p:sldId id="273" r:id="rId7"/>
    <p:sldId id="261" r:id="rId8"/>
    <p:sldId id="279" r:id="rId9"/>
    <p:sldId id="277" r:id="rId10"/>
    <p:sldId id="278" r:id="rId11"/>
    <p:sldId id="262" r:id="rId12"/>
    <p:sldId id="290" r:id="rId13"/>
    <p:sldId id="291" r:id="rId14"/>
    <p:sldId id="292" r:id="rId15"/>
    <p:sldId id="289" r:id="rId16"/>
    <p:sldId id="287" r:id="rId17"/>
    <p:sldId id="288" r:id="rId18"/>
    <p:sldId id="275" r:id="rId19"/>
    <p:sldId id="269" r:id="rId20"/>
    <p:sldId id="266" r:id="rId21"/>
    <p:sldId id="274" r:id="rId22"/>
    <p:sldId id="280" r:id="rId23"/>
    <p:sldId id="281" r:id="rId24"/>
    <p:sldId id="283" r:id="rId25"/>
    <p:sldId id="284" r:id="rId26"/>
    <p:sldId id="282" r:id="rId27"/>
    <p:sldId id="263" r:id="rId28"/>
    <p:sldId id="264" r:id="rId29"/>
    <p:sldId id="268" r:id="rId30"/>
    <p:sldId id="286" r:id="rId31"/>
    <p:sldId id="267" r:id="rId32"/>
    <p:sldId id="276" r:id="rId33"/>
    <p:sldId id="272" r:id="rId34"/>
    <p:sldId id="270" r:id="rId35"/>
    <p:sldId id="285" r:id="rId3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33CCFF"/>
    <a:srgbClr val="99FFCC"/>
    <a:srgbClr val="FFFF00"/>
    <a:srgbClr val="99FF99"/>
    <a:srgbClr val="FF99FF"/>
    <a:srgbClr val="FF6699"/>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1" autoAdjust="0"/>
    <p:restoredTop sz="94712" autoAdjust="0"/>
  </p:normalViewPr>
  <p:slideViewPr>
    <p:cSldViewPr>
      <p:cViewPr varScale="1">
        <p:scale>
          <a:sx n="39" d="100"/>
          <a:sy n="39" d="100"/>
        </p:scale>
        <p:origin x="140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1050;&#1085;&#1080;&#1075;&#1072;1" TargetMode="External"/></Relationships>
</file>

<file path=ppt/charts/_rels/chart2.xml.rels><?xml version="1.0" encoding="UTF-8" standalone="yes"?>
<Relationships xmlns="http://schemas.openxmlformats.org/package/2006/relationships"><Relationship Id="rId2" Type="http://schemas.openxmlformats.org/officeDocument/2006/relationships/oleObject" Target="&#1050;&#1085;&#1080;&#1075;&#1072;1" TargetMode="External"/><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2" Type="http://schemas.openxmlformats.org/officeDocument/2006/relationships/oleObject" Target="&#1050;&#1085;&#1080;&#1075;&#1072;1" TargetMode="External"/><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2" Type="http://schemas.openxmlformats.org/officeDocument/2006/relationships/oleObject" Target="&#1050;&#1085;&#1080;&#1075;&#1072;1"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dLbls>
            <c:dLbl>
              <c:idx val="0"/>
              <c:layout>
                <c:manualLayout>
                  <c:x val="1.8518518518518549E-2"/>
                  <c:y val="-0.41165891675291538"/>
                </c:manualLayout>
              </c:layout>
              <c:tx>
                <c:rich>
                  <a:bodyPr/>
                  <a:lstStyle/>
                  <a:p>
                    <a:r>
                      <a:rPr lang="en-US" sz="1400" dirty="0" smtClean="0"/>
                      <a:t>&gt;1000</a:t>
                    </a:r>
                    <a:endParaRPr lang="en-US" sz="1400" dirty="0"/>
                  </a:p>
                </c:rich>
              </c:tx>
              <c:showLegendKey val="0"/>
              <c:showVal val="1"/>
              <c:showCatName val="0"/>
              <c:showSerName val="0"/>
              <c:showPercent val="0"/>
              <c:showBubbleSize val="0"/>
              <c:extLst>
                <c:ext xmlns:c15="http://schemas.microsoft.com/office/drawing/2012/chart" uri="{CE6537A1-D6FC-4f65-9D91-7224C49458BB}"/>
              </c:extLst>
            </c:dLbl>
            <c:dLbl>
              <c:idx val="1"/>
              <c:layout>
                <c:manualLayout>
                  <c:x val="1.3888888888888923E-2"/>
                  <c:y val="-0.3310543736124853"/>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3.0864197530864241E-2"/>
                  <c:y val="-0.13817921681216741"/>
                </c:manualLayout>
              </c:layout>
              <c:tx>
                <c:rich>
                  <a:bodyPr/>
                  <a:lstStyle/>
                  <a:p>
                    <a:r>
                      <a:rPr lang="en-US" sz="1400" dirty="0" smtClean="0"/>
                      <a:t>200-300</a:t>
                    </a:r>
                    <a:endParaRPr lang="en-US" sz="1400"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b="1"/>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Лист1!$A$1:$A$3</c:f>
              <c:numCache>
                <c:formatCode>General</c:formatCode>
                <c:ptCount val="3"/>
                <c:pt idx="0">
                  <c:v>2006</c:v>
                </c:pt>
                <c:pt idx="1">
                  <c:v>2008</c:v>
                </c:pt>
                <c:pt idx="2">
                  <c:v>2012</c:v>
                </c:pt>
              </c:numCache>
            </c:numRef>
          </c:cat>
          <c:val>
            <c:numRef>
              <c:f>Лист1!$B$1:$B$3</c:f>
              <c:numCache>
                <c:formatCode>General</c:formatCode>
                <c:ptCount val="3"/>
                <c:pt idx="0">
                  <c:v>1000</c:v>
                </c:pt>
                <c:pt idx="1">
                  <c:v>800</c:v>
                </c:pt>
                <c:pt idx="2">
                  <c:v>200</c:v>
                </c:pt>
              </c:numCache>
            </c:numRef>
          </c:val>
        </c:ser>
        <c:dLbls>
          <c:showLegendKey val="0"/>
          <c:showVal val="0"/>
          <c:showCatName val="0"/>
          <c:showSerName val="0"/>
          <c:showPercent val="0"/>
          <c:showBubbleSize val="0"/>
        </c:dLbls>
        <c:gapWidth val="150"/>
        <c:shape val="box"/>
        <c:axId val="9460016"/>
        <c:axId val="9459232"/>
        <c:axId val="0"/>
      </c:bar3DChart>
      <c:catAx>
        <c:axId val="9460016"/>
        <c:scaling>
          <c:orientation val="minMax"/>
        </c:scaling>
        <c:delete val="0"/>
        <c:axPos val="b"/>
        <c:numFmt formatCode="General" sourceLinked="1"/>
        <c:majorTickMark val="out"/>
        <c:minorTickMark val="none"/>
        <c:tickLblPos val="nextTo"/>
        <c:crossAx val="9459232"/>
        <c:crosses val="autoZero"/>
        <c:auto val="1"/>
        <c:lblAlgn val="ctr"/>
        <c:lblOffset val="100"/>
        <c:noMultiLvlLbl val="0"/>
      </c:catAx>
      <c:valAx>
        <c:axId val="9459232"/>
        <c:scaling>
          <c:orientation val="minMax"/>
        </c:scaling>
        <c:delete val="0"/>
        <c:axPos val="l"/>
        <c:majorGridlines/>
        <c:numFmt formatCode="General" sourceLinked="1"/>
        <c:majorTickMark val="out"/>
        <c:minorTickMark val="none"/>
        <c:tickLblPos val="nextTo"/>
        <c:crossAx val="9460016"/>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0"/>
    <c:plotArea>
      <c:layout/>
      <c:pieChart>
        <c:varyColors val="1"/>
        <c:ser>
          <c:idx val="0"/>
          <c:order val="0"/>
          <c:explosion val="25"/>
          <c:dLbls>
            <c:dLbl>
              <c:idx val="0"/>
              <c:layout>
                <c:manualLayout>
                  <c:x val="5.3817585301837334E-2"/>
                  <c:y val="6.5839165937591135E-2"/>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7.4779308836395483E-2"/>
                  <c:y val="5.0975138524351066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b="1"/>
                </a:pPr>
                <a:endParaRPr lang="ru-RU"/>
              </a:p>
            </c:txPr>
            <c:showLegendKey val="0"/>
            <c:showVal val="1"/>
            <c:showCatName val="0"/>
            <c:showSerName val="0"/>
            <c:showPercent val="0"/>
            <c:showBubbleSize val="0"/>
            <c:showLeaderLines val="1"/>
            <c:extLst>
              <c:ext xmlns:c15="http://schemas.microsoft.com/office/drawing/2012/chart" uri="{CE6537A1-D6FC-4f65-9D91-7224C49458BB}"/>
            </c:extLst>
          </c:dLbls>
          <c:cat>
            <c:strRef>
              <c:f>Лист1!$E$1:$E$4</c:f>
              <c:strCache>
                <c:ptCount val="4"/>
                <c:pt idx="0">
                  <c:v>по договорам страхования жизни</c:v>
                </c:pt>
                <c:pt idx="1">
                  <c:v>по договорам личного страхования (кроме страхования жизни)</c:v>
                </c:pt>
                <c:pt idx="2">
                  <c:v>по договорам имущественного страхования(кроме страхования ответственности)</c:v>
                </c:pt>
                <c:pt idx="3">
                  <c:v>по договорам страхования ответственности</c:v>
                </c:pt>
              </c:strCache>
            </c:strRef>
          </c:cat>
          <c:val>
            <c:numRef>
              <c:f>Лист1!$G$1:$G$4</c:f>
              <c:numCache>
                <c:formatCode>#,##0</c:formatCode>
                <c:ptCount val="4"/>
                <c:pt idx="0">
                  <c:v>4108843</c:v>
                </c:pt>
                <c:pt idx="1">
                  <c:v>42530976</c:v>
                </c:pt>
                <c:pt idx="2">
                  <c:v>84127500</c:v>
                </c:pt>
                <c:pt idx="3">
                  <c:v>2200162</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58874468908625299"/>
          <c:y val="0.15651425756537518"/>
          <c:w val="0.39826829571331435"/>
          <c:h val="0.78859714851893337"/>
        </c:manualLayout>
      </c:layout>
      <c:overlay val="0"/>
      <c:txPr>
        <a:bodyPr/>
        <a:lstStyle/>
        <a:p>
          <a:pPr rtl="0">
            <a:defRPr sz="1600"/>
          </a:pPr>
          <a:endParaRPr lang="ru-RU"/>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0"/>
    <c:plotArea>
      <c:layout/>
      <c:pieChart>
        <c:varyColors val="1"/>
        <c:ser>
          <c:idx val="0"/>
          <c:order val="0"/>
          <c:explosion val="25"/>
          <c:dLbls>
            <c:spPr>
              <a:noFill/>
              <a:ln>
                <a:noFill/>
              </a:ln>
              <a:effectLst/>
            </c:spPr>
            <c:txPr>
              <a:bodyPr/>
              <a:lstStyle/>
              <a:p>
                <a:pPr>
                  <a:defRPr sz="1200" b="1"/>
                </a:pPr>
                <a:endParaRPr lang="ru-RU"/>
              </a:p>
            </c:txPr>
            <c:showLegendKey val="1"/>
            <c:showVal val="1"/>
            <c:showCatName val="0"/>
            <c:showSerName val="0"/>
            <c:showPercent val="0"/>
            <c:showBubbleSize val="0"/>
            <c:showLeaderLines val="1"/>
            <c:extLst>
              <c:ext xmlns:c15="http://schemas.microsoft.com/office/drawing/2012/chart" uri="{CE6537A1-D6FC-4f65-9D91-7224C49458BB}"/>
            </c:extLst>
          </c:dLbls>
          <c:cat>
            <c:strRef>
              <c:f>Лист1!$D$1:$D$5</c:f>
              <c:strCache>
                <c:ptCount val="5"/>
                <c:pt idx="0">
                  <c:v>по договорам личного страхования пассажиров (туристов, экскурсантов)</c:v>
                </c:pt>
                <c:pt idx="1">
                  <c:v>по договорам государственного личного страхования сотрудников Государственной Налоговой службы РФ</c:v>
                </c:pt>
                <c:pt idx="2">
                  <c:v>по договорам государственного страхования военнослужащих и приравненных к ним в обязательном государственном страховании лиц</c:v>
                </c:pt>
                <c:pt idx="3">
                  <c:v>по договорам страхования гражданской ответственности владельцев транспортных средств</c:v>
                </c:pt>
                <c:pt idx="4">
                  <c:v>обязательное медицинское страхование</c:v>
                </c:pt>
              </c:strCache>
            </c:strRef>
          </c:cat>
          <c:val>
            <c:numRef>
              <c:f>Лист1!$E$1:$E$5</c:f>
              <c:numCache>
                <c:formatCode>#,##0</c:formatCode>
                <c:ptCount val="5"/>
                <c:pt idx="0">
                  <c:v>425316</c:v>
                </c:pt>
                <c:pt idx="1">
                  <c:v>21222</c:v>
                </c:pt>
                <c:pt idx="2">
                  <c:v>6970234</c:v>
                </c:pt>
                <c:pt idx="3">
                  <c:v>58856998</c:v>
                </c:pt>
                <c:pt idx="4">
                  <c:v>274586479</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57533734292182059"/>
          <c:y val="3.0667445866141767E-2"/>
          <c:w val="0.41270451059088481"/>
          <c:h val="0.93708128280839964"/>
        </c:manualLayout>
      </c:layout>
      <c:overlay val="0"/>
      <c:txPr>
        <a:bodyPr/>
        <a:lstStyle/>
        <a:p>
          <a:pPr>
            <a:defRPr sz="1400"/>
          </a:pPr>
          <a:endParaRPr lang="ru-RU"/>
        </a:p>
      </c:txPr>
    </c:legend>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0"/>
    <c:plotArea>
      <c:layout/>
      <c:pieChart>
        <c:varyColors val="1"/>
        <c:ser>
          <c:idx val="0"/>
          <c:order val="0"/>
          <c:explosion val="25"/>
          <c:dLbls>
            <c:spPr>
              <a:noFill/>
              <a:ln>
                <a:noFill/>
              </a:ln>
              <a:effectLst/>
            </c:spPr>
            <c:txPr>
              <a:bodyPr/>
              <a:lstStyle/>
              <a:p>
                <a:pPr>
                  <a:defRPr sz="1400" b="1"/>
                </a:pPr>
                <a:endParaRPr lang="ru-RU"/>
              </a:p>
            </c:txPr>
            <c:showLegendKey val="1"/>
            <c:showVal val="1"/>
            <c:showCatName val="0"/>
            <c:showSerName val="0"/>
            <c:showPercent val="0"/>
            <c:showBubbleSize val="0"/>
            <c:showLeaderLines val="1"/>
            <c:extLst>
              <c:ext xmlns:c15="http://schemas.microsoft.com/office/drawing/2012/chart" uri="{CE6537A1-D6FC-4f65-9D91-7224C49458BB}"/>
            </c:extLst>
          </c:dLbls>
          <c:cat>
            <c:strRef>
              <c:f>Лист1!$D$1:$D$5</c:f>
              <c:strCache>
                <c:ptCount val="5"/>
                <c:pt idx="0">
                  <c:v>по договорам личного страхования пассажиров (туристов, экскурсантов)</c:v>
                </c:pt>
                <c:pt idx="1">
                  <c:v>по договорам государственного личного страхования сотрудников Государственной Налоговой службы РФ</c:v>
                </c:pt>
                <c:pt idx="2">
                  <c:v>по договорам государственного страхования военнослужащих и приравненных к ним в обязательном государственном страховании лиц</c:v>
                </c:pt>
                <c:pt idx="3">
                  <c:v>по договорам страхования гражданской ответственности владельцев транспортных средств</c:v>
                </c:pt>
                <c:pt idx="4">
                  <c:v>обязательное медицинское страхование</c:v>
                </c:pt>
              </c:strCache>
            </c:strRef>
          </c:cat>
          <c:val>
            <c:numRef>
              <c:f>Лист1!$F$1:$F$5</c:f>
              <c:numCache>
                <c:formatCode>#,##0</c:formatCode>
                <c:ptCount val="5"/>
                <c:pt idx="0">
                  <c:v>1392</c:v>
                </c:pt>
                <c:pt idx="1">
                  <c:v>16001</c:v>
                </c:pt>
                <c:pt idx="2">
                  <c:v>4177702</c:v>
                </c:pt>
                <c:pt idx="3">
                  <c:v>34112685</c:v>
                </c:pt>
                <c:pt idx="4">
                  <c:v>257524217</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5351474034495699"/>
          <c:y val="7.7605347894736484E-2"/>
          <c:w val="0.45592402512186048"/>
          <c:h val="0.83198090913565059"/>
        </c:manualLayout>
      </c:layout>
      <c:overlay val="0"/>
      <c:txPr>
        <a:bodyPr/>
        <a:lstStyle/>
        <a:p>
          <a:pPr rtl="0">
            <a:defRPr sz="1400"/>
          </a:pPr>
          <a:endParaRPr lang="ru-RU"/>
        </a:p>
      </c:txPr>
    </c:legend>
    <c:plotVisOnly val="1"/>
    <c:dispBlanksAs val="gap"/>
    <c:showDLblsOverMax val="0"/>
  </c:chart>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5.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ru-RU"/>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ru-RU"/>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ru-RU"/>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ru-RU"/>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ru-RU"/>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ru-RU"/>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ru-RU"/>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ru-RU"/>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ru-RU"/>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ru-RU"/>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ru-RU"/>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ru-RU"/>
          </a:p>
        </p:txBody>
      </p:sp>
      <p:sp>
        <p:nvSpPr>
          <p:cNvPr id="35843" name="Rectangle 3"/>
          <p:cNvSpPr>
            <a:spLocks noGrp="1" noChangeArrowheads="1"/>
          </p:cNvSpPr>
          <p:nvPr>
            <p:ph type="ctrTitle"/>
          </p:nvPr>
        </p:nvSpPr>
        <p:spPr>
          <a:xfrm>
            <a:off x="315913" y="466725"/>
            <a:ext cx="6781800" cy="2133600"/>
          </a:xfrm>
        </p:spPr>
        <p:txBody>
          <a:bodyPr/>
          <a:lstStyle>
            <a:lvl1pPr algn="r">
              <a:defRPr sz="4800"/>
            </a:lvl1pPr>
          </a:lstStyle>
          <a:p>
            <a:r>
              <a:rPr lang="ru-RU" altLang="en-US"/>
              <a:t>Образец заголовка</a:t>
            </a:r>
          </a:p>
        </p:txBody>
      </p:sp>
      <p:sp>
        <p:nvSpPr>
          <p:cNvPr id="3584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ru-RU" altLang="en-US"/>
              <a:t>Образец подзаголовка</a:t>
            </a:r>
          </a:p>
        </p:txBody>
      </p:sp>
      <p:sp>
        <p:nvSpPr>
          <p:cNvPr id="38" name="Rectangle 5"/>
          <p:cNvSpPr>
            <a:spLocks noGrp="1" noChangeArrowheads="1"/>
          </p:cNvSpPr>
          <p:nvPr>
            <p:ph type="dt" sz="half" idx="10"/>
          </p:nvPr>
        </p:nvSpPr>
        <p:spPr/>
        <p:txBody>
          <a:bodyPr/>
          <a:lstStyle>
            <a:lvl1pPr>
              <a:defRPr/>
            </a:lvl1pPr>
          </a:lstStyle>
          <a:p>
            <a:pPr>
              <a:defRPr/>
            </a:pPr>
            <a:endParaRPr lang="ru-RU" altLang="en-US"/>
          </a:p>
        </p:txBody>
      </p:sp>
      <p:sp>
        <p:nvSpPr>
          <p:cNvPr id="39" name="Rectangle 6"/>
          <p:cNvSpPr>
            <a:spLocks noGrp="1" noChangeArrowheads="1"/>
          </p:cNvSpPr>
          <p:nvPr>
            <p:ph type="ftr" sz="quarter" idx="11"/>
          </p:nvPr>
        </p:nvSpPr>
        <p:spPr/>
        <p:txBody>
          <a:bodyPr/>
          <a:lstStyle>
            <a:lvl1pPr>
              <a:defRPr/>
            </a:lvl1pPr>
          </a:lstStyle>
          <a:p>
            <a:pPr>
              <a:defRPr/>
            </a:pPr>
            <a:endParaRPr lang="ru-RU" altLang="en-US"/>
          </a:p>
        </p:txBody>
      </p:sp>
      <p:sp>
        <p:nvSpPr>
          <p:cNvPr id="40" name="Rectangle 7"/>
          <p:cNvSpPr>
            <a:spLocks noGrp="1" noChangeArrowheads="1"/>
          </p:cNvSpPr>
          <p:nvPr>
            <p:ph type="sldNum" sz="quarter" idx="12"/>
          </p:nvPr>
        </p:nvSpPr>
        <p:spPr/>
        <p:txBody>
          <a:bodyPr/>
          <a:lstStyle>
            <a:lvl1pPr>
              <a:defRPr/>
            </a:lvl1pPr>
          </a:lstStyle>
          <a:p>
            <a:fld id="{3212AFB6-4570-48C4-AC1A-76FC14EA5A1F}" type="slidenum">
              <a:rPr lang="ru-RU" altLang="en-US"/>
              <a:pPr/>
              <a:t>‹#›</a:t>
            </a:fld>
            <a:endParaRPr lang="ru-RU" altLang="en-US"/>
          </a:p>
        </p:txBody>
      </p:sp>
    </p:spTree>
    <p:extLst>
      <p:ext uri="{BB962C8B-B14F-4D97-AF65-F5344CB8AC3E}">
        <p14:creationId xmlns:p14="http://schemas.microsoft.com/office/powerpoint/2010/main" val="1170439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fld id="{3AD4AF6E-3142-4EC8-9573-A970C28DE4DA}" type="slidenum">
              <a:rPr lang="ru-RU" altLang="en-US"/>
              <a:pPr/>
              <a:t>‹#›</a:t>
            </a:fld>
            <a:endParaRPr lang="ru-RU" altLang="en-US"/>
          </a:p>
        </p:txBody>
      </p:sp>
    </p:spTree>
    <p:extLst>
      <p:ext uri="{BB962C8B-B14F-4D97-AF65-F5344CB8AC3E}">
        <p14:creationId xmlns:p14="http://schemas.microsoft.com/office/powerpoint/2010/main" val="3698214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22238"/>
            <a:ext cx="2057400" cy="6008687"/>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22238"/>
            <a:ext cx="6019800" cy="600868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fld id="{9FE7ADCA-6C6F-45F4-A88E-1E6C2FC599D9}" type="slidenum">
              <a:rPr lang="ru-RU" altLang="en-US"/>
              <a:pPr/>
              <a:t>‹#›</a:t>
            </a:fld>
            <a:endParaRPr lang="ru-RU" altLang="en-US"/>
          </a:p>
        </p:txBody>
      </p:sp>
    </p:spTree>
    <p:extLst>
      <p:ext uri="{BB962C8B-B14F-4D97-AF65-F5344CB8AC3E}">
        <p14:creationId xmlns:p14="http://schemas.microsoft.com/office/powerpoint/2010/main" val="4222123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fld id="{521A040F-9481-4A00-BDFB-803DF4F5AA8B}" type="slidenum">
              <a:rPr lang="ru-RU" altLang="en-US"/>
              <a:pPr/>
              <a:t>‹#›</a:t>
            </a:fld>
            <a:endParaRPr lang="ru-RU" altLang="en-US"/>
          </a:p>
        </p:txBody>
      </p:sp>
    </p:spTree>
    <p:extLst>
      <p:ext uri="{BB962C8B-B14F-4D97-AF65-F5344CB8AC3E}">
        <p14:creationId xmlns:p14="http://schemas.microsoft.com/office/powerpoint/2010/main" val="2433827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6" name="Rectangle 7"/>
          <p:cNvSpPr>
            <a:spLocks noGrp="1" noChangeArrowheads="1"/>
          </p:cNvSpPr>
          <p:nvPr>
            <p:ph type="sldNum" sz="quarter" idx="12"/>
          </p:nvPr>
        </p:nvSpPr>
        <p:spPr>
          <a:ln/>
        </p:spPr>
        <p:txBody>
          <a:bodyPr/>
          <a:lstStyle>
            <a:lvl1pPr>
              <a:defRPr/>
            </a:lvl1pPr>
          </a:lstStyle>
          <a:p>
            <a:fld id="{FD5F9A7C-CB1D-44B5-B55E-B11746204DA5}" type="slidenum">
              <a:rPr lang="ru-RU" altLang="en-US"/>
              <a:pPr/>
              <a:t>‹#›</a:t>
            </a:fld>
            <a:endParaRPr lang="ru-RU" altLang="en-US"/>
          </a:p>
        </p:txBody>
      </p:sp>
    </p:spTree>
    <p:extLst>
      <p:ext uri="{BB962C8B-B14F-4D97-AF65-F5344CB8AC3E}">
        <p14:creationId xmlns:p14="http://schemas.microsoft.com/office/powerpoint/2010/main" val="3221743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7"/>
          <p:cNvSpPr>
            <a:spLocks noGrp="1" noChangeArrowheads="1"/>
          </p:cNvSpPr>
          <p:nvPr>
            <p:ph type="sldNum" sz="quarter" idx="12"/>
          </p:nvPr>
        </p:nvSpPr>
        <p:spPr>
          <a:ln/>
        </p:spPr>
        <p:txBody>
          <a:bodyPr/>
          <a:lstStyle>
            <a:lvl1pPr>
              <a:defRPr/>
            </a:lvl1pPr>
          </a:lstStyle>
          <a:p>
            <a:fld id="{0A5CAA08-33FC-448A-886A-D935E83574A6}" type="slidenum">
              <a:rPr lang="ru-RU" altLang="en-US"/>
              <a:pPr/>
              <a:t>‹#›</a:t>
            </a:fld>
            <a:endParaRPr lang="ru-RU" altLang="en-US"/>
          </a:p>
        </p:txBody>
      </p:sp>
    </p:spTree>
    <p:extLst>
      <p:ext uri="{BB962C8B-B14F-4D97-AF65-F5344CB8AC3E}">
        <p14:creationId xmlns:p14="http://schemas.microsoft.com/office/powerpoint/2010/main" val="3642097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9" name="Rectangle 7"/>
          <p:cNvSpPr>
            <a:spLocks noGrp="1" noChangeArrowheads="1"/>
          </p:cNvSpPr>
          <p:nvPr>
            <p:ph type="sldNum" sz="quarter" idx="12"/>
          </p:nvPr>
        </p:nvSpPr>
        <p:spPr>
          <a:ln/>
        </p:spPr>
        <p:txBody>
          <a:bodyPr/>
          <a:lstStyle>
            <a:lvl1pPr>
              <a:defRPr/>
            </a:lvl1pPr>
          </a:lstStyle>
          <a:p>
            <a:fld id="{0E9BE134-5435-4973-8208-01F0DFAEB9C8}" type="slidenum">
              <a:rPr lang="ru-RU" altLang="en-US"/>
              <a:pPr/>
              <a:t>‹#›</a:t>
            </a:fld>
            <a:endParaRPr lang="ru-RU" altLang="en-US"/>
          </a:p>
        </p:txBody>
      </p:sp>
    </p:spTree>
    <p:extLst>
      <p:ext uri="{BB962C8B-B14F-4D97-AF65-F5344CB8AC3E}">
        <p14:creationId xmlns:p14="http://schemas.microsoft.com/office/powerpoint/2010/main" val="3979456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5" name="Rectangle 7"/>
          <p:cNvSpPr>
            <a:spLocks noGrp="1" noChangeArrowheads="1"/>
          </p:cNvSpPr>
          <p:nvPr>
            <p:ph type="sldNum" sz="quarter" idx="12"/>
          </p:nvPr>
        </p:nvSpPr>
        <p:spPr>
          <a:ln/>
        </p:spPr>
        <p:txBody>
          <a:bodyPr/>
          <a:lstStyle>
            <a:lvl1pPr>
              <a:defRPr/>
            </a:lvl1pPr>
          </a:lstStyle>
          <a:p>
            <a:fld id="{BE6E030C-1BE9-4167-BF42-F77FD85B666D}" type="slidenum">
              <a:rPr lang="ru-RU" altLang="en-US"/>
              <a:pPr/>
              <a:t>‹#›</a:t>
            </a:fld>
            <a:endParaRPr lang="ru-RU" altLang="en-US"/>
          </a:p>
        </p:txBody>
      </p:sp>
    </p:spTree>
    <p:extLst>
      <p:ext uri="{BB962C8B-B14F-4D97-AF65-F5344CB8AC3E}">
        <p14:creationId xmlns:p14="http://schemas.microsoft.com/office/powerpoint/2010/main" val="590813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4" name="Rectangle 7"/>
          <p:cNvSpPr>
            <a:spLocks noGrp="1" noChangeArrowheads="1"/>
          </p:cNvSpPr>
          <p:nvPr>
            <p:ph type="sldNum" sz="quarter" idx="12"/>
          </p:nvPr>
        </p:nvSpPr>
        <p:spPr>
          <a:ln/>
        </p:spPr>
        <p:txBody>
          <a:bodyPr/>
          <a:lstStyle>
            <a:lvl1pPr>
              <a:defRPr/>
            </a:lvl1pPr>
          </a:lstStyle>
          <a:p>
            <a:fld id="{CEBCBF52-28D9-459B-9A2E-30FF3F4B2385}" type="slidenum">
              <a:rPr lang="ru-RU" altLang="en-US"/>
              <a:pPr/>
              <a:t>‹#›</a:t>
            </a:fld>
            <a:endParaRPr lang="ru-RU" altLang="en-US"/>
          </a:p>
        </p:txBody>
      </p:sp>
    </p:spTree>
    <p:extLst>
      <p:ext uri="{BB962C8B-B14F-4D97-AF65-F5344CB8AC3E}">
        <p14:creationId xmlns:p14="http://schemas.microsoft.com/office/powerpoint/2010/main" val="2108163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7"/>
          <p:cNvSpPr>
            <a:spLocks noGrp="1" noChangeArrowheads="1"/>
          </p:cNvSpPr>
          <p:nvPr>
            <p:ph type="sldNum" sz="quarter" idx="12"/>
          </p:nvPr>
        </p:nvSpPr>
        <p:spPr>
          <a:ln/>
        </p:spPr>
        <p:txBody>
          <a:bodyPr/>
          <a:lstStyle>
            <a:lvl1pPr>
              <a:defRPr/>
            </a:lvl1pPr>
          </a:lstStyle>
          <a:p>
            <a:fld id="{EDB12FFE-2753-4DB5-96E9-AF35D69126B6}" type="slidenum">
              <a:rPr lang="ru-RU" altLang="en-US"/>
              <a:pPr/>
              <a:t>‹#›</a:t>
            </a:fld>
            <a:endParaRPr lang="ru-RU" altLang="en-US"/>
          </a:p>
        </p:txBody>
      </p:sp>
    </p:spTree>
    <p:extLst>
      <p:ext uri="{BB962C8B-B14F-4D97-AF65-F5344CB8AC3E}">
        <p14:creationId xmlns:p14="http://schemas.microsoft.com/office/powerpoint/2010/main" val="2990687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ru-RU" altLang="en-US"/>
          </a:p>
        </p:txBody>
      </p:sp>
      <p:sp>
        <p:nvSpPr>
          <p:cNvPr id="7" name="Rectangle 7"/>
          <p:cNvSpPr>
            <a:spLocks noGrp="1" noChangeArrowheads="1"/>
          </p:cNvSpPr>
          <p:nvPr>
            <p:ph type="sldNum" sz="quarter" idx="12"/>
          </p:nvPr>
        </p:nvSpPr>
        <p:spPr>
          <a:ln/>
        </p:spPr>
        <p:txBody>
          <a:bodyPr/>
          <a:lstStyle>
            <a:lvl1pPr>
              <a:defRPr/>
            </a:lvl1pPr>
          </a:lstStyle>
          <a:p>
            <a:fld id="{6D4D326A-3861-4F21-A7A3-12962DB38552}" type="slidenum">
              <a:rPr lang="ru-RU" altLang="en-US"/>
              <a:pPr/>
              <a:t>‹#›</a:t>
            </a:fld>
            <a:endParaRPr lang="ru-RU" altLang="en-US"/>
          </a:p>
        </p:txBody>
      </p:sp>
    </p:spTree>
    <p:extLst>
      <p:ext uri="{BB962C8B-B14F-4D97-AF65-F5344CB8AC3E}">
        <p14:creationId xmlns:p14="http://schemas.microsoft.com/office/powerpoint/2010/main" val="949155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ru-RU"/>
          </a:p>
        </p:txBody>
      </p:sp>
      <p:sp>
        <p:nvSpPr>
          <p:cNvPr id="2051" name="Rectangle 3"/>
          <p:cNvSpPr>
            <a:spLocks noGrp="1" noChangeArrowheads="1"/>
          </p:cNvSpPr>
          <p:nvPr>
            <p:ph type="title"/>
          </p:nvPr>
        </p:nvSpPr>
        <p:spPr bwMode="auto">
          <a:xfrm>
            <a:off x="457200" y="122238"/>
            <a:ext cx="7543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ru-RU" altLang="en-US" smtClean="0"/>
              <a:t>Образец заголовка</a:t>
            </a:r>
          </a:p>
        </p:txBody>
      </p:sp>
      <p:sp>
        <p:nvSpPr>
          <p:cNvPr id="2052" name="Rectangle 4"/>
          <p:cNvSpPr>
            <a:spLocks noGrp="1" noChangeArrowheads="1"/>
          </p:cNvSpPr>
          <p:nvPr>
            <p:ph type="body" idx="1"/>
          </p:nvPr>
        </p:nvSpPr>
        <p:spPr bwMode="auto">
          <a:xfrm>
            <a:off x="457200" y="1719263"/>
            <a:ext cx="82296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en-US" smtClean="0"/>
              <a:t>Образец текста</a:t>
            </a:r>
          </a:p>
          <a:p>
            <a:pPr lvl="1"/>
            <a:r>
              <a:rPr lang="ru-RU" altLang="en-US" smtClean="0"/>
              <a:t>Второй уровень</a:t>
            </a:r>
          </a:p>
          <a:p>
            <a:pPr lvl="2"/>
            <a:r>
              <a:rPr lang="ru-RU" altLang="en-US" smtClean="0"/>
              <a:t>Третий уровень</a:t>
            </a:r>
          </a:p>
          <a:p>
            <a:pPr lvl="3"/>
            <a:r>
              <a:rPr lang="ru-RU" altLang="en-US" smtClean="0"/>
              <a:t>Четвертый уровень</a:t>
            </a:r>
          </a:p>
          <a:p>
            <a:pPr lvl="4"/>
            <a:r>
              <a:rPr lang="ru-RU" altLang="en-US" smtClean="0"/>
              <a:t>Пятый уровень</a:t>
            </a:r>
          </a:p>
        </p:txBody>
      </p:sp>
      <p:sp>
        <p:nvSpPr>
          <p:cNvPr id="3482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ru-RU" altLang="en-US"/>
          </a:p>
        </p:txBody>
      </p:sp>
      <p:sp>
        <p:nvSpPr>
          <p:cNvPr id="3482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ru-RU" altLang="en-US"/>
          </a:p>
        </p:txBody>
      </p:sp>
      <p:sp>
        <p:nvSpPr>
          <p:cNvPr id="3482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D3177F35-6519-4515-890A-ECBF5887C7AE}" type="slidenum">
              <a:rPr lang="ru-RU" altLang="en-US"/>
              <a:pPr/>
              <a:t>‹#›</a:t>
            </a:fld>
            <a:endParaRPr lang="ru-RU" altLang="en-US"/>
          </a:p>
        </p:txBody>
      </p:sp>
      <p:grpSp>
        <p:nvGrpSpPr>
          <p:cNvPr id="2056" name="Group 8"/>
          <p:cNvGrpSpPr>
            <a:grpSpLocks/>
          </p:cNvGrpSpPr>
          <p:nvPr/>
        </p:nvGrpSpPr>
        <p:grpSpPr bwMode="auto">
          <a:xfrm>
            <a:off x="8153400" y="152400"/>
            <a:ext cx="792163" cy="1295400"/>
            <a:chOff x="5136" y="960"/>
            <a:chExt cx="528" cy="864"/>
          </a:xfrm>
        </p:grpSpPr>
        <p:sp>
          <p:nvSpPr>
            <p:cNvPr id="34825"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ru-RU"/>
            </a:p>
          </p:txBody>
        </p:sp>
        <p:sp>
          <p:nvSpPr>
            <p:cNvPr id="34826"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ru-RU"/>
            </a:p>
          </p:txBody>
        </p:sp>
        <p:sp>
          <p:nvSpPr>
            <p:cNvPr id="34827" name="Oval 11"/>
            <p:cNvSpPr>
              <a:spLocks noChangeArrowheads="1"/>
            </p:cNvSpPr>
            <p:nvPr/>
          </p:nvSpPr>
          <p:spPr bwMode="auto">
            <a:xfrm>
              <a:off x="5360" y="960"/>
              <a:ext cx="77" cy="80"/>
            </a:xfrm>
            <a:prstGeom prst="ellipse">
              <a:avLst/>
            </a:prstGeom>
            <a:solidFill>
              <a:schemeClr val="tx2"/>
            </a:solidFill>
            <a:ln w="9525">
              <a:noFill/>
              <a:round/>
              <a:headEnd/>
              <a:tailEnd/>
            </a:ln>
            <a:effectLst/>
          </p:spPr>
          <p:txBody>
            <a:bodyPr wrap="none" anchor="ctr"/>
            <a:lstStyle/>
            <a:p>
              <a:pPr>
                <a:defRPr/>
              </a:pPr>
              <a:endParaRPr lang="ru-RU"/>
            </a:p>
          </p:txBody>
        </p:sp>
        <p:sp>
          <p:nvSpPr>
            <p:cNvPr id="34828" name="Oval 12"/>
            <p:cNvSpPr>
              <a:spLocks noChangeArrowheads="1"/>
            </p:cNvSpPr>
            <p:nvPr/>
          </p:nvSpPr>
          <p:spPr bwMode="auto">
            <a:xfrm>
              <a:off x="5136" y="1072"/>
              <a:ext cx="80" cy="77"/>
            </a:xfrm>
            <a:prstGeom prst="ellipse">
              <a:avLst/>
            </a:prstGeom>
            <a:solidFill>
              <a:schemeClr val="tx2"/>
            </a:solidFill>
            <a:ln w="9525">
              <a:noFill/>
              <a:round/>
              <a:headEnd/>
              <a:tailEnd/>
            </a:ln>
            <a:effectLst/>
          </p:spPr>
          <p:txBody>
            <a:bodyPr wrap="none" anchor="ctr"/>
            <a:lstStyle/>
            <a:p>
              <a:pPr>
                <a:defRPr/>
              </a:pPr>
              <a:endParaRPr lang="ru-RU"/>
            </a:p>
          </p:txBody>
        </p:sp>
        <p:sp>
          <p:nvSpPr>
            <p:cNvPr id="34829" name="Oval 13"/>
            <p:cNvSpPr>
              <a:spLocks noChangeArrowheads="1"/>
            </p:cNvSpPr>
            <p:nvPr/>
          </p:nvSpPr>
          <p:spPr bwMode="auto">
            <a:xfrm>
              <a:off x="5248" y="1072"/>
              <a:ext cx="79" cy="77"/>
            </a:xfrm>
            <a:prstGeom prst="ellipse">
              <a:avLst/>
            </a:prstGeom>
            <a:solidFill>
              <a:schemeClr val="tx2"/>
            </a:solidFill>
            <a:ln w="9525">
              <a:noFill/>
              <a:round/>
              <a:headEnd/>
              <a:tailEnd/>
            </a:ln>
            <a:effectLst/>
          </p:spPr>
          <p:txBody>
            <a:bodyPr wrap="none" anchor="ctr"/>
            <a:lstStyle/>
            <a:p>
              <a:pPr>
                <a:defRPr/>
              </a:pPr>
              <a:endParaRPr lang="ru-RU"/>
            </a:p>
          </p:txBody>
        </p:sp>
        <p:sp>
          <p:nvSpPr>
            <p:cNvPr id="34830" name="Oval 14"/>
            <p:cNvSpPr>
              <a:spLocks noChangeArrowheads="1"/>
            </p:cNvSpPr>
            <p:nvPr/>
          </p:nvSpPr>
          <p:spPr bwMode="auto">
            <a:xfrm>
              <a:off x="5360" y="1072"/>
              <a:ext cx="77" cy="77"/>
            </a:xfrm>
            <a:prstGeom prst="ellipse">
              <a:avLst/>
            </a:prstGeom>
            <a:solidFill>
              <a:schemeClr val="tx2"/>
            </a:solidFill>
            <a:ln w="9525">
              <a:noFill/>
              <a:round/>
              <a:headEnd/>
              <a:tailEnd/>
            </a:ln>
            <a:effectLst/>
          </p:spPr>
          <p:txBody>
            <a:bodyPr wrap="none" anchor="ctr"/>
            <a:lstStyle/>
            <a:p>
              <a:pPr>
                <a:defRPr/>
              </a:pPr>
              <a:endParaRPr lang="ru-RU"/>
            </a:p>
          </p:txBody>
        </p:sp>
        <p:sp>
          <p:nvSpPr>
            <p:cNvPr id="34831" name="Oval 15"/>
            <p:cNvSpPr>
              <a:spLocks noChangeArrowheads="1"/>
            </p:cNvSpPr>
            <p:nvPr/>
          </p:nvSpPr>
          <p:spPr bwMode="auto">
            <a:xfrm>
              <a:off x="5472" y="1072"/>
              <a:ext cx="77" cy="77"/>
            </a:xfrm>
            <a:prstGeom prst="ellipse">
              <a:avLst/>
            </a:prstGeom>
            <a:solidFill>
              <a:schemeClr val="accent2"/>
            </a:solidFill>
            <a:ln w="9525">
              <a:noFill/>
              <a:round/>
              <a:headEnd/>
              <a:tailEnd/>
            </a:ln>
            <a:effectLst/>
          </p:spPr>
          <p:txBody>
            <a:bodyPr wrap="none" anchor="ctr"/>
            <a:lstStyle/>
            <a:p>
              <a:pPr>
                <a:defRPr/>
              </a:pPr>
              <a:endParaRPr lang="ru-RU"/>
            </a:p>
          </p:txBody>
        </p:sp>
        <p:sp>
          <p:nvSpPr>
            <p:cNvPr id="34832" name="Oval 16"/>
            <p:cNvSpPr>
              <a:spLocks noChangeArrowheads="1"/>
            </p:cNvSpPr>
            <p:nvPr/>
          </p:nvSpPr>
          <p:spPr bwMode="auto">
            <a:xfrm>
              <a:off x="5136" y="1184"/>
              <a:ext cx="80" cy="77"/>
            </a:xfrm>
            <a:prstGeom prst="ellipse">
              <a:avLst/>
            </a:prstGeom>
            <a:solidFill>
              <a:schemeClr val="tx2"/>
            </a:solidFill>
            <a:ln w="9525">
              <a:noFill/>
              <a:round/>
              <a:headEnd/>
              <a:tailEnd/>
            </a:ln>
            <a:effectLst/>
          </p:spPr>
          <p:txBody>
            <a:bodyPr wrap="none" anchor="ctr"/>
            <a:lstStyle/>
            <a:p>
              <a:pPr>
                <a:defRPr/>
              </a:pPr>
              <a:endParaRPr lang="ru-RU"/>
            </a:p>
          </p:txBody>
        </p:sp>
        <p:sp>
          <p:nvSpPr>
            <p:cNvPr id="34833" name="Oval 17"/>
            <p:cNvSpPr>
              <a:spLocks noChangeArrowheads="1"/>
            </p:cNvSpPr>
            <p:nvPr/>
          </p:nvSpPr>
          <p:spPr bwMode="auto">
            <a:xfrm>
              <a:off x="5248" y="1184"/>
              <a:ext cx="79" cy="77"/>
            </a:xfrm>
            <a:prstGeom prst="ellipse">
              <a:avLst/>
            </a:prstGeom>
            <a:solidFill>
              <a:schemeClr val="tx2"/>
            </a:solidFill>
            <a:ln w="9525">
              <a:noFill/>
              <a:round/>
              <a:headEnd/>
              <a:tailEnd/>
            </a:ln>
            <a:effectLst/>
          </p:spPr>
          <p:txBody>
            <a:bodyPr wrap="none" anchor="ctr"/>
            <a:lstStyle/>
            <a:p>
              <a:pPr>
                <a:defRPr/>
              </a:pPr>
              <a:endParaRPr lang="ru-RU"/>
            </a:p>
          </p:txBody>
        </p:sp>
        <p:sp>
          <p:nvSpPr>
            <p:cNvPr id="34834" name="Oval 18"/>
            <p:cNvSpPr>
              <a:spLocks noChangeArrowheads="1"/>
            </p:cNvSpPr>
            <p:nvPr/>
          </p:nvSpPr>
          <p:spPr bwMode="auto">
            <a:xfrm>
              <a:off x="5360" y="1184"/>
              <a:ext cx="77" cy="77"/>
            </a:xfrm>
            <a:prstGeom prst="ellipse">
              <a:avLst/>
            </a:prstGeom>
            <a:solidFill>
              <a:schemeClr val="accent2"/>
            </a:solidFill>
            <a:ln w="9525">
              <a:noFill/>
              <a:round/>
              <a:headEnd/>
              <a:tailEnd/>
            </a:ln>
            <a:effectLst/>
          </p:spPr>
          <p:txBody>
            <a:bodyPr wrap="none" anchor="ctr"/>
            <a:lstStyle/>
            <a:p>
              <a:pPr>
                <a:defRPr/>
              </a:pPr>
              <a:endParaRPr lang="ru-RU"/>
            </a:p>
          </p:txBody>
        </p:sp>
        <p:sp>
          <p:nvSpPr>
            <p:cNvPr id="34835" name="Oval 19"/>
            <p:cNvSpPr>
              <a:spLocks noChangeArrowheads="1"/>
            </p:cNvSpPr>
            <p:nvPr/>
          </p:nvSpPr>
          <p:spPr bwMode="auto">
            <a:xfrm>
              <a:off x="5472" y="1184"/>
              <a:ext cx="77" cy="77"/>
            </a:xfrm>
            <a:prstGeom prst="ellipse">
              <a:avLst/>
            </a:prstGeom>
            <a:solidFill>
              <a:schemeClr val="accent2"/>
            </a:solidFill>
            <a:ln w="9525">
              <a:noFill/>
              <a:round/>
              <a:headEnd/>
              <a:tailEnd/>
            </a:ln>
            <a:effectLst/>
          </p:spPr>
          <p:txBody>
            <a:bodyPr wrap="none" anchor="ctr"/>
            <a:lstStyle/>
            <a:p>
              <a:pPr>
                <a:defRPr/>
              </a:pPr>
              <a:endParaRPr lang="ru-RU"/>
            </a:p>
          </p:txBody>
        </p:sp>
        <p:sp>
          <p:nvSpPr>
            <p:cNvPr id="34836" name="Oval 20"/>
            <p:cNvSpPr>
              <a:spLocks noChangeArrowheads="1"/>
            </p:cNvSpPr>
            <p:nvPr/>
          </p:nvSpPr>
          <p:spPr bwMode="auto">
            <a:xfrm>
              <a:off x="5584" y="1184"/>
              <a:ext cx="80" cy="77"/>
            </a:xfrm>
            <a:prstGeom prst="ellipse">
              <a:avLst/>
            </a:prstGeom>
            <a:solidFill>
              <a:schemeClr val="accent1"/>
            </a:solidFill>
            <a:ln w="9525">
              <a:noFill/>
              <a:round/>
              <a:headEnd/>
              <a:tailEnd/>
            </a:ln>
            <a:effectLst/>
          </p:spPr>
          <p:txBody>
            <a:bodyPr wrap="none" anchor="ctr"/>
            <a:lstStyle/>
            <a:p>
              <a:pPr>
                <a:defRPr/>
              </a:pPr>
              <a:endParaRPr lang="ru-RU"/>
            </a:p>
          </p:txBody>
        </p:sp>
        <p:sp>
          <p:nvSpPr>
            <p:cNvPr id="34837"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ru-RU"/>
            </a:p>
          </p:txBody>
        </p:sp>
        <p:sp>
          <p:nvSpPr>
            <p:cNvPr id="34838"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34839" name="Oval 23"/>
            <p:cNvSpPr>
              <a:spLocks noChangeArrowheads="1"/>
            </p:cNvSpPr>
            <p:nvPr/>
          </p:nvSpPr>
          <p:spPr bwMode="auto">
            <a:xfrm>
              <a:off x="5360" y="1296"/>
              <a:ext cx="77"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34840" name="Oval 24"/>
            <p:cNvSpPr>
              <a:spLocks noChangeArrowheads="1"/>
            </p:cNvSpPr>
            <p:nvPr/>
          </p:nvSpPr>
          <p:spPr bwMode="auto">
            <a:xfrm>
              <a:off x="5472" y="1296"/>
              <a:ext cx="77" cy="80"/>
            </a:xfrm>
            <a:prstGeom prst="ellipse">
              <a:avLst/>
            </a:prstGeom>
            <a:solidFill>
              <a:schemeClr val="accent1"/>
            </a:solidFill>
            <a:ln w="9525">
              <a:noFill/>
              <a:round/>
              <a:headEnd/>
              <a:tailEnd/>
            </a:ln>
            <a:effectLst/>
          </p:spPr>
          <p:txBody>
            <a:bodyPr wrap="none" anchor="ctr"/>
            <a:lstStyle/>
            <a:p>
              <a:pPr>
                <a:defRPr/>
              </a:pPr>
              <a:endParaRPr lang="ru-RU"/>
            </a:p>
          </p:txBody>
        </p:sp>
        <p:sp>
          <p:nvSpPr>
            <p:cNvPr id="34841"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34842"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ru-RU"/>
            </a:p>
          </p:txBody>
        </p:sp>
        <p:sp>
          <p:nvSpPr>
            <p:cNvPr id="34843" name="Oval 27"/>
            <p:cNvSpPr>
              <a:spLocks noChangeArrowheads="1"/>
            </p:cNvSpPr>
            <p:nvPr/>
          </p:nvSpPr>
          <p:spPr bwMode="auto">
            <a:xfrm>
              <a:off x="5360" y="1408"/>
              <a:ext cx="77" cy="80"/>
            </a:xfrm>
            <a:prstGeom prst="ellipse">
              <a:avLst/>
            </a:prstGeom>
            <a:solidFill>
              <a:schemeClr val="accent1"/>
            </a:solidFill>
            <a:ln w="9525">
              <a:noFill/>
              <a:round/>
              <a:headEnd/>
              <a:tailEnd/>
            </a:ln>
            <a:effectLst/>
          </p:spPr>
          <p:txBody>
            <a:bodyPr wrap="none" anchor="ctr"/>
            <a:lstStyle/>
            <a:p>
              <a:pPr>
                <a:defRPr/>
              </a:pPr>
              <a:endParaRPr lang="ru-RU"/>
            </a:p>
          </p:txBody>
        </p:sp>
        <p:sp>
          <p:nvSpPr>
            <p:cNvPr id="34844" name="Oval 28"/>
            <p:cNvSpPr>
              <a:spLocks noChangeArrowheads="1"/>
            </p:cNvSpPr>
            <p:nvPr/>
          </p:nvSpPr>
          <p:spPr bwMode="auto">
            <a:xfrm>
              <a:off x="5472" y="1408"/>
              <a:ext cx="77" cy="80"/>
            </a:xfrm>
            <a:prstGeom prst="ellipse">
              <a:avLst/>
            </a:prstGeom>
            <a:solidFill>
              <a:schemeClr val="accent1"/>
            </a:solidFill>
            <a:ln w="9525">
              <a:noFill/>
              <a:round/>
              <a:headEnd/>
              <a:tailEnd/>
            </a:ln>
            <a:effectLst/>
          </p:spPr>
          <p:txBody>
            <a:bodyPr wrap="none" anchor="ctr"/>
            <a:lstStyle/>
            <a:p>
              <a:pPr>
                <a:defRPr/>
              </a:pPr>
              <a:endParaRPr lang="ru-RU"/>
            </a:p>
          </p:txBody>
        </p:sp>
        <p:sp>
          <p:nvSpPr>
            <p:cNvPr id="34845"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ru-RU"/>
            </a:p>
          </p:txBody>
        </p:sp>
        <p:sp>
          <p:nvSpPr>
            <p:cNvPr id="34846"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ru-RU"/>
            </a:p>
          </p:txBody>
        </p:sp>
        <p:sp>
          <p:nvSpPr>
            <p:cNvPr id="34847"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ru-RU"/>
            </a:p>
          </p:txBody>
        </p:sp>
        <p:sp>
          <p:nvSpPr>
            <p:cNvPr id="34848" name="Oval 32"/>
            <p:cNvSpPr>
              <a:spLocks noChangeArrowheads="1"/>
            </p:cNvSpPr>
            <p:nvPr/>
          </p:nvSpPr>
          <p:spPr bwMode="auto">
            <a:xfrm>
              <a:off x="5360" y="1520"/>
              <a:ext cx="77" cy="79"/>
            </a:xfrm>
            <a:prstGeom prst="ellipse">
              <a:avLst/>
            </a:prstGeom>
            <a:solidFill>
              <a:schemeClr val="accent1"/>
            </a:solidFill>
            <a:ln w="9525">
              <a:noFill/>
              <a:round/>
              <a:headEnd/>
              <a:tailEnd/>
            </a:ln>
            <a:effectLst/>
          </p:spPr>
          <p:txBody>
            <a:bodyPr wrap="none" anchor="ctr"/>
            <a:lstStyle/>
            <a:p>
              <a:pPr>
                <a:defRPr/>
              </a:pPr>
              <a:endParaRPr lang="ru-RU"/>
            </a:p>
          </p:txBody>
        </p:sp>
        <p:sp>
          <p:nvSpPr>
            <p:cNvPr id="34849" name="Oval 33"/>
            <p:cNvSpPr>
              <a:spLocks noChangeArrowheads="1"/>
            </p:cNvSpPr>
            <p:nvPr/>
          </p:nvSpPr>
          <p:spPr bwMode="auto">
            <a:xfrm>
              <a:off x="5472" y="1520"/>
              <a:ext cx="77" cy="79"/>
            </a:xfrm>
            <a:prstGeom prst="ellipse">
              <a:avLst/>
            </a:prstGeom>
            <a:solidFill>
              <a:schemeClr val="folHlink"/>
            </a:solidFill>
            <a:ln w="9525">
              <a:noFill/>
              <a:round/>
              <a:headEnd/>
              <a:tailEnd/>
            </a:ln>
            <a:effectLst/>
          </p:spPr>
          <p:txBody>
            <a:bodyPr wrap="none" anchor="ctr"/>
            <a:lstStyle/>
            <a:p>
              <a:pPr>
                <a:defRPr/>
              </a:pPr>
              <a:endParaRPr lang="ru-RU"/>
            </a:p>
          </p:txBody>
        </p:sp>
        <p:sp>
          <p:nvSpPr>
            <p:cNvPr id="34850" name="Oval 34"/>
            <p:cNvSpPr>
              <a:spLocks noChangeArrowheads="1"/>
            </p:cNvSpPr>
            <p:nvPr/>
          </p:nvSpPr>
          <p:spPr bwMode="auto">
            <a:xfrm>
              <a:off x="5136" y="1632"/>
              <a:ext cx="80" cy="77"/>
            </a:xfrm>
            <a:prstGeom prst="ellipse">
              <a:avLst/>
            </a:prstGeom>
            <a:solidFill>
              <a:schemeClr val="accent1"/>
            </a:solidFill>
            <a:ln w="9525">
              <a:noFill/>
              <a:round/>
              <a:headEnd/>
              <a:tailEnd/>
            </a:ln>
            <a:effectLst/>
          </p:spPr>
          <p:txBody>
            <a:bodyPr wrap="none" anchor="ctr"/>
            <a:lstStyle/>
            <a:p>
              <a:pPr>
                <a:defRPr/>
              </a:pPr>
              <a:endParaRPr lang="ru-RU"/>
            </a:p>
          </p:txBody>
        </p:sp>
        <p:sp>
          <p:nvSpPr>
            <p:cNvPr id="34851" name="Oval 35"/>
            <p:cNvSpPr>
              <a:spLocks noChangeArrowheads="1"/>
            </p:cNvSpPr>
            <p:nvPr/>
          </p:nvSpPr>
          <p:spPr bwMode="auto">
            <a:xfrm>
              <a:off x="5248" y="1632"/>
              <a:ext cx="79" cy="77"/>
            </a:xfrm>
            <a:prstGeom prst="ellipse">
              <a:avLst/>
            </a:prstGeom>
            <a:solidFill>
              <a:schemeClr val="accent1"/>
            </a:solidFill>
            <a:ln w="9525">
              <a:noFill/>
              <a:round/>
              <a:headEnd/>
              <a:tailEnd/>
            </a:ln>
            <a:effectLst/>
          </p:spPr>
          <p:txBody>
            <a:bodyPr wrap="none" anchor="ctr"/>
            <a:lstStyle/>
            <a:p>
              <a:pPr>
                <a:defRPr/>
              </a:pPr>
              <a:endParaRPr lang="ru-RU"/>
            </a:p>
          </p:txBody>
        </p:sp>
        <p:sp>
          <p:nvSpPr>
            <p:cNvPr id="34852" name="Oval 36"/>
            <p:cNvSpPr>
              <a:spLocks noChangeArrowheads="1"/>
            </p:cNvSpPr>
            <p:nvPr/>
          </p:nvSpPr>
          <p:spPr bwMode="auto">
            <a:xfrm>
              <a:off x="5360" y="1632"/>
              <a:ext cx="77" cy="7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4853" name="Oval 37"/>
            <p:cNvSpPr>
              <a:spLocks noChangeArrowheads="1"/>
            </p:cNvSpPr>
            <p:nvPr/>
          </p:nvSpPr>
          <p:spPr bwMode="auto">
            <a:xfrm>
              <a:off x="5472" y="1632"/>
              <a:ext cx="77" cy="77"/>
            </a:xfrm>
            <a:prstGeom prst="ellipse">
              <a:avLst/>
            </a:prstGeom>
            <a:solidFill>
              <a:schemeClr val="folHlink"/>
            </a:solidFill>
            <a:ln w="9525">
              <a:noFill/>
              <a:round/>
              <a:headEnd/>
              <a:tailEnd/>
            </a:ln>
            <a:effectLst/>
          </p:spPr>
          <p:txBody>
            <a:bodyPr wrap="none" anchor="ctr"/>
            <a:lstStyle/>
            <a:p>
              <a:pPr>
                <a:defRPr/>
              </a:pPr>
              <a:endParaRPr lang="ru-RU"/>
            </a:p>
          </p:txBody>
        </p:sp>
        <p:sp>
          <p:nvSpPr>
            <p:cNvPr id="34854"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ru-RU"/>
            </a:p>
          </p:txBody>
        </p:sp>
        <p:sp>
          <p:nvSpPr>
            <p:cNvPr id="34855" name="Oval 39"/>
            <p:cNvSpPr>
              <a:spLocks noChangeArrowheads="1"/>
            </p:cNvSpPr>
            <p:nvPr/>
          </p:nvSpPr>
          <p:spPr bwMode="auto">
            <a:xfrm>
              <a:off x="5472" y="1744"/>
              <a:ext cx="77" cy="80"/>
            </a:xfrm>
            <a:prstGeom prst="ellipse">
              <a:avLst/>
            </a:prstGeom>
            <a:solidFill>
              <a:schemeClr val="folHlink"/>
            </a:solidFill>
            <a:ln w="9525">
              <a:noFill/>
              <a:round/>
              <a:headEnd/>
              <a:tailEnd/>
            </a:ln>
            <a:effectLst/>
          </p:spPr>
          <p:txBody>
            <a:bodyPr wrap="none" anchor="ctr"/>
            <a:lstStyle/>
            <a:p>
              <a:pPr>
                <a:defRPr/>
              </a:pPr>
              <a:endParaRPr lang="ru-RU"/>
            </a:p>
          </p:txBody>
        </p:sp>
      </p:grpSp>
    </p:spTree>
  </p:cSld>
  <p:clrMap bg1="lt1" tx1="dk1" bg2="lt2" tx2="dk2" accent1="accent1" accent2="accent2" accent3="accent3" accent4="accent4" accent5="accent5" accent6="accent6" hlink="hlink" folHlink="folHlink"/>
  <p:sldLayoutIdLst>
    <p:sldLayoutId id="2147483718"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pitchFamily="34" charset="0"/>
        </a:defRPr>
      </a:lvl2pPr>
      <a:lvl3pPr algn="l" rtl="0" eaLnBrk="0" fontAlgn="base" hangingPunct="0">
        <a:spcBef>
          <a:spcPct val="0"/>
        </a:spcBef>
        <a:spcAft>
          <a:spcPct val="0"/>
        </a:spcAft>
        <a:defRPr sz="3900" b="1">
          <a:solidFill>
            <a:schemeClr val="tx2"/>
          </a:solidFill>
          <a:latin typeface="Arial" pitchFamily="34" charset="0"/>
        </a:defRPr>
      </a:lvl3pPr>
      <a:lvl4pPr algn="l" rtl="0" eaLnBrk="0" fontAlgn="base" hangingPunct="0">
        <a:spcBef>
          <a:spcPct val="0"/>
        </a:spcBef>
        <a:spcAft>
          <a:spcPct val="0"/>
        </a:spcAft>
        <a:defRPr sz="3900" b="1">
          <a:solidFill>
            <a:schemeClr val="tx2"/>
          </a:solidFill>
          <a:latin typeface="Arial" pitchFamily="34" charset="0"/>
        </a:defRPr>
      </a:lvl4pPr>
      <a:lvl5pPr algn="l" rtl="0" eaLnBrk="0" fontAlgn="base" hangingPunct="0">
        <a:spcBef>
          <a:spcPct val="0"/>
        </a:spcBef>
        <a:spcAft>
          <a:spcPct val="0"/>
        </a:spcAft>
        <a:defRPr sz="3900" b="1">
          <a:solidFill>
            <a:schemeClr val="tx2"/>
          </a:solidFill>
          <a:latin typeface="Arial" pitchFamily="34" charset="0"/>
        </a:defRPr>
      </a:lvl5pPr>
      <a:lvl6pPr marL="457200" algn="l" rtl="0" fontAlgn="base">
        <a:spcBef>
          <a:spcPct val="0"/>
        </a:spcBef>
        <a:spcAft>
          <a:spcPct val="0"/>
        </a:spcAft>
        <a:defRPr sz="3900" b="1">
          <a:solidFill>
            <a:schemeClr val="tx2"/>
          </a:solidFill>
          <a:latin typeface="Arial" pitchFamily="34" charset="0"/>
        </a:defRPr>
      </a:lvl6pPr>
      <a:lvl7pPr marL="914400" algn="l" rtl="0" fontAlgn="base">
        <a:spcBef>
          <a:spcPct val="0"/>
        </a:spcBef>
        <a:spcAft>
          <a:spcPct val="0"/>
        </a:spcAft>
        <a:defRPr sz="3900" b="1">
          <a:solidFill>
            <a:schemeClr val="tx2"/>
          </a:solidFill>
          <a:latin typeface="Arial" pitchFamily="34" charset="0"/>
        </a:defRPr>
      </a:lvl7pPr>
      <a:lvl8pPr marL="1371600" algn="l" rtl="0" fontAlgn="base">
        <a:spcBef>
          <a:spcPct val="0"/>
        </a:spcBef>
        <a:spcAft>
          <a:spcPct val="0"/>
        </a:spcAft>
        <a:defRPr sz="3900" b="1">
          <a:solidFill>
            <a:schemeClr val="tx2"/>
          </a:solidFill>
          <a:latin typeface="Arial" pitchFamily="34" charset="0"/>
        </a:defRPr>
      </a:lvl8pPr>
      <a:lvl9pPr marL="1828800" algn="l" rtl="0" fontAlgn="base">
        <a:spcBef>
          <a:spcPct val="0"/>
        </a:spcBef>
        <a:spcAft>
          <a:spcPct val="0"/>
        </a:spcAft>
        <a:defRPr sz="3900" b="1">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6.xml"/><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biser.nsf/TiPicDat%3fOpenView&amp;RestrictToCategory=TI_AUTO~2&amp;NsgID=TI_AUTO"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5.png"/></Relationships>
</file>

<file path=ppt/slides/_rels/slide2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file:///E:\&#1056;&#1077;&#1081;&#1090;&#1080;&#1085;&#1075;%20&#1089;&#1090;&#1088;&#1072;&#1093;&#1086;&#1074;&#1099;&#1093;%20&#1082;&#1086;&#1084;&#1087;&#1072;&#1085;&#1080;&#1081;%20-%20&#1050;&#1083;&#1091;&#1073;%20Nissan%20Qashqai.files\bar3-r.gif" TargetMode="External"/><Relationship Id="rId18" Type="http://schemas.openxmlformats.org/officeDocument/2006/relationships/image" Target="../media/image34.png"/><Relationship Id="rId26" Type="http://schemas.openxmlformats.org/officeDocument/2006/relationships/image" Target="../media/image38.png"/><Relationship Id="rId3" Type="http://schemas.openxmlformats.org/officeDocument/2006/relationships/image" Target="file:///E:\&#1056;&#1077;&#1081;&#1090;&#1080;&#1085;&#1075;%20&#1089;&#1090;&#1088;&#1072;&#1093;&#1086;&#1074;&#1099;&#1093;%20&#1082;&#1086;&#1084;&#1087;&#1072;&#1085;&#1080;&#1081;%20-%20&#1050;&#1083;&#1091;&#1073;%20Nissan%20Qashqai.files\bar2-l.gif" TargetMode="External"/><Relationship Id="rId21" Type="http://schemas.openxmlformats.org/officeDocument/2006/relationships/image" Target="file:///E:\&#1056;&#1077;&#1081;&#1090;&#1080;&#1085;&#1075;%20&#1089;&#1090;&#1088;&#1072;&#1093;&#1086;&#1074;&#1099;&#1093;%20&#1082;&#1086;&#1084;&#1087;&#1072;&#1085;&#1080;&#1081;%20-%20&#1050;&#1083;&#1091;&#1073;%20Nissan%20Qashqai.files\bar5-l.gif" TargetMode="External"/><Relationship Id="rId34" Type="http://schemas.openxmlformats.org/officeDocument/2006/relationships/image" Target="../media/image42.png"/><Relationship Id="rId7" Type="http://schemas.openxmlformats.org/officeDocument/2006/relationships/image" Target="file:///E:\&#1056;&#1077;&#1081;&#1090;&#1080;&#1085;&#1075;%20&#1089;&#1090;&#1088;&#1072;&#1093;&#1086;&#1074;&#1099;&#1093;%20&#1082;&#1086;&#1084;&#1087;&#1072;&#1085;&#1080;&#1081;%20-%20&#1050;&#1083;&#1091;&#1073;%20Nissan%20Qashqai.files\bar2-r.gif" TargetMode="External"/><Relationship Id="rId12" Type="http://schemas.openxmlformats.org/officeDocument/2006/relationships/image" Target="../media/image31.png"/><Relationship Id="rId17" Type="http://schemas.openxmlformats.org/officeDocument/2006/relationships/image" Target="file:///E:\&#1056;&#1077;&#1081;&#1090;&#1080;&#1085;&#1075;%20&#1089;&#1090;&#1088;&#1072;&#1093;&#1086;&#1074;&#1099;&#1093;%20&#1082;&#1086;&#1084;&#1087;&#1072;&#1085;&#1080;&#1081;%20-%20&#1050;&#1083;&#1091;&#1073;%20Nissan%20Qashqai.files\bar4.gif" TargetMode="External"/><Relationship Id="rId25" Type="http://schemas.openxmlformats.org/officeDocument/2006/relationships/image" Target="file:///E:\&#1056;&#1077;&#1081;&#1090;&#1080;&#1085;&#1075;%20&#1089;&#1090;&#1088;&#1072;&#1093;&#1086;&#1074;&#1099;&#1093;%20&#1082;&#1086;&#1084;&#1087;&#1072;&#1085;&#1080;&#1081;%20-%20&#1050;&#1083;&#1091;&#1073;%20Nissan%20Qashqai.files\bar5-r.gif" TargetMode="External"/><Relationship Id="rId33" Type="http://schemas.openxmlformats.org/officeDocument/2006/relationships/image" Target="file:///E:\&#1056;&#1077;&#1081;&#1090;&#1080;&#1085;&#1075;%20&#1089;&#1090;&#1088;&#1072;&#1093;&#1086;&#1074;&#1099;&#1093;%20&#1082;&#1086;&#1084;&#1087;&#1072;&#1085;&#1080;&#1081;%20-%20&#1050;&#1083;&#1091;&#1073;%20Nissan%20Qashqai.files\bar1-l.gif" TargetMode="External"/><Relationship Id="rId38" Type="http://schemas.openxmlformats.org/officeDocument/2006/relationships/image" Target="../media/image44.png"/><Relationship Id="rId2" Type="http://schemas.openxmlformats.org/officeDocument/2006/relationships/image" Target="../media/image26.png"/><Relationship Id="rId16" Type="http://schemas.openxmlformats.org/officeDocument/2006/relationships/image" Target="../media/image33.png"/><Relationship Id="rId20" Type="http://schemas.openxmlformats.org/officeDocument/2006/relationships/image" Target="../media/image35.png"/><Relationship Id="rId29" Type="http://schemas.openxmlformats.org/officeDocument/2006/relationships/image" Target="file:///E:\&#1056;&#1077;&#1081;&#1090;&#1080;&#1085;&#1075;%20&#1089;&#1090;&#1088;&#1072;&#1093;&#1086;&#1074;&#1099;&#1093;%20&#1082;&#1086;&#1084;&#1087;&#1072;&#1085;&#1080;&#1081;%20-%20&#1050;&#1083;&#1091;&#1073;%20Nissan%20Qashqai.files\bar6.gif" TargetMode="External"/><Relationship Id="rId1" Type="http://schemas.openxmlformats.org/officeDocument/2006/relationships/slideLayout" Target="../slideLayouts/slideLayout7.xml"/><Relationship Id="rId6" Type="http://schemas.openxmlformats.org/officeDocument/2006/relationships/image" Target="../media/image28.png"/><Relationship Id="rId11" Type="http://schemas.openxmlformats.org/officeDocument/2006/relationships/image" Target="file:///E:\&#1056;&#1077;&#1081;&#1090;&#1080;&#1085;&#1075;%20&#1089;&#1090;&#1088;&#1072;&#1093;&#1086;&#1074;&#1099;&#1093;%20&#1082;&#1086;&#1084;&#1087;&#1072;&#1085;&#1080;&#1081;%20-%20&#1050;&#1083;&#1091;&#1073;%20Nissan%20Qashqai.files\bar3.gif" TargetMode="External"/><Relationship Id="rId24" Type="http://schemas.openxmlformats.org/officeDocument/2006/relationships/image" Target="../media/image37.png"/><Relationship Id="rId32" Type="http://schemas.openxmlformats.org/officeDocument/2006/relationships/image" Target="../media/image41.png"/><Relationship Id="rId37" Type="http://schemas.openxmlformats.org/officeDocument/2006/relationships/image" Target="file:///E:\&#1056;&#1077;&#1081;&#1090;&#1080;&#1085;&#1075;%20&#1089;&#1090;&#1088;&#1072;&#1093;&#1086;&#1074;&#1099;&#1093;%20&#1082;&#1086;&#1084;&#1087;&#1072;&#1085;&#1080;&#1081;%20-%20&#1050;&#1083;&#1091;&#1073;%20Nissan%20Qashqai.files\bar1-r.gif" TargetMode="External"/><Relationship Id="rId5" Type="http://schemas.openxmlformats.org/officeDocument/2006/relationships/image" Target="file:///E:\&#1056;&#1077;&#1081;&#1090;&#1080;&#1085;&#1075;%20&#1089;&#1090;&#1088;&#1072;&#1093;&#1086;&#1074;&#1099;&#1093;%20&#1082;&#1086;&#1084;&#1087;&#1072;&#1085;&#1080;&#1081;%20-%20&#1050;&#1083;&#1091;&#1073;%20Nissan%20Qashqai.files\bar2.gif" TargetMode="External"/><Relationship Id="rId15" Type="http://schemas.openxmlformats.org/officeDocument/2006/relationships/image" Target="file:///E:\&#1056;&#1077;&#1081;&#1090;&#1080;&#1085;&#1075;%20&#1089;&#1090;&#1088;&#1072;&#1093;&#1086;&#1074;&#1099;&#1093;%20&#1082;&#1086;&#1084;&#1087;&#1072;&#1085;&#1080;&#1081;%20-%20&#1050;&#1083;&#1091;&#1073;%20Nissan%20Qashqai.files\bar4-l.gif" TargetMode="External"/><Relationship Id="rId23" Type="http://schemas.openxmlformats.org/officeDocument/2006/relationships/image" Target="file:///E:\&#1056;&#1077;&#1081;&#1090;&#1080;&#1085;&#1075;%20&#1089;&#1090;&#1088;&#1072;&#1093;&#1086;&#1074;&#1099;&#1093;%20&#1082;&#1086;&#1084;&#1087;&#1072;&#1085;&#1080;&#1081;%20-%20&#1050;&#1083;&#1091;&#1073;%20Nissan%20Qashqai.files\bar5.gif" TargetMode="External"/><Relationship Id="rId28" Type="http://schemas.openxmlformats.org/officeDocument/2006/relationships/image" Target="../media/image39.png"/><Relationship Id="rId36" Type="http://schemas.openxmlformats.org/officeDocument/2006/relationships/image" Target="../media/image43.png"/><Relationship Id="rId10" Type="http://schemas.openxmlformats.org/officeDocument/2006/relationships/image" Target="../media/image30.png"/><Relationship Id="rId19" Type="http://schemas.openxmlformats.org/officeDocument/2006/relationships/image" Target="file:///E:\&#1056;&#1077;&#1081;&#1090;&#1080;&#1085;&#1075;%20&#1089;&#1090;&#1088;&#1072;&#1093;&#1086;&#1074;&#1099;&#1093;%20&#1082;&#1086;&#1084;&#1087;&#1072;&#1085;&#1080;&#1081;%20-%20&#1050;&#1083;&#1091;&#1073;%20Nissan%20Qashqai.files\bar4-r.gif" TargetMode="External"/><Relationship Id="rId31" Type="http://schemas.openxmlformats.org/officeDocument/2006/relationships/image" Target="file:///E:\&#1056;&#1077;&#1081;&#1090;&#1080;&#1085;&#1075;%20&#1089;&#1090;&#1088;&#1072;&#1093;&#1086;&#1074;&#1099;&#1093;%20&#1082;&#1086;&#1084;&#1087;&#1072;&#1085;&#1080;&#1081;%20-%20&#1050;&#1083;&#1091;&#1073;%20Nissan%20Qashqai.files\bar6-r.gif" TargetMode="External"/><Relationship Id="rId4" Type="http://schemas.openxmlformats.org/officeDocument/2006/relationships/image" Target="../media/image27.png"/><Relationship Id="rId9" Type="http://schemas.openxmlformats.org/officeDocument/2006/relationships/image" Target="file:///E:\&#1056;&#1077;&#1081;&#1090;&#1080;&#1085;&#1075;%20&#1089;&#1090;&#1088;&#1072;&#1093;&#1086;&#1074;&#1099;&#1093;%20&#1082;&#1086;&#1084;&#1087;&#1072;&#1085;&#1080;&#1081;%20-%20&#1050;&#1083;&#1091;&#1073;%20Nissan%20Qashqai.files\bar3-l.gif" TargetMode="External"/><Relationship Id="rId14" Type="http://schemas.openxmlformats.org/officeDocument/2006/relationships/image" Target="../media/image32.png"/><Relationship Id="rId22" Type="http://schemas.openxmlformats.org/officeDocument/2006/relationships/image" Target="../media/image36.png"/><Relationship Id="rId27" Type="http://schemas.openxmlformats.org/officeDocument/2006/relationships/image" Target="file:///E:\&#1056;&#1077;&#1081;&#1090;&#1080;&#1085;&#1075;%20&#1089;&#1090;&#1088;&#1072;&#1093;&#1086;&#1074;&#1099;&#1093;%20&#1082;&#1086;&#1084;&#1087;&#1072;&#1085;&#1080;&#1081;%20-%20&#1050;&#1083;&#1091;&#1073;%20Nissan%20Qashqai.files\bar6-l.gif" TargetMode="External"/><Relationship Id="rId30" Type="http://schemas.openxmlformats.org/officeDocument/2006/relationships/image" Target="../media/image40.png"/><Relationship Id="rId35" Type="http://schemas.openxmlformats.org/officeDocument/2006/relationships/image" Target="file:///E:\&#1056;&#1077;&#1081;&#1090;&#1080;&#1085;&#1075;%20&#1089;&#1090;&#1088;&#1072;&#1093;&#1086;&#1074;&#1099;&#1093;%20&#1082;&#1086;&#1084;&#1087;&#1072;&#1085;&#1080;&#1081;%20-%20&#1050;&#1083;&#1091;&#1073;%20Nissan%20Qashqai.files\bar1.gif"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image" Target="../media/image45.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48.jpeg"/><Relationship Id="rId2" Type="http://schemas.openxmlformats.org/officeDocument/2006/relationships/image" Target="../media/image4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0.jpeg"/><Relationship Id="rId2" Type="http://schemas.openxmlformats.org/officeDocument/2006/relationships/image" Target="../media/image49.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51.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53.jpeg"/><Relationship Id="rId2" Type="http://schemas.openxmlformats.org/officeDocument/2006/relationships/image" Target="../media/image5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ru-RU" altLang="ru-RU" i="1" smtClean="0"/>
              <a:t>Страховой рынок России</a:t>
            </a:r>
          </a:p>
        </p:txBody>
      </p:sp>
      <p:sp>
        <p:nvSpPr>
          <p:cNvPr id="4099" name="Rectangle 3"/>
          <p:cNvSpPr>
            <a:spLocks noGrp="1" noChangeArrowheads="1"/>
          </p:cNvSpPr>
          <p:nvPr>
            <p:ph type="subTitle" idx="1"/>
          </p:nvPr>
        </p:nvSpPr>
        <p:spPr>
          <a:xfrm>
            <a:off x="3657600" y="3049588"/>
            <a:ext cx="3440113" cy="2362200"/>
          </a:xfrm>
        </p:spPr>
        <p:txBody>
          <a:bodyPr/>
          <a:lstStyle/>
          <a:p>
            <a:pPr eaLnBrk="1" hangingPunct="1"/>
            <a:r>
              <a:rPr lang="ru-RU" altLang="ru-RU" sz="2400" smtClean="0"/>
              <a:t>Работу выполнили:</a:t>
            </a:r>
          </a:p>
        </p:txBody>
      </p:sp>
      <p:pic>
        <p:nvPicPr>
          <p:cNvPr id="410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657600"/>
            <a:ext cx="2311400" cy="231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8"/>
            <a:ext cx="7543800" cy="258762"/>
          </a:xfrm>
        </p:spPr>
        <p:txBody>
          <a:bodyPr/>
          <a:lstStyle/>
          <a:p>
            <a:pPr eaLnBrk="1" hangingPunct="1"/>
            <a:endParaRPr lang="ru-RU" altLang="ru-RU" sz="3500" smtClean="0"/>
          </a:p>
        </p:txBody>
      </p:sp>
      <p:sp>
        <p:nvSpPr>
          <p:cNvPr id="13315" name="Rectangle 3"/>
          <p:cNvSpPr>
            <a:spLocks noGrp="1" noChangeArrowheads="1"/>
          </p:cNvSpPr>
          <p:nvPr>
            <p:ph type="body" idx="1"/>
          </p:nvPr>
        </p:nvSpPr>
        <p:spPr>
          <a:xfrm>
            <a:off x="457200" y="838200"/>
            <a:ext cx="8229600" cy="5638800"/>
          </a:xfrm>
        </p:spPr>
        <p:txBody>
          <a:bodyPr/>
          <a:lstStyle/>
          <a:p>
            <a:pPr eaLnBrk="1" hangingPunct="1">
              <a:lnSpc>
                <a:spcPct val="90000"/>
              </a:lnSpc>
            </a:pPr>
            <a:r>
              <a:rPr lang="ru-RU" altLang="ru-RU" sz="2100" smtClean="0"/>
              <a:t>Переход страны к </a:t>
            </a:r>
            <a:r>
              <a:rPr lang="ru-RU" altLang="ru-RU" sz="2100" b="1" smtClean="0"/>
              <a:t>рыночной экономике</a:t>
            </a:r>
            <a:r>
              <a:rPr lang="ru-RU" altLang="ru-RU" sz="2100" smtClean="0"/>
              <a:t> стал сильнейшим импульсом для развития страхового дела. </a:t>
            </a:r>
          </a:p>
          <a:p>
            <a:pPr eaLnBrk="1" hangingPunct="1">
              <a:lnSpc>
                <a:spcPct val="90000"/>
              </a:lnSpc>
            </a:pPr>
            <a:r>
              <a:rPr lang="ru-RU" altLang="ru-RU" sz="2100" smtClean="0"/>
              <a:t>До начала 1990-х гг. в нашей стране существовала государственная монополия в области страхования. Все страховые операции внутри страны проводил Госстрах СССР, а вне ее пределов — Ингосстрах СССР. Практика показала, что монополия в страховом деле, как и всякая монополия, порождает ведомственные интересы, бюрократизацию аппарата, лишает работу гибкости, маневренности. </a:t>
            </a:r>
          </a:p>
          <a:p>
            <a:pPr eaLnBrk="1" hangingPunct="1">
              <a:lnSpc>
                <a:spcPct val="90000"/>
              </a:lnSpc>
            </a:pPr>
            <a:r>
              <a:rPr lang="ru-RU" altLang="ru-RU" sz="2100" smtClean="0"/>
              <a:t>Естественно, что всеобщее разгосударствление собственности в стране не могло не затронуть и такой действенный экономический инструмент, как страхование. Успешно действовали акционерные страховые компании, земские страховые учреждения и общества взаимного страхования. </a:t>
            </a:r>
          </a:p>
          <a:p>
            <a:pPr eaLnBrk="1" hangingPunct="1">
              <a:lnSpc>
                <a:spcPct val="90000"/>
              </a:lnSpc>
            </a:pPr>
            <a:r>
              <a:rPr lang="ru-RU" altLang="ru-RU" sz="2100" smtClean="0"/>
              <a:t>Через систему перестрахования страховой рынок России был интегрирован в мировую страховую систему. </a:t>
            </a:r>
          </a:p>
          <a:p>
            <a:pPr eaLnBrk="1" hangingPunct="1">
              <a:lnSpc>
                <a:spcPct val="90000"/>
              </a:lnSpc>
            </a:pPr>
            <a:endParaRPr lang="ru-RU" altLang="ru-RU" sz="2100" smtClean="0"/>
          </a:p>
        </p:txBody>
      </p:sp>
      <p:pic>
        <p:nvPicPr>
          <p:cNvPr id="1331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2971800"/>
            <a:ext cx="1676400"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1143000"/>
            <a:ext cx="7543800" cy="2895600"/>
          </a:xfrm>
        </p:spPr>
        <p:txBody>
          <a:bodyPr/>
          <a:lstStyle/>
          <a:p>
            <a:pPr algn="ctr" eaLnBrk="1" hangingPunct="1"/>
            <a:r>
              <a:rPr lang="ru-RU" altLang="ru-RU" sz="4800" i="1" smtClean="0"/>
              <a:t>Развитие страхового рынка в современной России</a:t>
            </a:r>
            <a:r>
              <a:rPr lang="ru-RU" altLang="ru-RU" smtClean="0"/>
              <a:t> </a:t>
            </a:r>
          </a:p>
        </p:txBody>
      </p:sp>
      <p:pic>
        <p:nvPicPr>
          <p:cNvPr id="1433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343400"/>
            <a:ext cx="1625600"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3810000"/>
            <a:ext cx="2389188" cy="207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381000"/>
            <a:ext cx="1625600" cy="157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algn="ctr" eaLnBrk="1" hangingPunct="1"/>
            <a:r>
              <a:rPr lang="ru-RU" altLang="ru-RU" sz="4800" i="1" smtClean="0"/>
              <a:t>Виды страхования</a:t>
            </a:r>
          </a:p>
        </p:txBody>
      </p:sp>
      <p:sp>
        <p:nvSpPr>
          <p:cNvPr id="15363" name="Rectangle 3"/>
          <p:cNvSpPr>
            <a:spLocks noGrp="1" noChangeArrowheads="1"/>
          </p:cNvSpPr>
          <p:nvPr>
            <p:ph type="body" idx="1"/>
          </p:nvPr>
        </p:nvSpPr>
        <p:spPr/>
        <p:txBody>
          <a:bodyPr/>
          <a:lstStyle/>
          <a:p>
            <a:pPr eaLnBrk="1" hangingPunct="1">
              <a:buFont typeface="Wingdings" panose="05000000000000000000" pitchFamily="2" charset="2"/>
              <a:buNone/>
            </a:pPr>
            <a:r>
              <a:rPr lang="ru-RU" altLang="ru-RU" sz="2600" b="1" i="1" smtClean="0"/>
              <a:t>Страхование ответственности</a:t>
            </a:r>
            <a:endParaRPr lang="ru-RU" altLang="ru-RU" sz="2600" b="1" smtClean="0"/>
          </a:p>
          <a:p>
            <a:pPr eaLnBrk="1" hangingPunct="1"/>
            <a:r>
              <a:rPr lang="ru-RU" altLang="ru-RU" sz="2600" smtClean="0"/>
              <a:t>Обязательное страхование автогражданской ответственности (ОСАГО) </a:t>
            </a:r>
          </a:p>
          <a:p>
            <a:pPr eaLnBrk="1" hangingPunct="1"/>
            <a:r>
              <a:rPr lang="ru-RU" altLang="ru-RU" sz="2600" smtClean="0"/>
              <a:t>Добровольное страхование ГО владельцев автотранспортных средств </a:t>
            </a:r>
          </a:p>
          <a:p>
            <a:pPr eaLnBrk="1" hangingPunct="1"/>
            <a:r>
              <a:rPr lang="ru-RU" altLang="ru-RU" sz="2600" smtClean="0"/>
              <a:t>Страхование ответственности перевозчиков </a:t>
            </a:r>
          </a:p>
          <a:p>
            <a:pPr eaLnBrk="1" hangingPunct="1"/>
            <a:r>
              <a:rPr lang="ru-RU" altLang="ru-RU" sz="2600" smtClean="0"/>
              <a:t>Страхование профессиональной ответственности </a:t>
            </a:r>
          </a:p>
          <a:p>
            <a:pPr eaLnBrk="1" hangingPunct="1"/>
            <a:r>
              <a:rPr lang="ru-RU" altLang="ru-RU" sz="2600" smtClean="0"/>
              <a:t>Страхование ГО и иное </a:t>
            </a:r>
          </a:p>
        </p:txBody>
      </p:sp>
      <p:pic>
        <p:nvPicPr>
          <p:cNvPr id="153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64413" y="4572000"/>
            <a:ext cx="1474787"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endParaRPr lang="ru-RU" altLang="ru-RU" smtClean="0"/>
          </a:p>
        </p:txBody>
      </p:sp>
      <p:sp>
        <p:nvSpPr>
          <p:cNvPr id="16387" name="Rectangle 3"/>
          <p:cNvSpPr>
            <a:spLocks noGrp="1" noChangeArrowheads="1"/>
          </p:cNvSpPr>
          <p:nvPr>
            <p:ph type="body" idx="1"/>
          </p:nvPr>
        </p:nvSpPr>
        <p:spPr/>
        <p:txBody>
          <a:bodyPr/>
          <a:lstStyle/>
          <a:p>
            <a:pPr eaLnBrk="1" hangingPunct="1">
              <a:buFont typeface="Wingdings" panose="05000000000000000000" pitchFamily="2" charset="2"/>
              <a:buNone/>
            </a:pPr>
            <a:r>
              <a:rPr lang="ru-RU" altLang="ru-RU" b="1" i="1" smtClean="0"/>
              <a:t>Личное страхование</a:t>
            </a:r>
            <a:r>
              <a:rPr lang="ru-RU" altLang="ru-RU" smtClean="0"/>
              <a:t> </a:t>
            </a:r>
          </a:p>
          <a:p>
            <a:pPr eaLnBrk="1" hangingPunct="1">
              <a:buClr>
                <a:schemeClr val="tx1"/>
              </a:buClr>
            </a:pPr>
            <a:r>
              <a:rPr lang="ru-RU" altLang="ru-RU" sz="2400" smtClean="0"/>
              <a:t>Страхование жизни </a:t>
            </a:r>
          </a:p>
          <a:p>
            <a:pPr eaLnBrk="1" hangingPunct="1">
              <a:buClr>
                <a:schemeClr val="tx1"/>
              </a:buClr>
            </a:pPr>
            <a:r>
              <a:rPr lang="ru-RU" altLang="ru-RU" sz="2400" smtClean="0"/>
              <a:t>Страхование от несчастного случая </a:t>
            </a:r>
          </a:p>
          <a:p>
            <a:pPr eaLnBrk="1" hangingPunct="1">
              <a:buClr>
                <a:schemeClr val="tx1"/>
              </a:buClr>
            </a:pPr>
            <a:r>
              <a:rPr lang="ru-RU" altLang="ru-RU" sz="2400" smtClean="0"/>
              <a:t>Добровольное медицинское страхование (ДМС) </a:t>
            </a:r>
          </a:p>
          <a:p>
            <a:pPr eaLnBrk="1" hangingPunct="1">
              <a:buClr>
                <a:schemeClr val="tx1"/>
              </a:buClr>
            </a:pPr>
            <a:r>
              <a:rPr lang="ru-RU" altLang="ru-RU" sz="2400" smtClean="0"/>
              <a:t>Обязательное медицинское страхование (ОМС) </a:t>
            </a:r>
          </a:p>
          <a:p>
            <a:pPr eaLnBrk="1" hangingPunct="1">
              <a:buClr>
                <a:schemeClr val="tx1"/>
              </a:buClr>
            </a:pPr>
            <a:r>
              <a:rPr lang="ru-RU" altLang="ru-RU" sz="2400" smtClean="0"/>
              <a:t>Страхование путешественников (в туризме)</a:t>
            </a:r>
          </a:p>
        </p:txBody>
      </p:sp>
      <p:pic>
        <p:nvPicPr>
          <p:cNvPr id="1638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4343400"/>
            <a:ext cx="1706563"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algn="ctr" eaLnBrk="1" hangingPunct="1"/>
            <a:endParaRPr lang="ru-RU" altLang="ru-RU" smtClean="0"/>
          </a:p>
        </p:txBody>
      </p:sp>
      <p:sp>
        <p:nvSpPr>
          <p:cNvPr id="17411" name="Rectangle 3"/>
          <p:cNvSpPr>
            <a:spLocks noGrp="1" noChangeArrowheads="1"/>
          </p:cNvSpPr>
          <p:nvPr>
            <p:ph type="body" idx="1"/>
          </p:nvPr>
        </p:nvSpPr>
        <p:spPr>
          <a:xfrm>
            <a:off x="457200" y="1524000"/>
            <a:ext cx="8229600" cy="4606925"/>
          </a:xfrm>
        </p:spPr>
        <p:txBody>
          <a:bodyPr/>
          <a:lstStyle/>
          <a:p>
            <a:pPr eaLnBrk="1" hangingPunct="1">
              <a:lnSpc>
                <a:spcPct val="80000"/>
              </a:lnSpc>
              <a:buFont typeface="Wingdings" panose="05000000000000000000" pitchFamily="2" charset="2"/>
              <a:buNone/>
            </a:pPr>
            <a:r>
              <a:rPr lang="ru-RU" altLang="ru-RU" sz="2500" b="1" i="1" smtClean="0"/>
              <a:t>Страхование имущества </a:t>
            </a:r>
          </a:p>
          <a:p>
            <a:pPr eaLnBrk="1" hangingPunct="1">
              <a:lnSpc>
                <a:spcPct val="80000"/>
              </a:lnSpc>
              <a:buClr>
                <a:schemeClr val="tx1"/>
              </a:buClr>
            </a:pPr>
            <a:r>
              <a:rPr lang="ru-RU" altLang="ru-RU" sz="2100" smtClean="0"/>
              <a:t>Страхование имущества частных лиц </a:t>
            </a:r>
            <a:endParaRPr lang="ru-RU" altLang="ru-RU" sz="2100" smtClean="0">
              <a:hlinkClick r:id="rId2" action="ppaction://hlinkfile"/>
            </a:endParaRPr>
          </a:p>
          <a:p>
            <a:pPr eaLnBrk="1" hangingPunct="1">
              <a:lnSpc>
                <a:spcPct val="80000"/>
              </a:lnSpc>
              <a:buClr>
                <a:schemeClr val="tx1"/>
              </a:buClr>
            </a:pPr>
            <a:r>
              <a:rPr lang="ru-RU" altLang="ru-RU" sz="2100" smtClean="0"/>
              <a:t>Страхование средств наземного транспорта </a:t>
            </a:r>
          </a:p>
          <a:p>
            <a:pPr eaLnBrk="1" hangingPunct="1">
              <a:lnSpc>
                <a:spcPct val="80000"/>
              </a:lnSpc>
              <a:buClr>
                <a:schemeClr val="tx1"/>
              </a:buClr>
            </a:pPr>
            <a:r>
              <a:rPr lang="ru-RU" altLang="ru-RU" sz="2100" smtClean="0"/>
              <a:t>Страхование средств железнодорожного транспорта </a:t>
            </a:r>
          </a:p>
          <a:p>
            <a:pPr eaLnBrk="1" hangingPunct="1">
              <a:lnSpc>
                <a:spcPct val="80000"/>
              </a:lnSpc>
              <a:buClr>
                <a:schemeClr val="tx1"/>
              </a:buClr>
            </a:pPr>
            <a:r>
              <a:rPr lang="ru-RU" altLang="ru-RU" sz="2100" smtClean="0"/>
              <a:t>Страхование средств воздушного транспорта </a:t>
            </a:r>
          </a:p>
          <a:p>
            <a:pPr eaLnBrk="1" hangingPunct="1">
              <a:lnSpc>
                <a:spcPct val="80000"/>
              </a:lnSpc>
              <a:buClr>
                <a:schemeClr val="tx1"/>
              </a:buClr>
            </a:pPr>
            <a:r>
              <a:rPr lang="ru-RU" altLang="ru-RU" sz="2100" smtClean="0"/>
              <a:t>Страхование средств водного транспорта </a:t>
            </a:r>
          </a:p>
          <a:p>
            <a:pPr eaLnBrk="1" hangingPunct="1">
              <a:lnSpc>
                <a:spcPct val="80000"/>
              </a:lnSpc>
              <a:buClr>
                <a:schemeClr val="tx1"/>
              </a:buClr>
            </a:pPr>
            <a:r>
              <a:rPr lang="ru-RU" altLang="ru-RU" sz="2100" smtClean="0"/>
              <a:t>Страхование грузов </a:t>
            </a:r>
          </a:p>
          <a:p>
            <a:pPr eaLnBrk="1" hangingPunct="1">
              <a:lnSpc>
                <a:spcPct val="80000"/>
              </a:lnSpc>
              <a:buClr>
                <a:schemeClr val="tx1"/>
              </a:buClr>
            </a:pPr>
            <a:r>
              <a:rPr lang="ru-RU" altLang="ru-RU" sz="2100" smtClean="0"/>
              <a:t>Страхование сельскохозяйственных растений и животных, урожая </a:t>
            </a:r>
          </a:p>
          <a:p>
            <a:pPr eaLnBrk="1" hangingPunct="1">
              <a:lnSpc>
                <a:spcPct val="80000"/>
              </a:lnSpc>
              <a:buClr>
                <a:schemeClr val="tx1"/>
              </a:buClr>
            </a:pPr>
            <a:r>
              <a:rPr lang="ru-RU" altLang="ru-RU" sz="2100" smtClean="0"/>
              <a:t>Страхование имущества юридических лиц </a:t>
            </a:r>
          </a:p>
          <a:p>
            <a:pPr eaLnBrk="1" hangingPunct="1">
              <a:lnSpc>
                <a:spcPct val="80000"/>
              </a:lnSpc>
              <a:buClr>
                <a:schemeClr val="tx1"/>
              </a:buClr>
            </a:pPr>
            <a:r>
              <a:rPr lang="ru-RU" altLang="ru-RU" sz="2100" smtClean="0"/>
              <a:t>Страхование строительно-монтажных работ </a:t>
            </a:r>
          </a:p>
          <a:p>
            <a:pPr eaLnBrk="1" hangingPunct="1">
              <a:lnSpc>
                <a:spcPct val="80000"/>
              </a:lnSpc>
              <a:buClr>
                <a:schemeClr val="tx1"/>
              </a:buClr>
            </a:pPr>
            <a:r>
              <a:rPr lang="ru-RU" altLang="ru-RU" sz="2100" smtClean="0"/>
              <a:t>Страхование особо опасных объектов </a:t>
            </a:r>
          </a:p>
          <a:p>
            <a:pPr eaLnBrk="1" hangingPunct="1">
              <a:lnSpc>
                <a:spcPct val="80000"/>
              </a:lnSpc>
              <a:buClr>
                <a:schemeClr val="tx1"/>
              </a:buClr>
            </a:pPr>
            <a:r>
              <a:rPr lang="ru-RU" altLang="ru-RU" sz="2100" smtClean="0"/>
              <a:t>Страхование финансовых рисков </a:t>
            </a:r>
          </a:p>
          <a:p>
            <a:pPr eaLnBrk="1" hangingPunct="1">
              <a:lnSpc>
                <a:spcPct val="80000"/>
              </a:lnSpc>
              <a:buClr>
                <a:schemeClr val="tx1"/>
              </a:buClr>
            </a:pPr>
            <a:r>
              <a:rPr lang="ru-RU" altLang="ru-RU" sz="2100" smtClean="0"/>
              <a:t>Ипотечное страхование </a:t>
            </a:r>
          </a:p>
        </p:txBody>
      </p:sp>
      <p:pic>
        <p:nvPicPr>
          <p:cNvPr id="174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4800600"/>
            <a:ext cx="2001838"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ru-RU" altLang="ru-RU" smtClean="0"/>
          </a:p>
        </p:txBody>
      </p:sp>
      <p:sp>
        <p:nvSpPr>
          <p:cNvPr id="18435" name="Rectangle 3"/>
          <p:cNvSpPr>
            <a:spLocks noGrp="1" noChangeArrowheads="1"/>
          </p:cNvSpPr>
          <p:nvPr>
            <p:ph type="body" idx="1"/>
          </p:nvPr>
        </p:nvSpPr>
        <p:spPr/>
        <p:txBody>
          <a:bodyPr/>
          <a:lstStyle/>
          <a:p>
            <a:pPr eaLnBrk="1" hangingPunct="1">
              <a:lnSpc>
                <a:spcPct val="90000"/>
              </a:lnSpc>
            </a:pPr>
            <a:r>
              <a:rPr lang="ru-RU" altLang="ru-RU" sz="2100" smtClean="0"/>
              <a:t>Характерной чертой последних трех лет стало неизменное превышение темпов роста страховых поступлений над уровнем потребительских цен. </a:t>
            </a:r>
          </a:p>
          <a:p>
            <a:pPr eaLnBrk="1" hangingPunct="1">
              <a:lnSpc>
                <a:spcPct val="90000"/>
              </a:lnSpc>
            </a:pPr>
            <a:r>
              <a:rPr lang="ru-RU" altLang="ru-RU" sz="2100" smtClean="0"/>
              <a:t>Об уровне развития российского страхового рынка можно судить по величине доли страховых услуг в валовом внутреннем продукте (ВВП) страны. В экономически развитых странах этот показатель составляет 4-8%. В те времена, когда существовала монополия Госстраха, доля страховых услуг в ВВП доходила до 3%. Даже не так давно, эта доля достигала более 1,5%. Но жесточайший кризис и кардинальные реформы в экономике самым негативным образом сказались на положении дел страхового риска России.</a:t>
            </a:r>
          </a:p>
        </p:txBody>
      </p:sp>
      <p:pic>
        <p:nvPicPr>
          <p:cNvPr id="1843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457200"/>
            <a:ext cx="16002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533400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33400" y="228600"/>
            <a:ext cx="7543800" cy="198438"/>
          </a:xfrm>
        </p:spPr>
        <p:txBody>
          <a:bodyPr/>
          <a:lstStyle/>
          <a:p>
            <a:pPr eaLnBrk="1" hangingPunct="1"/>
            <a:endParaRPr lang="ru-RU" altLang="ru-RU" sz="3500" smtClean="0"/>
          </a:p>
        </p:txBody>
      </p:sp>
      <p:sp>
        <p:nvSpPr>
          <p:cNvPr id="19459" name="Rectangle 3"/>
          <p:cNvSpPr>
            <a:spLocks noGrp="1" noChangeArrowheads="1"/>
          </p:cNvSpPr>
          <p:nvPr>
            <p:ph type="body" idx="1"/>
          </p:nvPr>
        </p:nvSpPr>
        <p:spPr>
          <a:xfrm>
            <a:off x="457200" y="1295400"/>
            <a:ext cx="8229600" cy="4419600"/>
          </a:xfrm>
        </p:spPr>
        <p:txBody>
          <a:bodyPr/>
          <a:lstStyle/>
          <a:p>
            <a:pPr eaLnBrk="1" hangingPunct="1">
              <a:lnSpc>
                <a:spcPct val="90000"/>
              </a:lnSpc>
            </a:pPr>
            <a:r>
              <a:rPr lang="ru-RU" altLang="ru-RU" sz="2100" smtClean="0"/>
              <a:t>По итогам первого полугодия 2008 года российские страховые компании собрали </a:t>
            </a:r>
            <a:r>
              <a:rPr lang="ru-RU" altLang="ru-RU" sz="2100" b="1" i="1" smtClean="0"/>
              <a:t>293 млрд. рублей</a:t>
            </a:r>
            <a:r>
              <a:rPr lang="ru-RU" altLang="ru-RU" sz="2100" smtClean="0"/>
              <a:t> взносов по прямому страхованию (без ОМС), что на 44 млрд</a:t>
            </a:r>
            <a:r>
              <a:rPr lang="en-US" altLang="ru-RU" sz="2100" smtClean="0"/>
              <a:t>.</a:t>
            </a:r>
            <a:r>
              <a:rPr lang="ru-RU" altLang="ru-RU" sz="2100" smtClean="0"/>
              <a:t> рублей или 17,6% больше, чем за аналогичный период предыдущего года. </a:t>
            </a:r>
            <a:endParaRPr lang="en-US" altLang="ru-RU" sz="2100" smtClean="0"/>
          </a:p>
          <a:p>
            <a:pPr eaLnBrk="1" hangingPunct="1">
              <a:lnSpc>
                <a:spcPct val="90000"/>
              </a:lnSpc>
            </a:pPr>
            <a:r>
              <a:rPr lang="ru-RU" altLang="ru-RU" sz="2100" smtClean="0"/>
              <a:t>Прирост взносов в текущем году замедлился – в первом полугодии 2007 года он был на 3,1 процентных пункта выше.</a:t>
            </a:r>
            <a:endParaRPr lang="en-US" altLang="ru-RU" sz="2100" smtClean="0"/>
          </a:p>
          <a:p>
            <a:pPr eaLnBrk="1" hangingPunct="1">
              <a:lnSpc>
                <a:spcPct val="90000"/>
              </a:lnSpc>
            </a:pPr>
            <a:r>
              <a:rPr lang="ru-RU" altLang="ru-RU" sz="2100" smtClean="0"/>
              <a:t>Крупнейшими сегментами российского страхового рынка по-прежнему остаются страхование автокаско </a:t>
            </a:r>
            <a:r>
              <a:rPr lang="en-US" altLang="ru-RU" sz="2100" smtClean="0"/>
              <a:t>(</a:t>
            </a:r>
            <a:r>
              <a:rPr lang="ru-RU" altLang="ru-RU" sz="2100" smtClean="0"/>
              <a:t>объем взносов, собранных по этому виду страхования в первом полугодии 2008 года, составил 76,4 млрд. руб.), ДМС (53,0 млрд. руб.), ОСАГО (39,1 млрд. руб.) и страхование имущества юридических лиц от огневых и иных рисков (31,3 млрд. руб.). </a:t>
            </a:r>
          </a:p>
        </p:txBody>
      </p:sp>
      <p:pic>
        <p:nvPicPr>
          <p:cNvPr id="1946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5410200"/>
            <a:ext cx="1752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122238"/>
            <a:ext cx="7543800" cy="182562"/>
          </a:xfrm>
        </p:spPr>
        <p:txBody>
          <a:bodyPr/>
          <a:lstStyle/>
          <a:p>
            <a:pPr eaLnBrk="1" hangingPunct="1"/>
            <a:endParaRPr lang="ru-RU" altLang="ru-RU" sz="3500" smtClean="0"/>
          </a:p>
        </p:txBody>
      </p:sp>
      <p:sp>
        <p:nvSpPr>
          <p:cNvPr id="20483" name="Rectangle 3"/>
          <p:cNvSpPr>
            <a:spLocks noGrp="1" noChangeArrowheads="1"/>
          </p:cNvSpPr>
          <p:nvPr>
            <p:ph type="body" idx="1"/>
          </p:nvPr>
        </p:nvSpPr>
        <p:spPr/>
        <p:txBody>
          <a:bodyPr/>
          <a:lstStyle/>
          <a:p>
            <a:pPr eaLnBrk="1" hangingPunct="1">
              <a:lnSpc>
                <a:spcPct val="90000"/>
              </a:lnSpc>
            </a:pPr>
            <a:r>
              <a:rPr lang="ru-RU" altLang="ru-RU" sz="2100" smtClean="0"/>
              <a:t>Три из четырех основных для российского рынка видов страхования показали снижение темпов прироста страховой премии: темп прироста взносов по автокаско в первом полугодии 2008 года снизился на 5,6 п.п. по сравнению с первым полугодием 2007 года и составил 35,1%, по ОСАГО снижение составило 4,8 процентных пункта до уровня 12,9%. В то время как по розничным видам речь идет о замедлении темпов прироста, в страховании имущества юридических лиц и вовсе произошло абсолютное снижение величины собранной страховой премии на 6,3% (в первом полугодии 2007 года отмечался прирост на 5,6%). Возросли темпы прироста только в ДМС – с 15,6 до 23,4%. </a:t>
            </a:r>
          </a:p>
        </p:txBody>
      </p:sp>
      <p:pic>
        <p:nvPicPr>
          <p:cNvPr id="2048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5257800"/>
            <a:ext cx="16256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Заголовок 4"/>
          <p:cNvSpPr>
            <a:spLocks noGrp="1"/>
          </p:cNvSpPr>
          <p:nvPr>
            <p:ph type="title" idx="4294967295"/>
          </p:nvPr>
        </p:nvSpPr>
        <p:spPr/>
        <p:txBody>
          <a:bodyPr/>
          <a:lstStyle/>
          <a:p>
            <a:pPr algn="ctr" eaLnBrk="1" hangingPunct="1"/>
            <a:r>
              <a:rPr lang="ru-RU" altLang="ru-RU" sz="3600" i="1" smtClean="0"/>
              <a:t>Численность страховых компаний</a:t>
            </a:r>
          </a:p>
        </p:txBody>
      </p:sp>
      <p:graphicFrame>
        <p:nvGraphicFramePr>
          <p:cNvPr id="7" name="Содержимое 6"/>
          <p:cNvGraphicFramePr>
            <a:graphicFrameLocks noGrp="1"/>
          </p:cNvGraphicFramePr>
          <p:nvPr>
            <p:ph idx="4294967295"/>
          </p:nvPr>
        </p:nvGraphicFramePr>
        <p:xfrm>
          <a:off x="457200" y="1719263"/>
          <a:ext cx="8229600" cy="44116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22238"/>
            <a:ext cx="7543800" cy="715962"/>
          </a:xfrm>
        </p:spPr>
        <p:txBody>
          <a:bodyPr/>
          <a:lstStyle/>
          <a:p>
            <a:pPr algn="ctr" eaLnBrk="1" hangingPunct="1"/>
            <a:r>
              <a:rPr lang="ru-RU" altLang="ru-RU" i="1" smtClean="0"/>
              <a:t>Действующие страховщики</a:t>
            </a:r>
            <a:r>
              <a:rPr lang="ru-RU" altLang="ru-RU" smtClean="0"/>
              <a:t> </a:t>
            </a:r>
          </a:p>
        </p:txBody>
      </p:sp>
      <p:sp>
        <p:nvSpPr>
          <p:cNvPr id="22531" name="Rectangle 3"/>
          <p:cNvSpPr>
            <a:spLocks noGrp="1" noChangeArrowheads="1"/>
          </p:cNvSpPr>
          <p:nvPr>
            <p:ph type="body" idx="1"/>
          </p:nvPr>
        </p:nvSpPr>
        <p:spPr>
          <a:xfrm>
            <a:off x="457200" y="990600"/>
            <a:ext cx="8229600" cy="5140325"/>
          </a:xfrm>
        </p:spPr>
        <p:txBody>
          <a:bodyPr/>
          <a:lstStyle/>
          <a:p>
            <a:pPr eaLnBrk="1" hangingPunct="1">
              <a:lnSpc>
                <a:spcPct val="90000"/>
              </a:lnSpc>
            </a:pPr>
            <a:r>
              <a:rPr lang="ru-RU" altLang="ru-RU" sz="2100" smtClean="0"/>
              <a:t>Число страховщиков по итогам 9 месяцев текущего года выросло в 65 российских регионах по сравнению с аналогичным периодом 2007 года. </a:t>
            </a:r>
            <a:endParaRPr lang="en-US" altLang="ru-RU" sz="2100" smtClean="0"/>
          </a:p>
          <a:p>
            <a:pPr eaLnBrk="1" hangingPunct="1">
              <a:lnSpc>
                <a:spcPct val="90000"/>
              </a:lnSpc>
            </a:pPr>
            <a:r>
              <a:rPr lang="ru-RU" altLang="ru-RU" sz="2100" smtClean="0"/>
              <a:t>Меньше всего страховых компаний работает в республиках Чечня, Тува и Ингушетия, в Чукотском автономном округе и Еврейской автономной области.</a:t>
            </a:r>
          </a:p>
          <a:p>
            <a:pPr eaLnBrk="1" hangingPunct="1">
              <a:lnSpc>
                <a:spcPct val="90000"/>
              </a:lnSpc>
            </a:pPr>
            <a:r>
              <a:rPr lang="ru-RU" altLang="ru-RU" sz="2100" smtClean="0"/>
              <a:t>Самый большой рост количества действующих страховщиков на рынке зафиксирован в Адыгее – 37 проц., самое большое сокращение – в Республике Саха (Якутия) – 10 проц. </a:t>
            </a:r>
          </a:p>
          <a:p>
            <a:pPr eaLnBrk="1" hangingPunct="1">
              <a:lnSpc>
                <a:spcPct val="90000"/>
              </a:lnSpc>
            </a:pPr>
            <a:r>
              <a:rPr lang="ru-RU" altLang="ru-RU" sz="2100" smtClean="0"/>
              <a:t>В абсолютных цифрах самое значительное сокращение зарегистрировано в Московской области – 10 страховщиков ушло с рынка, а больше всего компаний – 15 – прибавилось в Воронежской области и республиках Удмуртия, Башкирия и Кабардино-Балкария.  </a:t>
            </a:r>
            <a:endParaRPr lang="en-US" altLang="ru-RU" sz="2100" smtClean="0"/>
          </a:p>
          <a:p>
            <a:pPr eaLnBrk="1" hangingPunct="1">
              <a:lnSpc>
                <a:spcPct val="90000"/>
              </a:lnSpc>
            </a:pPr>
            <a:endParaRPr lang="ru-RU" altLang="ru-RU" sz="2100" smtClean="0"/>
          </a:p>
        </p:txBody>
      </p:sp>
      <p:pic>
        <p:nvPicPr>
          <p:cNvPr id="225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5257800"/>
            <a:ext cx="103346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title"/>
          </p:nvPr>
        </p:nvSpPr>
        <p:spPr>
          <a:xfrm>
            <a:off x="457200" y="122238"/>
            <a:ext cx="7543800" cy="1020762"/>
          </a:xfrm>
        </p:spPr>
        <p:txBody>
          <a:bodyPr/>
          <a:lstStyle/>
          <a:p>
            <a:pPr algn="ctr" eaLnBrk="1" hangingPunct="1"/>
            <a:r>
              <a:rPr lang="ru-RU" altLang="ru-RU" i="1" smtClean="0"/>
              <a:t>Основные понятия темы</a:t>
            </a:r>
          </a:p>
        </p:txBody>
      </p:sp>
      <p:sp>
        <p:nvSpPr>
          <p:cNvPr id="5123" name="Rectangle 7"/>
          <p:cNvSpPr>
            <a:spLocks noGrp="1" noChangeArrowheads="1"/>
          </p:cNvSpPr>
          <p:nvPr>
            <p:ph type="body" idx="1"/>
          </p:nvPr>
        </p:nvSpPr>
        <p:spPr>
          <a:xfrm>
            <a:off x="228600" y="1295400"/>
            <a:ext cx="8686800" cy="5257800"/>
          </a:xfrm>
        </p:spPr>
        <p:txBody>
          <a:bodyPr/>
          <a:lstStyle/>
          <a:p>
            <a:pPr marL="0" indent="0" eaLnBrk="1" hangingPunct="1">
              <a:lnSpc>
                <a:spcPct val="80000"/>
              </a:lnSpc>
            </a:pPr>
            <a:r>
              <a:rPr lang="ru-RU" altLang="ru-RU" sz="1400" smtClean="0"/>
              <a:t> </a:t>
            </a:r>
            <a:r>
              <a:rPr lang="ru-RU" altLang="ru-RU" sz="2000" b="1" i="1" smtClean="0"/>
              <a:t>Страхование</a:t>
            </a:r>
            <a:r>
              <a:rPr lang="ru-RU" altLang="ru-RU" sz="2000" smtClean="0"/>
              <a:t> </a:t>
            </a:r>
          </a:p>
          <a:p>
            <a:pPr marL="0" indent="0" eaLnBrk="1" hangingPunct="1">
              <a:lnSpc>
                <a:spcPct val="80000"/>
              </a:lnSpc>
              <a:buFont typeface="Wingdings" panose="05000000000000000000" pitchFamily="2" charset="2"/>
              <a:buNone/>
            </a:pPr>
            <a:r>
              <a:rPr lang="ru-RU" altLang="ru-RU" sz="2000" smtClean="0"/>
              <a:t>отношения по защите имущественных интересов физических и юридических лиц при наступлении определенных событий (страховых случаев) за счет денежных фондов, формируемых из уплачиваемых ими страховых взносов (страховых премий) (ст. 2 закона РФ «Об организации страхового дела в Российской Федерации»).</a:t>
            </a:r>
          </a:p>
          <a:p>
            <a:pPr marL="0" indent="0" eaLnBrk="1" hangingPunct="1">
              <a:lnSpc>
                <a:spcPct val="80000"/>
              </a:lnSpc>
            </a:pPr>
            <a:r>
              <a:rPr lang="ru-RU" altLang="ru-RU" sz="2000" smtClean="0"/>
              <a:t> </a:t>
            </a:r>
            <a:r>
              <a:rPr lang="ru-RU" altLang="ru-RU" sz="2000" b="1" i="1" smtClean="0"/>
              <a:t>Сострахование</a:t>
            </a:r>
          </a:p>
          <a:p>
            <a:pPr marL="0" indent="0" eaLnBrk="1" hangingPunct="1">
              <a:lnSpc>
                <a:spcPct val="80000"/>
              </a:lnSpc>
              <a:buFont typeface="Wingdings" panose="05000000000000000000" pitchFamily="2" charset="2"/>
              <a:buNone/>
            </a:pPr>
            <a:r>
              <a:rPr lang="ru-RU" altLang="ru-RU" sz="2000" smtClean="0"/>
              <a:t>распределение риска между двумя и более страховщиками в рамках одного и того же договора страхования, где содержатся условия, определяющие права и обязанности каждого страховщика.</a:t>
            </a:r>
          </a:p>
          <a:p>
            <a:pPr marL="0" indent="0" eaLnBrk="1" hangingPunct="1">
              <a:lnSpc>
                <a:spcPct val="80000"/>
              </a:lnSpc>
            </a:pPr>
            <a:r>
              <a:rPr lang="ru-RU" altLang="ru-RU" sz="2100" smtClean="0"/>
              <a:t> </a:t>
            </a:r>
            <a:r>
              <a:rPr lang="ru-RU" altLang="ru-RU" sz="2100" b="1" i="1" smtClean="0"/>
              <a:t>Перестрахование </a:t>
            </a:r>
          </a:p>
          <a:p>
            <a:pPr marL="0" indent="0" eaLnBrk="1" hangingPunct="1">
              <a:lnSpc>
                <a:spcPct val="80000"/>
              </a:lnSpc>
              <a:buFont typeface="Wingdings" panose="05000000000000000000" pitchFamily="2" charset="2"/>
              <a:buNone/>
            </a:pPr>
            <a:r>
              <a:rPr lang="ru-RU" altLang="ru-RU" sz="2100" smtClean="0"/>
              <a:t>система экономических отношений вторичного страхования, в соответствии с которой страховщик, принимая на страхование риски, часть ответственности по ним передает на согласованных условиях другим страховщикам (перестраховщикам) с целью создания по возможности сбалансированного страхового портфеля, обеспечения финансовой устойчивости и рентабельности страховых операций.</a:t>
            </a:r>
            <a:endParaRPr lang="ru-RU" altLang="ru-RU" sz="2000" smtClean="0"/>
          </a:p>
          <a:p>
            <a:pPr marL="0" indent="0" eaLnBrk="1" hangingPunct="1">
              <a:lnSpc>
                <a:spcPct val="80000"/>
              </a:lnSpc>
              <a:buFont typeface="Wingdings" panose="05000000000000000000" pitchFamily="2" charset="2"/>
              <a:buNone/>
            </a:pPr>
            <a:endParaRPr lang="ru-RU" altLang="ru-RU" sz="2000" smtClean="0"/>
          </a:p>
        </p:txBody>
      </p:sp>
      <p:pic>
        <p:nvPicPr>
          <p:cNvPr id="512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5334000"/>
            <a:ext cx="1320800" cy="1300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idx="4294967295"/>
          </p:nvPr>
        </p:nvSpPr>
        <p:spPr>
          <a:xfrm>
            <a:off x="0" y="122238"/>
            <a:ext cx="7924800" cy="1295400"/>
          </a:xfrm>
        </p:spPr>
        <p:txBody>
          <a:bodyPr/>
          <a:lstStyle/>
          <a:p>
            <a:pPr algn="ctr" eaLnBrk="1" hangingPunct="1"/>
            <a:r>
              <a:rPr lang="ru-RU" altLang="ru-RU" sz="2800" i="1" smtClean="0"/>
              <a:t>Крупнейшие страховщики по собранной премии за 9 месяцев 2008 г., млрд. руб.</a:t>
            </a:r>
            <a:r>
              <a:rPr lang="ru-RU" altLang="ru-RU" sz="3500" smtClean="0"/>
              <a:t> </a:t>
            </a:r>
          </a:p>
        </p:txBody>
      </p:sp>
      <p:graphicFrame>
        <p:nvGraphicFramePr>
          <p:cNvPr id="50402" name="Group 226"/>
          <p:cNvGraphicFramePr>
            <a:graphicFrameLocks noGrp="1"/>
          </p:cNvGraphicFramePr>
          <p:nvPr/>
        </p:nvGraphicFramePr>
        <p:xfrm>
          <a:off x="457200" y="1752600"/>
          <a:ext cx="8153400" cy="4637088"/>
        </p:xfrm>
        <a:graphic>
          <a:graphicData uri="http://schemas.openxmlformats.org/drawingml/2006/table">
            <a:tbl>
              <a:tblPr/>
              <a:tblGrid>
                <a:gridCol w="5384800"/>
                <a:gridCol w="1457325"/>
                <a:gridCol w="1311275"/>
              </a:tblGrid>
              <a:tr h="4794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smtClean="0">
                          <a:ln>
                            <a:noFill/>
                          </a:ln>
                          <a:solidFill>
                            <a:schemeClr val="tx1"/>
                          </a:solidFill>
                          <a:effectLst/>
                          <a:latin typeface="Times New Roman" pitchFamily="18" charset="0"/>
                          <a:cs typeface="Times New Roman" pitchFamily="18" charset="0"/>
                        </a:rPr>
                        <a:t>Страховщики</a:t>
                      </a:r>
                      <a:endParaRPr kumimoji="0" lang="ru-RU" sz="2400" b="1" i="1"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Премии</a:t>
                      </a:r>
                      <a:endParaRPr kumimoji="0" lang="ru-RU" sz="2000" b="1" i="1"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Выплаты</a:t>
                      </a:r>
                      <a:endParaRPr kumimoji="0" lang="ru-RU" sz="2000" b="1" i="1"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r>
              <a:tr h="415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Группа Росгосстрах</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45,7</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19,7</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415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Группа СОГАЗ</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34,1</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12,6</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415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Группа Ингосстрах</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32,3</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15,2</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415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Группа РОСНО</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22,4</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11,3</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4143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РЕСО-Гарантия</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22,2</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10,9</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415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Группа МСК</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17,8</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80,1</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415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Страховой дом ВСК</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17,7</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7,7</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415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Группа АльфаСтрахование</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14,5</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5,1</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415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СГ Уралсиб</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12,8</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5,7</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r h="4159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Группа Ренессанс Страхование</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10,1</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4,0</a:t>
                      </a:r>
                      <a:endParaRPr kumimoji="0" lang="ru-RU"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99"/>
                    </a:solidFill>
                  </a:tcPr>
                </a:tc>
              </a:tr>
            </a:tbl>
          </a:graphicData>
        </a:graphic>
      </p:graphicFrame>
      <p:sp>
        <p:nvSpPr>
          <p:cNvPr id="23605" name="Rectangle 220"/>
          <p:cNvSpPr>
            <a:spLocks noChangeArrowheads="1"/>
          </p:cNvSpPr>
          <p:nvPr/>
        </p:nvSpPr>
        <p:spPr bwMode="auto">
          <a:xfrm>
            <a:off x="6934200" y="6491288"/>
            <a:ext cx="1819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altLang="ru-RU"/>
              <a:t>Без учета ОМС</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0169" name="Group 777"/>
          <p:cNvGraphicFramePr>
            <a:graphicFrameLocks noGrp="1"/>
          </p:cNvGraphicFramePr>
          <p:nvPr/>
        </p:nvGraphicFramePr>
        <p:xfrm>
          <a:off x="279400" y="1371600"/>
          <a:ext cx="8712200" cy="5191125"/>
        </p:xfrm>
        <a:graphic>
          <a:graphicData uri="http://schemas.openxmlformats.org/drawingml/2006/table">
            <a:tbl>
              <a:tblPr/>
              <a:tblGrid>
                <a:gridCol w="2235200"/>
                <a:gridCol w="806450"/>
                <a:gridCol w="811213"/>
                <a:gridCol w="606425"/>
                <a:gridCol w="811212"/>
                <a:gridCol w="606425"/>
                <a:gridCol w="811213"/>
                <a:gridCol w="606425"/>
                <a:gridCol w="811212"/>
                <a:gridCol w="606425"/>
              </a:tblGrid>
              <a:tr h="762000">
                <a:tc row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Наименование федерального округа</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row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Код </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округа</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grid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Добровольное</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hMerge="1">
                  <a:txBody>
                    <a:bodyPr/>
                    <a:lstStyle/>
                    <a:p>
                      <a:endParaRPr lang="ru-RU"/>
                    </a:p>
                  </a:txBody>
                  <a:tcPr/>
                </a:tc>
                <a:tc grid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Обязательное             (кроме ОМС)</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hMerge="1">
                  <a:txBody>
                    <a:bodyPr/>
                    <a:lstStyle/>
                    <a:p>
                      <a:endParaRPr lang="ru-RU"/>
                    </a:p>
                  </a:txBody>
                  <a:tcPr/>
                </a:tc>
                <a:tc grid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Итого (кроме ОМС)</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hMerge="1">
                  <a:txBody>
                    <a:bodyPr/>
                    <a:lstStyle/>
                    <a:p>
                      <a:endParaRPr lang="ru-RU"/>
                    </a:p>
                  </a:txBody>
                  <a:tcPr/>
                </a:tc>
                <a:tc grid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Обязательное медицинское страхование</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hMerge="1">
                  <a:txBody>
                    <a:bodyPr/>
                    <a:lstStyle/>
                    <a:p>
                      <a:endParaRPr lang="ru-RU"/>
                    </a:p>
                  </a:txBody>
                  <a:tcPr/>
                </a:tc>
              </a:tr>
              <a:tr h="457200">
                <a:tc vMerge="1">
                  <a:txBody>
                    <a:bodyPr/>
                    <a:lstStyle/>
                    <a:p>
                      <a:endParaRPr lang="ru-RU"/>
                    </a:p>
                  </a:txBody>
                  <a:tcPr/>
                </a:tc>
                <a:tc vMerge="1">
                  <a:txBody>
                    <a:bodyPr/>
                    <a:lstStyle/>
                    <a:p>
                      <a:endParaRPr lang="ru-RU"/>
                    </a:p>
                  </a:txBody>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Тыс. руб.</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Проц.</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Тыс. руб.</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Проц.</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Тыс. руб.</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Проц.</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Тыс. руб.</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Проц.</a:t>
                      </a:r>
                      <a:endParaRPr kumimoji="0" lang="ru-RU" sz="18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99"/>
                    </a:solidFill>
                  </a:tcPr>
                </a:tc>
              </a:tr>
              <a:tr h="44132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Центральный федеральный округ </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Cyr" charset="-52"/>
                        </a:rPr>
                        <a:t>1</a:t>
                      </a:r>
                      <a:endParaRPr kumimoji="0" lang="ru-RU" sz="18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63 922 249</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48,07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14 850 218</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38,77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78 772 467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45,99</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83 781 422</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32,53</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r>
              <a:tr h="44132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Северо-Западный федеральный округ </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Cyr" charset="-52"/>
                        </a:rPr>
                        <a:t>2</a:t>
                      </a:r>
                      <a:endParaRPr kumimoji="0" lang="ru-RU" sz="18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17 520 858</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13,18</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3 774 217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9,85</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21 295 075</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12,43</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23 507 135</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9,13</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r>
              <a:tr h="44132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Южный федеральный округ </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Cyr" charset="-52"/>
                        </a:rPr>
                        <a:t>3</a:t>
                      </a:r>
                      <a:endParaRPr kumimoji="0" lang="ru-RU" sz="18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8 341 181</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6,27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3 543 487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9,25</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11 884 668</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6,94</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31 548 157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12,25</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r>
              <a:tr h="44132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Приволжский федеральный округ </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Cyr" charset="-52"/>
                        </a:rPr>
                        <a:t>4</a:t>
                      </a:r>
                      <a:endParaRPr kumimoji="0" lang="ru-RU" sz="18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18 609 307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14</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6 822 738</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17,81</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25 432 045</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14,85</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48 225 043</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18,73</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r>
              <a:tr h="44132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Уральский федеральный округ </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Cyr" charset="-52"/>
                        </a:rPr>
                        <a:t>5</a:t>
                      </a:r>
                      <a:endParaRPr kumimoji="0" lang="ru-RU" sz="18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14 059 959</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10,57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3 613 881</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9,43</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17 673 840</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10,32</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26 004 372</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10,1</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r>
              <a:tr h="44132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Сибирский федеральный округ </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Cyr" charset="-52"/>
                        </a:rPr>
                        <a:t>6</a:t>
                      </a:r>
                      <a:endParaRPr kumimoji="0" lang="ru-RU" sz="18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8 827 038</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6,64</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4 173 886</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10,9</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13 000 924</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7,59</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30 617 644</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11,89</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r>
              <a:tr h="44132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Дальневосточный федеральный округ </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Cyr" charset="-52"/>
                        </a:rPr>
                        <a:t>7</a:t>
                      </a:r>
                      <a:endParaRPr kumimoji="0" lang="ru-RU" sz="18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1 686 813</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1,27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1 529 268</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3,99</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3 216 081</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1,88</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13 821 897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5,37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r>
              <a:tr h="44132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За пределами Российской Федерации</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99"/>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ru-RU" sz="800" b="0" i="0" u="none" strike="noStrike" cap="none" normalizeH="0" baseline="0" smtClean="0">
                          <a:ln>
                            <a:noFill/>
                          </a:ln>
                          <a:solidFill>
                            <a:schemeClr val="tx1"/>
                          </a:solidFill>
                          <a:effectLst/>
                          <a:latin typeface="Arial Cyr" charset="-52"/>
                        </a:rPr>
                        <a:t> </a:t>
                      </a:r>
                      <a:endParaRPr kumimoji="0" lang="ru-RU" sz="18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76</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0,00006</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85</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0,0002</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161</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0,0001</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18 547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0,007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CC"/>
                    </a:solidFill>
                  </a:tcPr>
                </a:tc>
              </a:tr>
              <a:tr h="44132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ru-RU" sz="1000" b="1" i="0" u="none" strike="noStrike" cap="none" normalizeH="0" baseline="0" smtClean="0">
                          <a:ln>
                            <a:noFill/>
                          </a:ln>
                          <a:solidFill>
                            <a:schemeClr val="tx1"/>
                          </a:solidFill>
                          <a:effectLst/>
                          <a:latin typeface="Arial Cyr" charset="-52"/>
                        </a:rPr>
                        <a:t>ИТОГО:</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800" b="1" i="0" u="none" strike="noStrike" cap="none" normalizeH="0" baseline="0" smtClean="0">
                          <a:ln>
                            <a:noFill/>
                          </a:ln>
                          <a:solidFill>
                            <a:schemeClr val="tx1"/>
                          </a:solidFill>
                          <a:effectLst/>
                          <a:latin typeface="Arial Cyr" charset="-52"/>
                        </a:rPr>
                        <a:t> </a:t>
                      </a:r>
                      <a:endParaRPr kumimoji="0" lang="ru-RU" sz="18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132 967 481</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100</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38 307 780</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100</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171 275 261</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100</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257 524 217</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ru-RU" sz="1000" b="0" i="0" u="none" strike="noStrike" cap="none" normalizeH="0" baseline="0" smtClean="0">
                          <a:ln>
                            <a:noFill/>
                          </a:ln>
                          <a:solidFill>
                            <a:schemeClr val="tx1"/>
                          </a:solidFill>
                          <a:effectLst/>
                          <a:latin typeface="Arial Cyr" charset="-52"/>
                        </a:rPr>
                        <a:t>100</a:t>
                      </a:r>
                      <a:endParaRPr kumimoji="0" lang="ru-RU" sz="10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bl>
          </a:graphicData>
        </a:graphic>
      </p:graphicFrame>
      <p:sp>
        <p:nvSpPr>
          <p:cNvPr id="24706" name="Rectangle 753"/>
          <p:cNvSpPr>
            <a:spLocks noGrp="1" noChangeArrowheads="1"/>
          </p:cNvSpPr>
          <p:nvPr>
            <p:ph type="title"/>
          </p:nvPr>
        </p:nvSpPr>
        <p:spPr/>
        <p:txBody>
          <a:bodyPr/>
          <a:lstStyle/>
          <a:p>
            <a:pPr algn="ctr" eaLnBrk="1" hangingPunct="1"/>
            <a:r>
              <a:rPr lang="ru-RU" altLang="ru-RU" sz="2400" i="1" smtClean="0">
                <a:latin typeface="Arial Cyr" panose="020B0604020202020204" pitchFamily="34" charset="0"/>
              </a:rPr>
              <a:t>СВОДНЫЕ ПОКАЗАТЕЛИ О СТРАХОВЫХ ВЫПЛАТАХ ПО ФЕДЕРАЛЬНЫМ ОКРУГАМ</a:t>
            </a:r>
            <a:r>
              <a:rPr lang="ru-RU" altLang="ru-RU" sz="2400" i="1" smtClean="0"/>
              <a:t/>
            </a:r>
            <a:br>
              <a:rPr lang="ru-RU" altLang="ru-RU" sz="2400" i="1" smtClean="0"/>
            </a:br>
            <a:r>
              <a:rPr lang="ru-RU" altLang="ru-RU" sz="2400" i="1" smtClean="0"/>
              <a:t> </a:t>
            </a:r>
            <a:r>
              <a:rPr lang="ru-RU" altLang="ru-RU" sz="1400" b="0" i="1" smtClean="0">
                <a:latin typeface="Arial Cyr" panose="020B0604020202020204" pitchFamily="34" charset="0"/>
              </a:rPr>
              <a:t>Период: Январь-Сентябрь 2008 г</a:t>
            </a:r>
          </a:p>
        </p:txBody>
      </p:sp>
      <p:graphicFrame>
        <p:nvGraphicFramePr>
          <p:cNvPr id="60144" name="Group 752"/>
          <p:cNvGraphicFramePr>
            <a:graphicFrameLocks noGrp="1"/>
          </p:cNvGraphicFramePr>
          <p:nvPr>
            <p:ph sz="half" idx="4294967295"/>
          </p:nvPr>
        </p:nvGraphicFramePr>
        <p:xfrm>
          <a:off x="8961438" y="6019800"/>
          <a:ext cx="207962" cy="365125"/>
        </p:xfrm>
        <a:graphic>
          <a:graphicData uri="http://schemas.openxmlformats.org/drawingml/2006/table">
            <a:tbl>
              <a:tblPr/>
              <a:tblGrid>
                <a:gridCol w="208000"/>
              </a:tblGrid>
              <a:tr h="365125">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endParaRPr>
                    </a:p>
                  </a:txBody>
                  <a:tcPr marL="91300" marR="91300" marT="45641" marB="45641" anchor="ctr" horzOverflow="overflow">
                    <a:lnL cap="flat">
                      <a:noFill/>
                    </a:lnL>
                    <a:lnR cap="flat">
                      <a:noFill/>
                    </a:lnR>
                    <a:lnT cap="flat">
                      <a:noFill/>
                    </a:lnT>
                    <a:lnB cap="flat">
                      <a:noFill/>
                    </a:lnB>
                    <a:lnTlToBr>
                      <a:noFill/>
                    </a:lnTlToBr>
                    <a:lnBlToTr>
                      <a:noFill/>
                    </a:lnBlToTr>
                    <a:noFill/>
                  </a:tcPr>
                </a:tc>
              </a:tr>
            </a:tbl>
          </a:graphicData>
        </a:graphic>
      </p:graphicFrame>
      <p:graphicFrame>
        <p:nvGraphicFramePr>
          <p:cNvPr id="60158" name="Group 766"/>
          <p:cNvGraphicFramePr>
            <a:graphicFrameLocks noGrp="1"/>
          </p:cNvGraphicFramePr>
          <p:nvPr>
            <p:ph sz="half" idx="2"/>
          </p:nvPr>
        </p:nvGraphicFramePr>
        <p:xfrm>
          <a:off x="6019800" y="1066800"/>
          <a:ext cx="2667000" cy="244475"/>
        </p:xfrm>
        <a:graphic>
          <a:graphicData uri="http://schemas.openxmlformats.org/drawingml/2006/table">
            <a:tbl>
              <a:tblPr/>
              <a:tblGrid>
                <a:gridCol w="2667000"/>
              </a:tblGrid>
              <a:tr h="244475">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tab pos="804863" algn="l"/>
                        </a:tabLst>
                      </a:pPr>
                      <a:r>
                        <a:rPr kumimoji="0" lang="ru-RU" sz="1000" b="1" i="1" u="none" strike="noStrike" cap="none" normalizeH="0" baseline="0" smtClean="0">
                          <a:ln>
                            <a:noFill/>
                          </a:ln>
                          <a:solidFill>
                            <a:schemeClr val="tx1"/>
                          </a:solidFill>
                          <a:effectLst/>
                          <a:latin typeface="Arial Cyr" charset="-52"/>
                        </a:rPr>
                        <a:t>.</a:t>
                      </a:r>
                      <a:endParaRPr kumimoji="0" lang="ru-RU" sz="1800" b="1" i="1" u="none" strike="noStrike" cap="none" normalizeH="0" baseline="0" smtClean="0">
                        <a:ln>
                          <a:noFill/>
                        </a:ln>
                        <a:solidFill>
                          <a:schemeClr val="tx1"/>
                        </a:solidFill>
                        <a:effectLst/>
                        <a:latin typeface="Arial" pitchFamily="34" charset="0"/>
                      </a:endParaRPr>
                    </a:p>
                  </a:txBody>
                  <a:tcPr marT="45839" marB="45839" anchor="ctr" horzOverflow="overflow">
                    <a:lnL cap="flat">
                      <a:noFill/>
                    </a:lnL>
                    <a:lnR cap="flat">
                      <a:noFill/>
                    </a:lnR>
                    <a:lnT cap="fla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Заголовок 3"/>
          <p:cNvSpPr>
            <a:spLocks noGrp="1"/>
          </p:cNvSpPr>
          <p:nvPr>
            <p:ph type="title" idx="4294967295"/>
          </p:nvPr>
        </p:nvSpPr>
        <p:spPr/>
        <p:txBody>
          <a:bodyPr/>
          <a:lstStyle/>
          <a:p>
            <a:pPr algn="ctr" eaLnBrk="1" hangingPunct="1"/>
            <a:r>
              <a:rPr lang="ru-RU" altLang="ru-RU" sz="2800" i="1" smtClean="0"/>
              <a:t>Показатели о страховых премиях по добровольному страхованию (тыс.руб.)</a:t>
            </a:r>
          </a:p>
        </p:txBody>
      </p:sp>
      <p:graphicFrame>
        <p:nvGraphicFramePr>
          <p:cNvPr id="1026" name="Диаграмма 6"/>
          <p:cNvGraphicFramePr>
            <a:graphicFrameLocks/>
          </p:cNvGraphicFramePr>
          <p:nvPr/>
        </p:nvGraphicFramePr>
        <p:xfrm>
          <a:off x="685800" y="1919288"/>
          <a:ext cx="8077200" cy="4633912"/>
        </p:xfrm>
        <a:graphic>
          <a:graphicData uri="http://schemas.openxmlformats.org/presentationml/2006/ole">
            <mc:AlternateContent xmlns:mc="http://schemas.openxmlformats.org/markup-compatibility/2006">
              <mc:Choice xmlns:v="urn:schemas-microsoft-com:vml" Requires="v">
                <p:oleObj spid="_x0000_s1028" r:id="rId3" imgW="8077900" imgH="4633362" progId="Excel.Chart.8">
                  <p:embed/>
                </p:oleObj>
              </mc:Choice>
              <mc:Fallback>
                <p:oleObj r:id="rId3" imgW="8077900" imgH="4633362" progId="Excel.Chart.8">
                  <p:embed/>
                  <p:pic>
                    <p:nvPicPr>
                      <p:cNvPr id="0" name="Диаграмма 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919288"/>
                        <a:ext cx="8077200" cy="4633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1"/>
          <p:cNvSpPr>
            <a:spLocks noGrp="1"/>
          </p:cNvSpPr>
          <p:nvPr>
            <p:ph type="title" idx="4294967295"/>
          </p:nvPr>
        </p:nvSpPr>
        <p:spPr/>
        <p:txBody>
          <a:bodyPr/>
          <a:lstStyle/>
          <a:p>
            <a:pPr algn="ctr" eaLnBrk="1" hangingPunct="1"/>
            <a:r>
              <a:rPr lang="ru-RU" altLang="ru-RU" sz="2800" i="1" smtClean="0"/>
              <a:t>Показатели о страховых выплатах по добровольному страхованию (тыс.руб.)</a:t>
            </a:r>
          </a:p>
        </p:txBody>
      </p:sp>
      <p:graphicFrame>
        <p:nvGraphicFramePr>
          <p:cNvPr id="4" name="Диаграмма 3"/>
          <p:cNvGraphicFramePr/>
          <p:nvPr/>
        </p:nvGraphicFramePr>
        <p:xfrm>
          <a:off x="609600" y="1866899"/>
          <a:ext cx="8153400" cy="4533901"/>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p:cNvSpPr>
            <a:spLocks noGrp="1"/>
          </p:cNvSpPr>
          <p:nvPr>
            <p:ph type="title" idx="4294967295"/>
          </p:nvPr>
        </p:nvSpPr>
        <p:spPr/>
        <p:txBody>
          <a:bodyPr/>
          <a:lstStyle/>
          <a:p>
            <a:pPr algn="ctr" eaLnBrk="1" hangingPunct="1"/>
            <a:r>
              <a:rPr lang="ru-RU" altLang="ru-RU" sz="2800" i="1" smtClean="0"/>
              <a:t>Показатели о страховых премиях по обязательному страхованию (тыс.руб.)</a:t>
            </a:r>
          </a:p>
        </p:txBody>
      </p:sp>
      <p:graphicFrame>
        <p:nvGraphicFramePr>
          <p:cNvPr id="10" name="Диаграмма 9"/>
          <p:cNvGraphicFramePr/>
          <p:nvPr/>
        </p:nvGraphicFramePr>
        <p:xfrm>
          <a:off x="304800" y="1600200"/>
          <a:ext cx="8610599" cy="4876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p:cNvSpPr>
            <a:spLocks noGrp="1"/>
          </p:cNvSpPr>
          <p:nvPr>
            <p:ph type="title" idx="4294967295"/>
          </p:nvPr>
        </p:nvSpPr>
        <p:spPr/>
        <p:txBody>
          <a:bodyPr/>
          <a:lstStyle/>
          <a:p>
            <a:pPr algn="ctr" eaLnBrk="1" hangingPunct="1"/>
            <a:r>
              <a:rPr lang="ru-RU" altLang="ru-RU" sz="2800" i="1" smtClean="0"/>
              <a:t>Показатели о страховых выплатах по обязательному страхованию (тыс.руб.)</a:t>
            </a:r>
          </a:p>
        </p:txBody>
      </p:sp>
      <p:graphicFrame>
        <p:nvGraphicFramePr>
          <p:cNvPr id="6" name="Диаграмма 5"/>
          <p:cNvGraphicFramePr/>
          <p:nvPr/>
        </p:nvGraphicFramePr>
        <p:xfrm>
          <a:off x="304800" y="1524000"/>
          <a:ext cx="8534400" cy="495776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444" descr="E:\Рейтинг страховых компаний - Клуб Nissan Qashqai.files\bar2-l.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5" name="Picture 443" descr="E:\Рейтинг страховых компаний - Клуб Nissan Qashqai.files\bar2.gif"/>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0" y="-1854200"/>
            <a:ext cx="476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6" name="Picture 442" descr="E:\Рейтинг страховых компаний - Клуб Nissan Qashqai.files\bar2-r.gif"/>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Picture 441" descr="E:\Рейтинг страховых компаний - Клуб Nissan Qashqai.files\bar3-l.gif"/>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440" descr="E:\Рейтинг страховых компаний - Клуб Nissan Qashqai.files\bar3.gif"/>
          <p:cNvPicPr>
            <a:picLocks noChangeAspect="1" noChangeArrowheads="1"/>
          </p:cNvPicPr>
          <p:nvPr/>
        </p:nvPicPr>
        <p:blipFill>
          <a:blip r:embed="rId10" r:link="rId11">
            <a:extLst>
              <a:ext uri="{28A0092B-C50C-407E-A947-70E740481C1C}">
                <a14:useLocalDpi xmlns:a14="http://schemas.microsoft.com/office/drawing/2010/main" val="0"/>
              </a:ext>
            </a:extLst>
          </a:blip>
          <a:srcRect/>
          <a:stretch>
            <a:fillRect/>
          </a:stretch>
        </p:blipFill>
        <p:spPr bwMode="auto">
          <a:xfrm>
            <a:off x="0" y="-1854200"/>
            <a:ext cx="7620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9" name="Picture 439" descr="E:\Рейтинг страховых компаний - Клуб Nissan Qashqai.files\bar3-r.gif"/>
          <p:cNvPicPr>
            <a:picLocks noChangeAspect="1" noChangeArrowheads="1"/>
          </p:cNvPicPr>
          <p:nvPr/>
        </p:nvPicPr>
        <p:blipFill>
          <a:blip r:embed="rId12" r:link="rId13">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0" name="Picture 438" descr="E:\Рейтинг страховых компаний - Клуб Nissan Qashqai.files\bar4-l.gif"/>
          <p:cNvPicPr>
            <a:picLocks noChangeAspect="1" noChangeArrowheads="1"/>
          </p:cNvPicPr>
          <p:nvPr/>
        </p:nvPicPr>
        <p:blipFill>
          <a:blip r:embed="rId14" r:link="rId15">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1" name="Picture 437" descr="E:\Рейтинг страховых компаний - Клуб Nissan Qashqai.files\bar4.gif"/>
          <p:cNvPicPr>
            <a:picLocks noChangeAspect="1" noChangeArrowheads="1"/>
          </p:cNvPicPr>
          <p:nvPr/>
        </p:nvPicPr>
        <p:blipFill>
          <a:blip r:embed="rId16" r:link="rId17">
            <a:extLst>
              <a:ext uri="{28A0092B-C50C-407E-A947-70E740481C1C}">
                <a14:useLocalDpi xmlns:a14="http://schemas.microsoft.com/office/drawing/2010/main" val="0"/>
              </a:ext>
            </a:extLst>
          </a:blip>
          <a:srcRect/>
          <a:stretch>
            <a:fillRect/>
          </a:stretch>
        </p:blipFill>
        <p:spPr bwMode="auto">
          <a:xfrm>
            <a:off x="0" y="-1854200"/>
            <a:ext cx="1333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2" name="Picture 436" descr="E:\Рейтинг страховых компаний - Клуб Nissan Qashqai.files\bar4-r.gif"/>
          <p:cNvPicPr>
            <a:picLocks noChangeAspect="1" noChangeArrowheads="1"/>
          </p:cNvPicPr>
          <p:nvPr/>
        </p:nvPicPr>
        <p:blipFill>
          <a:blip r:embed="rId18" r:link="rId19">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3" name="Picture 435" descr="E:\Рейтинг страховых компаний - Клуб Nissan Qashqai.files\bar5-l.gif"/>
          <p:cNvPicPr>
            <a:picLocks noChangeAspect="1" noChangeArrowheads="1"/>
          </p:cNvPicPr>
          <p:nvPr/>
        </p:nvPicPr>
        <p:blipFill>
          <a:blip r:embed="rId20" r:link="rId21">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4" name="Picture 434" descr="E:\Рейтинг страховых компаний - Клуб Nissan Qashqai.files\bar5.gif"/>
          <p:cNvPicPr>
            <a:picLocks noChangeAspect="1" noChangeArrowheads="1"/>
          </p:cNvPicPr>
          <p:nvPr/>
        </p:nvPicPr>
        <p:blipFill>
          <a:blip r:embed="rId22" r:link="rId23">
            <a:extLst>
              <a:ext uri="{28A0092B-C50C-407E-A947-70E740481C1C}">
                <a14:useLocalDpi xmlns:a14="http://schemas.microsoft.com/office/drawing/2010/main" val="0"/>
              </a:ext>
            </a:extLst>
          </a:blip>
          <a:srcRect/>
          <a:stretch>
            <a:fillRect/>
          </a:stretch>
        </p:blipFill>
        <p:spPr bwMode="auto">
          <a:xfrm>
            <a:off x="0" y="-1854200"/>
            <a:ext cx="7620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5" name="Picture 433" descr="E:\Рейтинг страховых компаний - Клуб Nissan Qashqai.files\bar5-r.gif"/>
          <p:cNvPicPr>
            <a:picLocks noChangeAspect="1" noChangeArrowheads="1"/>
          </p:cNvPicPr>
          <p:nvPr/>
        </p:nvPicPr>
        <p:blipFill>
          <a:blip r:embed="rId24" r:link="rId25">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6" name="Picture 432" descr="E:\Рейтинг страховых компаний - Клуб Nissan Qashqai.files\bar6-l.gif"/>
          <p:cNvPicPr>
            <a:picLocks noChangeAspect="1" noChangeArrowheads="1"/>
          </p:cNvPicPr>
          <p:nvPr/>
        </p:nvPicPr>
        <p:blipFill>
          <a:blip r:embed="rId26" r:link="rId27">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7" name="Picture 431" descr="E:\Рейтинг страховых компаний - Клуб Nissan Qashqai.files\bar6.gif"/>
          <p:cNvPicPr>
            <a:picLocks noChangeAspect="1" noChangeArrowheads="1"/>
          </p:cNvPicPr>
          <p:nvPr/>
        </p:nvPicPr>
        <p:blipFill>
          <a:blip r:embed="rId28" r:link="rId29">
            <a:extLst>
              <a:ext uri="{28A0092B-C50C-407E-A947-70E740481C1C}">
                <a14:useLocalDpi xmlns:a14="http://schemas.microsoft.com/office/drawing/2010/main" val="0"/>
              </a:ext>
            </a:extLst>
          </a:blip>
          <a:srcRect/>
          <a:stretch>
            <a:fillRect/>
          </a:stretch>
        </p:blipFill>
        <p:spPr bwMode="auto">
          <a:xfrm>
            <a:off x="0" y="-1854200"/>
            <a:ext cx="4000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8" name="Picture 430" descr="E:\Рейтинг страховых компаний - Клуб Nissan Qashqai.files\bar6-r.gif"/>
          <p:cNvPicPr>
            <a:picLocks noChangeAspect="1" noChangeArrowheads="1"/>
          </p:cNvPicPr>
          <p:nvPr/>
        </p:nvPicPr>
        <p:blipFill>
          <a:blip r:embed="rId30" r:link="rId31">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9" name="Picture 429" descr="E:\Рейтинг страховых компаний - Клуб Nissan Qashqai.files\bar1-l.gif"/>
          <p:cNvPicPr>
            <a:picLocks noChangeAspect="1" noChangeArrowheads="1"/>
          </p:cNvPicPr>
          <p:nvPr/>
        </p:nvPicPr>
        <p:blipFill>
          <a:blip r:embed="rId32" r:link="rId33">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0" name="Picture 428" descr="E:\Рейтинг страховых компаний - Клуб Nissan Qashqai.files\bar1.gif"/>
          <p:cNvPicPr>
            <a:picLocks noChangeAspect="1" noChangeArrowheads="1"/>
          </p:cNvPicPr>
          <p:nvPr/>
        </p:nvPicPr>
        <p:blipFill>
          <a:blip r:embed="rId34" r:link="rId35">
            <a:extLst>
              <a:ext uri="{28A0092B-C50C-407E-A947-70E740481C1C}">
                <a14:useLocalDpi xmlns:a14="http://schemas.microsoft.com/office/drawing/2010/main" val="0"/>
              </a:ext>
            </a:extLst>
          </a:blip>
          <a:srcRect/>
          <a:stretch>
            <a:fillRect/>
          </a:stretch>
        </p:blipFill>
        <p:spPr bwMode="auto">
          <a:xfrm>
            <a:off x="0" y="-1854200"/>
            <a:ext cx="4381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1" name="Picture 427" descr="E:\Рейтинг страховых компаний - Клуб Nissan Qashqai.files\bar1-r.gif"/>
          <p:cNvPicPr>
            <a:picLocks noChangeAspect="1" noChangeArrowheads="1"/>
          </p:cNvPicPr>
          <p:nvPr/>
        </p:nvPicPr>
        <p:blipFill>
          <a:blip r:embed="rId36" r:link="rId37">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2" name="Picture 426" descr="E:\Рейтинг страховых компаний - Клуб Nissan Qashqai.files\bar2-l.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3" name="Picture 425" descr="E:\Рейтинг страховых компаний - Клуб Nissan Qashqai.files\bar2.gif"/>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0" y="-1854200"/>
            <a:ext cx="1333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4" name="Picture 424" descr="E:\Рейтинг страховых компаний - Клуб Nissan Qashqai.files\bar2-r.gif"/>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5" name="Picture 423" descr="E:\Рейтинг страховых компаний - Клуб Nissan Qashqai.files\bar3-l.gif"/>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6" name="Picture 422" descr="E:\Рейтинг страховых компаний - Клуб Nissan Qashqai.files\bar3.gif"/>
          <p:cNvPicPr>
            <a:picLocks noChangeAspect="1" noChangeArrowheads="1"/>
          </p:cNvPicPr>
          <p:nvPr/>
        </p:nvPicPr>
        <p:blipFill>
          <a:blip r:embed="rId10" r:link="rId11">
            <a:extLst>
              <a:ext uri="{28A0092B-C50C-407E-A947-70E740481C1C}">
                <a14:useLocalDpi xmlns:a14="http://schemas.microsoft.com/office/drawing/2010/main" val="0"/>
              </a:ext>
            </a:extLst>
          </a:blip>
          <a:srcRect/>
          <a:stretch>
            <a:fillRect/>
          </a:stretch>
        </p:blipFill>
        <p:spPr bwMode="auto">
          <a:xfrm>
            <a:off x="0" y="-1854200"/>
            <a:ext cx="190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7" name="Picture 421" descr="E:\Рейтинг страховых компаний - Клуб Nissan Qashqai.files\bar3-r.gif"/>
          <p:cNvPicPr>
            <a:picLocks noChangeAspect="1" noChangeArrowheads="1"/>
          </p:cNvPicPr>
          <p:nvPr/>
        </p:nvPicPr>
        <p:blipFill>
          <a:blip r:embed="rId12" r:link="rId13">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8" name="Picture 420" descr="E:\Рейтинг страховых компаний - Клуб Nissan Qashqai.files\bar4-l.gif"/>
          <p:cNvPicPr>
            <a:picLocks noChangeAspect="1" noChangeArrowheads="1"/>
          </p:cNvPicPr>
          <p:nvPr/>
        </p:nvPicPr>
        <p:blipFill>
          <a:blip r:embed="rId14" r:link="rId15">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99" name="Picture 419" descr="E:\Рейтинг страховых компаний - Клуб Nissan Qashqai.files\bar4.gif"/>
          <p:cNvPicPr>
            <a:picLocks noChangeAspect="1" noChangeArrowheads="1"/>
          </p:cNvPicPr>
          <p:nvPr/>
        </p:nvPicPr>
        <p:blipFill>
          <a:blip r:embed="rId16" r:link="rId17">
            <a:extLst>
              <a:ext uri="{28A0092B-C50C-407E-A947-70E740481C1C}">
                <a14:useLocalDpi xmlns:a14="http://schemas.microsoft.com/office/drawing/2010/main" val="0"/>
              </a:ext>
            </a:extLst>
          </a:blip>
          <a:srcRect/>
          <a:stretch>
            <a:fillRect/>
          </a:stretch>
        </p:blipFill>
        <p:spPr bwMode="auto">
          <a:xfrm>
            <a:off x="0" y="-1854200"/>
            <a:ext cx="190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00" name="Picture 418" descr="E:\Рейтинг страховых компаний - Клуб Nissan Qashqai.files\bar4-r.gif"/>
          <p:cNvPicPr>
            <a:picLocks noChangeAspect="1" noChangeArrowheads="1"/>
          </p:cNvPicPr>
          <p:nvPr/>
        </p:nvPicPr>
        <p:blipFill>
          <a:blip r:embed="rId18" r:link="rId19">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01" name="Picture 417" descr="E:\Рейтинг страховых компаний - Клуб Nissan Qashqai.files\bar5-l.gif"/>
          <p:cNvPicPr>
            <a:picLocks noChangeAspect="1" noChangeArrowheads="1"/>
          </p:cNvPicPr>
          <p:nvPr/>
        </p:nvPicPr>
        <p:blipFill>
          <a:blip r:embed="rId20" r:link="rId21">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02" name="Picture 416" descr="E:\Рейтинг страховых компаний - Клуб Nissan Qashqai.files\bar5.gif"/>
          <p:cNvPicPr>
            <a:picLocks noChangeAspect="1" noChangeArrowheads="1"/>
          </p:cNvPicPr>
          <p:nvPr/>
        </p:nvPicPr>
        <p:blipFill>
          <a:blip r:embed="rId22" r:link="rId23">
            <a:extLst>
              <a:ext uri="{28A0092B-C50C-407E-A947-70E740481C1C}">
                <a14:useLocalDpi xmlns:a14="http://schemas.microsoft.com/office/drawing/2010/main" val="0"/>
              </a:ext>
            </a:extLst>
          </a:blip>
          <a:srcRect/>
          <a:stretch>
            <a:fillRect/>
          </a:stretch>
        </p:blipFill>
        <p:spPr bwMode="auto">
          <a:xfrm>
            <a:off x="0" y="-1854200"/>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03" name="Picture 415" descr="E:\Рейтинг страховых компаний - Клуб Nissan Qashqai.files\bar5-r.gif"/>
          <p:cNvPicPr>
            <a:picLocks noChangeAspect="1" noChangeArrowheads="1"/>
          </p:cNvPicPr>
          <p:nvPr/>
        </p:nvPicPr>
        <p:blipFill>
          <a:blip r:embed="rId24" r:link="rId25">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04" name="Picture 414" descr="E:\Рейтинг страховых компаний - Клуб Nissan Qashqai.files\bar6-l.gif"/>
          <p:cNvPicPr>
            <a:picLocks noChangeAspect="1" noChangeArrowheads="1"/>
          </p:cNvPicPr>
          <p:nvPr/>
        </p:nvPicPr>
        <p:blipFill>
          <a:blip r:embed="rId26" r:link="rId27">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05" name="Picture 413" descr="E:\Рейтинг страховых компаний - Клуб Nissan Qashqai.files\bar6.gif"/>
          <p:cNvPicPr>
            <a:picLocks noChangeAspect="1" noChangeArrowheads="1"/>
          </p:cNvPicPr>
          <p:nvPr/>
        </p:nvPicPr>
        <p:blipFill>
          <a:blip r:embed="rId28" r:link="rId29">
            <a:extLst>
              <a:ext uri="{28A0092B-C50C-407E-A947-70E740481C1C}">
                <a14:useLocalDpi xmlns:a14="http://schemas.microsoft.com/office/drawing/2010/main" val="0"/>
              </a:ext>
            </a:extLst>
          </a:blip>
          <a:srcRect/>
          <a:stretch>
            <a:fillRect/>
          </a:stretch>
        </p:blipFill>
        <p:spPr bwMode="auto">
          <a:xfrm>
            <a:off x="0" y="-1854200"/>
            <a:ext cx="952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06" name="Picture 412" descr="E:\Рейтинг страховых компаний - Клуб Nissan Qashqai.files\bar6-r.gif"/>
          <p:cNvPicPr>
            <a:picLocks noChangeAspect="1" noChangeArrowheads="1"/>
          </p:cNvPicPr>
          <p:nvPr/>
        </p:nvPicPr>
        <p:blipFill>
          <a:blip r:embed="rId30" r:link="rId31">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07" name="Picture 411" descr="E:\Рейтинг страховых компаний - Клуб Nissan Qashqai.files\bar1-l.gif"/>
          <p:cNvPicPr>
            <a:picLocks noChangeAspect="1" noChangeArrowheads="1"/>
          </p:cNvPicPr>
          <p:nvPr/>
        </p:nvPicPr>
        <p:blipFill>
          <a:blip r:embed="rId32" r:link="rId33">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08" name="Picture 410" descr="E:\Рейтинг страховых компаний - Клуб Nissan Qashqai.files\bar1.gif"/>
          <p:cNvPicPr>
            <a:picLocks noChangeAspect="1" noChangeArrowheads="1"/>
          </p:cNvPicPr>
          <p:nvPr/>
        </p:nvPicPr>
        <p:blipFill>
          <a:blip r:embed="rId34" r:link="rId35">
            <a:extLst>
              <a:ext uri="{28A0092B-C50C-407E-A947-70E740481C1C}">
                <a14:useLocalDpi xmlns:a14="http://schemas.microsoft.com/office/drawing/2010/main" val="0"/>
              </a:ext>
            </a:extLst>
          </a:blip>
          <a:srcRect/>
          <a:stretch>
            <a:fillRect/>
          </a:stretch>
        </p:blipFill>
        <p:spPr bwMode="auto">
          <a:xfrm>
            <a:off x="0" y="-1854200"/>
            <a:ext cx="190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09" name="Picture 409" descr="E:\Рейтинг страховых компаний - Клуб Nissan Qashqai.files\bar1-r.gif"/>
          <p:cNvPicPr>
            <a:picLocks noChangeAspect="1" noChangeArrowheads="1"/>
          </p:cNvPicPr>
          <p:nvPr/>
        </p:nvPicPr>
        <p:blipFill>
          <a:blip r:embed="rId36" r:link="rId37">
            <a:extLst>
              <a:ext uri="{28A0092B-C50C-407E-A947-70E740481C1C}">
                <a14:useLocalDpi xmlns:a14="http://schemas.microsoft.com/office/drawing/2010/main" val="0"/>
              </a:ext>
            </a:extLst>
          </a:blip>
          <a:srcRect/>
          <a:stretch>
            <a:fillRect/>
          </a:stretch>
        </p:blipFill>
        <p:spPr bwMode="auto">
          <a:xfrm>
            <a:off x="0" y="-1854200"/>
            <a:ext cx="285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10" name="Rectangle 445"/>
          <p:cNvSpPr>
            <a:spLocks noChangeArrowheads="1"/>
          </p:cNvSpPr>
          <p:nvPr/>
        </p:nvSpPr>
        <p:spPr bwMode="auto">
          <a:xfrm>
            <a:off x="0" y="-1854200"/>
            <a:ext cx="9144000" cy="0"/>
          </a:xfrm>
          <a:prstGeom prst="rect">
            <a:avLst/>
          </a:prstGeom>
          <a:solidFill>
            <a:srgbClr val="6666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11" name="Rectangle 448"/>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12" name="Rectangle 452"/>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13" name="Rectangle 456"/>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14" name="Rectangle 460"/>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15" name="Rectangle 464"/>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16" name="Rectangle 468"/>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17" name="Rectangle 472"/>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18" name="Rectangle 476"/>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19" name="Rectangle 480"/>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20" name="Rectangle 484"/>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21" name="Rectangle 488"/>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sp>
        <p:nvSpPr>
          <p:cNvPr id="28722" name="Rectangle 492"/>
          <p:cNvSpPr>
            <a:spLocks noChangeArrowheads="1"/>
          </p:cNvSpPr>
          <p:nvPr/>
        </p:nvSpPr>
        <p:spPr bwMode="auto">
          <a:xfrm>
            <a:off x="0" y="-1854200"/>
            <a:ext cx="3960813" cy="0"/>
          </a:xfrm>
          <a:prstGeom prst="rect">
            <a:avLst/>
          </a:prstGeom>
          <a:solidFill>
            <a:srgbClr val="F2F4F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ltLang="ru-RU"/>
          </a:p>
        </p:txBody>
      </p:sp>
      <p:pic>
        <p:nvPicPr>
          <p:cNvPr id="28723" name="Picture 764"/>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152400" y="0"/>
            <a:ext cx="8839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title" idx="4294967295"/>
          </p:nvPr>
        </p:nvSpPr>
        <p:spPr>
          <a:xfrm>
            <a:off x="685800" y="1981200"/>
            <a:ext cx="7772400" cy="1828800"/>
          </a:xfrm>
        </p:spPr>
        <p:txBody>
          <a:bodyPr/>
          <a:lstStyle/>
          <a:p>
            <a:pPr algn="ctr" eaLnBrk="1" hangingPunct="1"/>
            <a:r>
              <a:rPr lang="ru-RU" altLang="ru-RU" sz="5700" i="1" smtClean="0"/>
              <a:t>Прогноз развития страхового рынка</a:t>
            </a:r>
            <a:endParaRPr lang="ru-RU" altLang="ru-RU" sz="5700" smtClean="0"/>
          </a:p>
        </p:txBody>
      </p:sp>
      <p:pic>
        <p:nvPicPr>
          <p:cNvPr id="29699" name="Picture 10" descr="2_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222750"/>
            <a:ext cx="2541588"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28600"/>
            <a:ext cx="2057400" cy="190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8"/>
            <a:ext cx="7543800" cy="258762"/>
          </a:xfrm>
        </p:spPr>
        <p:txBody>
          <a:bodyPr/>
          <a:lstStyle/>
          <a:p>
            <a:pPr eaLnBrk="1" hangingPunct="1"/>
            <a:endParaRPr lang="ru-RU" altLang="ru-RU" sz="3500" smtClean="0"/>
          </a:p>
        </p:txBody>
      </p:sp>
      <p:sp>
        <p:nvSpPr>
          <p:cNvPr id="30723" name="Rectangle 3"/>
          <p:cNvSpPr>
            <a:spLocks noGrp="1" noChangeArrowheads="1"/>
          </p:cNvSpPr>
          <p:nvPr>
            <p:ph type="body" idx="1"/>
          </p:nvPr>
        </p:nvSpPr>
        <p:spPr>
          <a:xfrm>
            <a:off x="457200" y="838200"/>
            <a:ext cx="8229600" cy="5638800"/>
          </a:xfrm>
        </p:spPr>
        <p:txBody>
          <a:bodyPr/>
          <a:lstStyle/>
          <a:p>
            <a:pPr eaLnBrk="1" hangingPunct="1">
              <a:lnSpc>
                <a:spcPct val="90000"/>
              </a:lnSpc>
            </a:pPr>
            <a:r>
              <a:rPr lang="ru-RU" altLang="ru-RU" sz="2100" smtClean="0"/>
              <a:t>В 2009 г. рынок страхования в целом способен показать  темп прироста премии в районе 15–16%. </a:t>
            </a:r>
          </a:p>
          <a:p>
            <a:pPr eaLnBrk="1" hangingPunct="1">
              <a:lnSpc>
                <a:spcPct val="90000"/>
              </a:lnSpc>
            </a:pPr>
            <a:r>
              <a:rPr lang="ru-RU" altLang="ru-RU" sz="2100" smtClean="0"/>
              <a:t>Основные виды на рынке добровольного страхования, иного, чем страхование жизни и ОСАГО, будут развиваться с приблизительно равными темпами. Наиболее активно – имущественное страхование и ОСАГО, чуть медленнее – личное страхование и страхование ответственности. В результате объем рынка ДИСЖ+ОСАГО в 2009 году может составить чуть более 600 млрд. руб., а к 2011 исходя из текущих предположений способен достичь почти 790 млрд. руб. </a:t>
            </a:r>
          </a:p>
          <a:p>
            <a:pPr eaLnBrk="1" hangingPunct="1">
              <a:lnSpc>
                <a:spcPct val="90000"/>
              </a:lnSpc>
            </a:pPr>
            <a:r>
              <a:rPr lang="ru-RU" altLang="ru-RU" sz="2100" smtClean="0"/>
              <a:t>Страхование будет развиваться с темпами, близкими к инфляции или чуть выше, что будет означать как минимум сохранение реальных объемов рынка. </a:t>
            </a:r>
          </a:p>
        </p:txBody>
      </p:sp>
      <p:pic>
        <p:nvPicPr>
          <p:cNvPr id="307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4876800"/>
            <a:ext cx="1625600"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5365750"/>
            <a:ext cx="2057400"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a:xfrm>
            <a:off x="0" y="122238"/>
            <a:ext cx="7543800" cy="1295400"/>
          </a:xfrm>
        </p:spPr>
        <p:txBody>
          <a:bodyPr/>
          <a:lstStyle/>
          <a:p>
            <a:pPr algn="ctr" eaLnBrk="1" hangingPunct="1"/>
            <a:r>
              <a:rPr lang="ru-RU" altLang="ru-RU" sz="3100" i="1" smtClean="0"/>
              <a:t>Прогноз развития основных видов страхования до 2011 г.</a:t>
            </a:r>
          </a:p>
        </p:txBody>
      </p:sp>
      <p:graphicFrame>
        <p:nvGraphicFramePr>
          <p:cNvPr id="53795" name="Group 547"/>
          <p:cNvGraphicFramePr>
            <a:graphicFrameLocks noGrp="1"/>
          </p:cNvGraphicFramePr>
          <p:nvPr/>
        </p:nvGraphicFramePr>
        <p:xfrm>
          <a:off x="533400" y="1828800"/>
          <a:ext cx="8229600" cy="4760913"/>
        </p:xfrm>
        <a:graphic>
          <a:graphicData uri="http://schemas.openxmlformats.org/drawingml/2006/table">
            <a:tbl>
              <a:tblPr/>
              <a:tblGrid>
                <a:gridCol w="2384425"/>
                <a:gridCol w="974725"/>
                <a:gridCol w="973138"/>
                <a:gridCol w="974725"/>
                <a:gridCol w="974725"/>
                <a:gridCol w="973137"/>
                <a:gridCol w="974725"/>
              </a:tblGrid>
              <a:tr h="512831">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Вид страхования</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FF"/>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Объем рынка, млрд. руб.</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FF"/>
                    </a:solidFill>
                  </a:tcPr>
                </a:tc>
                <a:tc hMerge="1">
                  <a:txBody>
                    <a:bodyPr/>
                    <a:lstStyle/>
                    <a:p>
                      <a:endParaRPr lang="ru-RU"/>
                    </a:p>
                  </a:txBody>
                  <a:tcPr/>
                </a:tc>
                <a:tc hMerge="1">
                  <a:txBody>
                    <a:bodyPr/>
                    <a:lstStyle/>
                    <a:p>
                      <a:endParaRPr lang="ru-RU"/>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Темп прироста</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FF"/>
                    </a:solidFill>
                  </a:tcPr>
                </a:tc>
                <a:tc hMerge="1">
                  <a:txBody>
                    <a:bodyPr/>
                    <a:lstStyle/>
                    <a:p>
                      <a:endParaRPr lang="ru-RU"/>
                    </a:p>
                  </a:txBody>
                  <a:tcPr/>
                </a:tc>
                <a:tc hMerge="1">
                  <a:txBody>
                    <a:bodyPr/>
                    <a:lstStyle/>
                    <a:p>
                      <a:endParaRPr lang="ru-RU"/>
                    </a:p>
                  </a:txBody>
                  <a:tcPr/>
                </a:tc>
              </a:tr>
              <a:tr h="511243">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2009</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2010</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2011</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2009</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2010</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smtClean="0">
                          <a:ln>
                            <a:noFill/>
                          </a:ln>
                          <a:solidFill>
                            <a:schemeClr val="tx1"/>
                          </a:solidFill>
                          <a:effectLst/>
                          <a:latin typeface="Times New Roman" pitchFamily="18" charset="0"/>
                          <a:cs typeface="Times New Roman" pitchFamily="18" charset="0"/>
                        </a:rPr>
                        <a:t>2011</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FF"/>
                    </a:solidFill>
                  </a:tcPr>
                </a:tc>
              </a:tr>
              <a:tr h="8541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Имущественное страхование</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370</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420</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481</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12,9%</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13,7%	</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14,5%</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r>
              <a:tr h="7011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Личное страхование</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120</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135</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154</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12,1%</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12,9%</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13,7%</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r>
              <a:tr h="64302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ОСАГО</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93</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106</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121</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13,3%</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13,8%</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14,5%</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r>
              <a:tr h="153849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Добровольное страхование ответственности	</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669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25</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27</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30</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9,9%</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10,8%	</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11,7%</a:t>
                      </a:r>
                      <a:endParaRPr kumimoji="0" lang="ru-RU" sz="3200" b="0" i="0" u="none" strike="noStrike" cap="none" normalizeH="0" baseline="0" smtClean="0">
                        <a:ln>
                          <a:noFill/>
                        </a:ln>
                        <a:solidFill>
                          <a:schemeClr val="tx1"/>
                        </a:solidFill>
                        <a:effectLst/>
                        <a:latin typeface="Arial" pitchFamily="34" charset="0"/>
                      </a:endParaRPr>
                    </a:p>
                  </a:txBody>
                  <a:tcPr marT="45726" marB="4572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99FF"/>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122238"/>
            <a:ext cx="7543800" cy="106362"/>
          </a:xfrm>
        </p:spPr>
        <p:txBody>
          <a:bodyPr/>
          <a:lstStyle/>
          <a:p>
            <a:pPr eaLnBrk="1" hangingPunct="1"/>
            <a:endParaRPr lang="ru-RU" altLang="ru-RU" sz="3500" smtClean="0"/>
          </a:p>
        </p:txBody>
      </p:sp>
      <p:sp>
        <p:nvSpPr>
          <p:cNvPr id="6147" name="Rectangle 3"/>
          <p:cNvSpPr>
            <a:spLocks noGrp="1" noChangeArrowheads="1"/>
          </p:cNvSpPr>
          <p:nvPr>
            <p:ph type="body" idx="1"/>
          </p:nvPr>
        </p:nvSpPr>
        <p:spPr>
          <a:xfrm>
            <a:off x="457200" y="228600"/>
            <a:ext cx="8229600" cy="6324600"/>
          </a:xfrm>
        </p:spPr>
        <p:txBody>
          <a:bodyPr/>
          <a:lstStyle/>
          <a:p>
            <a:pPr marL="0" indent="0" eaLnBrk="1" hangingPunct="1"/>
            <a:r>
              <a:rPr lang="ru-RU" altLang="ru-RU" sz="2800" b="1" i="1" smtClean="0"/>
              <a:t> </a:t>
            </a:r>
            <a:r>
              <a:rPr lang="ru-RU" altLang="ru-RU" sz="2000" b="1" i="1" smtClean="0"/>
              <a:t>Страхователь</a:t>
            </a:r>
            <a:r>
              <a:rPr lang="ru-RU" altLang="ru-RU" sz="2000" b="1" smtClean="0"/>
              <a:t> </a:t>
            </a:r>
            <a:endParaRPr lang="ru-RU" altLang="ru-RU" sz="2000" smtClean="0"/>
          </a:p>
          <a:p>
            <a:pPr marL="0" indent="0" eaLnBrk="1" hangingPunct="1">
              <a:buFont typeface="Wingdings" panose="05000000000000000000" pitchFamily="2" charset="2"/>
              <a:buNone/>
            </a:pPr>
            <a:r>
              <a:rPr lang="ru-RU" altLang="ru-RU" sz="2000" smtClean="0"/>
              <a:t>физическое или юридическое лицо, уплачивающее денежные    (страховые) взносы и имеющее право по закону или на основе       договора получить денежную сумму при наступлении страхового     случая. </a:t>
            </a:r>
          </a:p>
          <a:p>
            <a:pPr marL="0" indent="0" eaLnBrk="1" hangingPunct="1"/>
            <a:r>
              <a:rPr lang="ru-RU" altLang="ru-RU" sz="2000" smtClean="0"/>
              <a:t> </a:t>
            </a:r>
            <a:r>
              <a:rPr lang="ru-RU" altLang="ru-RU" sz="2000" b="1" i="1" smtClean="0"/>
              <a:t>Страховщик</a:t>
            </a:r>
          </a:p>
          <a:p>
            <a:pPr marL="0" indent="0" eaLnBrk="1" hangingPunct="1">
              <a:buFont typeface="Wingdings" panose="05000000000000000000" pitchFamily="2" charset="2"/>
              <a:buNone/>
            </a:pPr>
            <a:r>
              <a:rPr lang="ru-RU" altLang="ru-RU" sz="2000" smtClean="0"/>
              <a:t>юридическое лицо, имеющее лицензию на осуществление страховой деятельности, принимающее на себя по договору страхования за определенное вознаграждение (страховая премия) обязательство возместить страхователю или другому лицу, в пользу которого заключено страхование, убытки, возникшие в результате наступления страховых случаев, обусловленных в договоре.</a:t>
            </a:r>
          </a:p>
          <a:p>
            <a:pPr marL="0" indent="0" eaLnBrk="1" hangingPunct="1"/>
            <a:r>
              <a:rPr lang="ru-RU" altLang="ru-RU" sz="2000" b="1" i="1" smtClean="0"/>
              <a:t> Застрахованный </a:t>
            </a:r>
            <a:endParaRPr lang="ru-RU" altLang="ru-RU" sz="2000" i="1" smtClean="0"/>
          </a:p>
          <a:p>
            <a:pPr marL="0" indent="0" eaLnBrk="1" hangingPunct="1">
              <a:buFont typeface="Wingdings" panose="05000000000000000000" pitchFamily="2" charset="2"/>
              <a:buNone/>
            </a:pPr>
            <a:r>
              <a:rPr lang="ru-RU" altLang="ru-RU" sz="2000" smtClean="0"/>
              <a:t>физическое лицо, жизнь, здоровье и трудоспособность которого выступают объектом страховой защиты. </a:t>
            </a:r>
          </a:p>
          <a:p>
            <a:pPr marL="0" indent="0" eaLnBrk="1" hangingPunct="1"/>
            <a:endParaRPr lang="ru-RU" altLang="ru-RU" sz="2000" smtClean="0"/>
          </a:p>
        </p:txBody>
      </p:sp>
      <p:pic>
        <p:nvPicPr>
          <p:cNvPr id="614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5486400"/>
            <a:ext cx="1711325" cy="128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122238"/>
            <a:ext cx="7543800" cy="106362"/>
          </a:xfrm>
        </p:spPr>
        <p:txBody>
          <a:bodyPr/>
          <a:lstStyle/>
          <a:p>
            <a:pPr eaLnBrk="1" hangingPunct="1"/>
            <a:endParaRPr lang="ru-RU" altLang="ru-RU" sz="3500" smtClean="0"/>
          </a:p>
        </p:txBody>
      </p:sp>
      <p:sp>
        <p:nvSpPr>
          <p:cNvPr id="32771" name="Rectangle 3"/>
          <p:cNvSpPr>
            <a:spLocks noGrp="1" noChangeArrowheads="1"/>
          </p:cNvSpPr>
          <p:nvPr>
            <p:ph type="body" idx="1"/>
          </p:nvPr>
        </p:nvSpPr>
        <p:spPr>
          <a:xfrm>
            <a:off x="457200" y="685800"/>
            <a:ext cx="7467600" cy="5445125"/>
          </a:xfrm>
        </p:spPr>
        <p:txBody>
          <a:bodyPr/>
          <a:lstStyle/>
          <a:p>
            <a:pPr eaLnBrk="1" hangingPunct="1">
              <a:lnSpc>
                <a:spcPct val="90000"/>
              </a:lnSpc>
            </a:pPr>
            <a:r>
              <a:rPr lang="ru-RU" altLang="ru-RU" sz="2100" smtClean="0"/>
              <a:t>Менее всего будет подвержено кризису страхование за счет средств населения, в частности, имущественное, поскольку доходы граждан, очевидно, не только не сократятся, но продолжат расти, хотя и заметно медленнее, чем в предыдущие годы. С другой стороны, спрос на страхование имущества будет поддерживаться опасениями потерять его, в то время как сложная ситуация в экономике не позволит найти или заработать средства на его компенсацию потерь собственными силами. </a:t>
            </a:r>
          </a:p>
          <a:p>
            <a:pPr eaLnBrk="1" hangingPunct="1">
              <a:lnSpc>
                <a:spcPct val="90000"/>
              </a:lnSpc>
            </a:pPr>
            <a:r>
              <a:rPr lang="ru-RU" altLang="ru-RU" sz="2100" smtClean="0"/>
              <a:t>В то же время, корпоративный сегмент пострадает от кризиса довольно существенно. Так, если страхование транспорта для предприятий более актуально в силу больших рисков для имущества, то огневое страхование (офиса, оборудования, складов) в 2009 г. значительно замедлит темпы роста. </a:t>
            </a:r>
          </a:p>
        </p:txBody>
      </p:sp>
      <p:pic>
        <p:nvPicPr>
          <p:cNvPr id="327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5181600"/>
            <a:ext cx="1725613"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5575" y="2209800"/>
            <a:ext cx="119062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a:xfrm>
            <a:off x="0" y="122238"/>
            <a:ext cx="7543800" cy="1295400"/>
          </a:xfrm>
        </p:spPr>
        <p:txBody>
          <a:bodyPr/>
          <a:lstStyle/>
          <a:p>
            <a:pPr algn="ctr" eaLnBrk="1" hangingPunct="1"/>
            <a:r>
              <a:rPr lang="ru-RU" altLang="ru-RU" sz="3100" i="1" smtClean="0"/>
              <a:t>Прогноз развития отдельных видов страхования до 2011 г.</a:t>
            </a:r>
            <a:r>
              <a:rPr lang="ru-RU" altLang="ru-RU" smtClean="0"/>
              <a:t> </a:t>
            </a:r>
          </a:p>
        </p:txBody>
      </p:sp>
      <p:graphicFrame>
        <p:nvGraphicFramePr>
          <p:cNvPr id="52680" name="Group 456"/>
          <p:cNvGraphicFramePr>
            <a:graphicFrameLocks noGrp="1"/>
          </p:cNvGraphicFramePr>
          <p:nvPr/>
        </p:nvGraphicFramePr>
        <p:xfrm>
          <a:off x="457200" y="1608138"/>
          <a:ext cx="8382000" cy="4868862"/>
        </p:xfrm>
        <a:graphic>
          <a:graphicData uri="http://schemas.openxmlformats.org/drawingml/2006/table">
            <a:tbl>
              <a:tblPr/>
              <a:tblGrid>
                <a:gridCol w="2794000"/>
                <a:gridCol w="930275"/>
                <a:gridCol w="931863"/>
                <a:gridCol w="931862"/>
                <a:gridCol w="930275"/>
                <a:gridCol w="931863"/>
                <a:gridCol w="931862"/>
              </a:tblGrid>
              <a:tr h="365125">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Вид страхования</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99FF"/>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Объем рынка, млрд. руб.</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99FF"/>
                    </a:solidFill>
                  </a:tcPr>
                </a:tc>
                <a:tc hMerge="1">
                  <a:txBody>
                    <a:bodyPr/>
                    <a:lstStyle/>
                    <a:p>
                      <a:endParaRPr lang="ru-RU"/>
                    </a:p>
                  </a:txBody>
                  <a:tcPr/>
                </a:tc>
                <a:tc hMerge="1">
                  <a:txBody>
                    <a:bodyPr/>
                    <a:lstStyle/>
                    <a:p>
                      <a:endParaRPr lang="ru-RU"/>
                    </a:p>
                  </a:txBody>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Темп прироста</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99FF"/>
                    </a:solidFill>
                  </a:tcPr>
                </a:tc>
                <a:tc hMerge="1">
                  <a:txBody>
                    <a:bodyPr/>
                    <a:lstStyle/>
                    <a:p>
                      <a:endParaRPr lang="ru-RU"/>
                    </a:p>
                  </a:txBody>
                  <a:tcPr/>
                </a:tc>
                <a:tc hMerge="1">
                  <a:txBody>
                    <a:bodyPr/>
                    <a:lstStyle/>
                    <a:p>
                      <a:endParaRPr lang="ru-RU"/>
                    </a:p>
                  </a:txBody>
                  <a:tcPr/>
                </a:tc>
              </a:tr>
              <a:tr h="365125">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2009</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99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2010</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99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2011</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99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2009</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99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2010</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99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2011</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6699FF"/>
                    </a:solidFill>
                  </a:tcPr>
                </a:tc>
              </a:tr>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Имущество населения</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208</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257</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317</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26%</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24%</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23%</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6080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Каско автотранспорта населения</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177</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218</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267</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25%</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23%</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23%</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Имущество предприятий</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158</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169</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181</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6%</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7%</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365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ДМС</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83</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95</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109</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13%</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14%</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15%</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6080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Огневое страхование предприятий</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68</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70</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72</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3%</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4%</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609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Каско автотранспорта предприятий</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48</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61</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74</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18%</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27%</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22%</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6080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НС</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47</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55</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64</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15%</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16%	</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16%</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609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Огневое страхование населения</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28</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34</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41</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20%</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20%	</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Times New Roman" pitchFamily="18" charset="0"/>
                          <a:cs typeface="Times New Roman" pitchFamily="18" charset="0"/>
                        </a:rPr>
                        <a:t>20%</a:t>
                      </a:r>
                      <a:endParaRPr kumimoji="0" lang="ru-RU" sz="24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Содержимое 2"/>
          <p:cNvSpPr>
            <a:spLocks noGrp="1"/>
          </p:cNvSpPr>
          <p:nvPr>
            <p:ph idx="4294967295"/>
          </p:nvPr>
        </p:nvSpPr>
        <p:spPr>
          <a:xfrm>
            <a:off x="457200" y="914400"/>
            <a:ext cx="8229600" cy="5638800"/>
          </a:xfrm>
        </p:spPr>
        <p:txBody>
          <a:bodyPr/>
          <a:lstStyle/>
          <a:p>
            <a:pPr eaLnBrk="1" hangingPunct="1"/>
            <a:r>
              <a:rPr lang="ru-RU" altLang="ru-RU" sz="2000" smtClean="0"/>
              <a:t>Возможен уход с рынка до 50% страховых компаний.</a:t>
            </a:r>
          </a:p>
          <a:p>
            <a:pPr eaLnBrk="1" hangingPunct="1"/>
            <a:r>
              <a:rPr lang="ru-RU" altLang="ru-RU" sz="2000" smtClean="0"/>
              <a:t>Сокращение количества российских страховщиков будет происходить в большей степени по причине активизации процессов слияний и поглощений.</a:t>
            </a:r>
          </a:p>
          <a:p>
            <a:pPr eaLnBrk="1" hangingPunct="1"/>
            <a:r>
              <a:rPr lang="ru-RU" altLang="ru-RU" sz="2000" smtClean="0"/>
              <a:t>Слияние с более сильными компаниями для многих компаний будет единственным способом избежать банкротства.</a:t>
            </a:r>
          </a:p>
          <a:p>
            <a:pPr eaLnBrk="1" hangingPunct="1"/>
            <a:r>
              <a:rPr lang="ru-RU" altLang="ru-RU" sz="2000" smtClean="0"/>
              <a:t> Даже в самых осторожных комментариях звучит мысль о том, что разорений не избежать. Первыми претендентами на банкротство будут те компании, которые в последнее время исповедовали политику рискового наращивания портфеля по каско и ОСАГО.</a:t>
            </a:r>
          </a:p>
          <a:p>
            <a:pPr eaLnBrk="1" hangingPunct="1"/>
            <a:r>
              <a:rPr lang="ru-RU" altLang="ru-RU" sz="2000" smtClean="0"/>
              <a:t>Трудности могут испытать страховщики, привязанные к холдингам, отдельным банкам.</a:t>
            </a:r>
          </a:p>
        </p:txBody>
      </p:sp>
      <p:pic>
        <p:nvPicPr>
          <p:cNvPr id="3481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4876800"/>
            <a:ext cx="1666875" cy="176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122238"/>
            <a:ext cx="7543800" cy="106362"/>
          </a:xfrm>
        </p:spPr>
        <p:txBody>
          <a:bodyPr/>
          <a:lstStyle/>
          <a:p>
            <a:pPr eaLnBrk="1" hangingPunct="1"/>
            <a:endParaRPr lang="ru-RU" altLang="ru-RU" sz="3500" smtClean="0"/>
          </a:p>
        </p:txBody>
      </p:sp>
      <p:sp>
        <p:nvSpPr>
          <p:cNvPr id="35843" name="Rectangle 3"/>
          <p:cNvSpPr>
            <a:spLocks noGrp="1" noChangeArrowheads="1"/>
          </p:cNvSpPr>
          <p:nvPr>
            <p:ph type="body" idx="1"/>
          </p:nvPr>
        </p:nvSpPr>
        <p:spPr>
          <a:xfrm>
            <a:off x="457200" y="1219200"/>
            <a:ext cx="8229600" cy="4911725"/>
          </a:xfrm>
        </p:spPr>
        <p:txBody>
          <a:bodyPr/>
          <a:lstStyle/>
          <a:p>
            <a:pPr eaLnBrk="1" hangingPunct="1"/>
            <a:r>
              <a:rPr lang="ru-RU" altLang="ru-RU" sz="2800" smtClean="0"/>
              <a:t>Совокупный уставный капитал российских страховых компаний к 2020 году должен достигнуть как минимум 750 млрд. рублей в ценах 2007 года (30,6 млрд. долларов), то есть вырасти в 4,4 раза, а величина совокупных активов отрасли в 2020 году — не менее 3,3 трлн. рублей в ценах 2007 года (134,4 млрд. долларов) против 675 млрд. рублей (25,6 млрд. долларов) на начало 2007 года.</a:t>
            </a:r>
            <a:r>
              <a:rPr lang="ru-RU" altLang="ru-RU" smtClean="0"/>
              <a:t> </a:t>
            </a:r>
          </a:p>
        </p:txBody>
      </p:sp>
      <p:pic>
        <p:nvPicPr>
          <p:cNvPr id="358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5181600"/>
            <a:ext cx="1808163"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84138"/>
            <a:ext cx="1828800"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ru-RU" altLang="ru-RU" sz="2400" i="1" smtClean="0"/>
              <a:t>На данном этапе развития кризиса на российском страховом рынке нас ожидают:</a:t>
            </a:r>
            <a:br>
              <a:rPr lang="ru-RU" altLang="ru-RU" sz="2400" i="1" smtClean="0"/>
            </a:br>
            <a:endParaRPr lang="ru-RU" altLang="ru-RU" sz="2400" i="1" smtClean="0"/>
          </a:p>
        </p:txBody>
      </p:sp>
      <p:sp>
        <p:nvSpPr>
          <p:cNvPr id="36867" name="Rectangle 3"/>
          <p:cNvSpPr>
            <a:spLocks noGrp="1" noChangeArrowheads="1"/>
          </p:cNvSpPr>
          <p:nvPr>
            <p:ph type="body" idx="1"/>
          </p:nvPr>
        </p:nvSpPr>
        <p:spPr>
          <a:xfrm>
            <a:off x="152400" y="1219200"/>
            <a:ext cx="8839200" cy="5486400"/>
          </a:xfrm>
        </p:spPr>
        <p:txBody>
          <a:bodyPr/>
          <a:lstStyle/>
          <a:p>
            <a:pPr marL="352425" indent="-352425" eaLnBrk="1" hangingPunct="1">
              <a:lnSpc>
                <a:spcPct val="80000"/>
              </a:lnSpc>
            </a:pPr>
            <a:r>
              <a:rPr lang="ru-RU" altLang="ru-RU" sz="1800" smtClean="0"/>
              <a:t>существенное сжатие платёжеспособного спроса на страхование, включая значительное сокращение базы для реализации принудительного страхования.</a:t>
            </a:r>
          </a:p>
          <a:p>
            <a:pPr marL="352425" indent="-352425" eaLnBrk="1" hangingPunct="1">
              <a:lnSpc>
                <a:spcPct val="80000"/>
              </a:lnSpc>
            </a:pPr>
            <a:r>
              <a:rPr lang="ru-RU" altLang="ru-RU" sz="1800" smtClean="0"/>
              <a:t>падение капитализации и ухудшение финансового состояния собственников поставщиков страховых и перестраховочных услуг, негативные изменения в структуре собственности многих страховых организаций, существенное снижение их способности выполнять свои обязательства перед потребителями;</a:t>
            </a:r>
          </a:p>
          <a:p>
            <a:pPr marL="352425" indent="-352425" eaLnBrk="1" hangingPunct="1">
              <a:lnSpc>
                <a:spcPct val="80000"/>
              </a:lnSpc>
            </a:pPr>
            <a:r>
              <a:rPr lang="ru-RU" altLang="ru-RU" sz="1800" smtClean="0"/>
              <a:t>обострение противоречий между потребителями и поставщиками страховых услуг вследствие резкого усиления присущей современному страхованию тенденции к игнорированию интересов страхователей;</a:t>
            </a:r>
          </a:p>
          <a:p>
            <a:pPr marL="352425" indent="-352425" eaLnBrk="1" hangingPunct="1">
              <a:lnSpc>
                <a:spcPct val="80000"/>
              </a:lnSpc>
            </a:pPr>
            <a:r>
              <a:rPr lang="ru-RU" altLang="ru-RU" sz="1800" smtClean="0"/>
              <a:t>сокращение ёмкости/снижение надёжности страховщиков;</a:t>
            </a:r>
          </a:p>
          <a:p>
            <a:pPr marL="352425" indent="-352425" eaLnBrk="1" hangingPunct="1">
              <a:lnSpc>
                <a:spcPct val="80000"/>
              </a:lnSpc>
            </a:pPr>
            <a:r>
              <a:rPr lang="ru-RU" altLang="ru-RU" sz="1800" smtClean="0"/>
              <a:t>дальнейший рост недоверия в отношениях между страхователями и страховщиками, перестрахователями и перестраховщиками;</a:t>
            </a:r>
          </a:p>
          <a:p>
            <a:pPr marL="352425" indent="-352425" eaLnBrk="1" hangingPunct="1">
              <a:lnSpc>
                <a:spcPct val="80000"/>
              </a:lnSpc>
            </a:pPr>
            <a:r>
              <a:rPr lang="ru-RU" altLang="ru-RU" sz="1800" smtClean="0"/>
              <a:t>обострение противоречий между поставщиками страховых услуг, активизация процессов передела и попыток «мародерства» на страховом рынке.</a:t>
            </a:r>
          </a:p>
          <a:p>
            <a:pPr marL="352425" indent="-352425" eaLnBrk="1" hangingPunct="1">
              <a:lnSpc>
                <a:spcPct val="80000"/>
              </a:lnSpc>
            </a:pPr>
            <a:r>
              <a:rPr lang="ru-RU" altLang="ru-RU" sz="1800" smtClean="0"/>
              <a:t>Сжатие платёжеспособного спроса на страхование вместе с ростом недоверия участников рынка друг к другу неизбежно приведут к сокращению доходной базы воспроизводства страхового капитала и сжатию рынка страхования. В свою очередь, сокращение рынка страхования вместе с ожидаемым заметным ростом стоимости перестрахования приведут к сокращению платёжеспособного спроса на перестрахование.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a:xfrm>
            <a:off x="457200" y="1447800"/>
            <a:ext cx="7543800" cy="2667000"/>
          </a:xfrm>
        </p:spPr>
        <p:txBody>
          <a:bodyPr/>
          <a:lstStyle/>
          <a:p>
            <a:pPr algn="ctr" eaLnBrk="1" hangingPunct="1"/>
            <a:r>
              <a:rPr lang="ru-RU" altLang="ru-RU" sz="6000" smtClean="0"/>
              <a:t>Благодарим за внимание!!!</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122238"/>
            <a:ext cx="7543800" cy="106362"/>
          </a:xfrm>
        </p:spPr>
        <p:txBody>
          <a:bodyPr/>
          <a:lstStyle/>
          <a:p>
            <a:pPr eaLnBrk="1" hangingPunct="1"/>
            <a:endParaRPr lang="ru-RU" altLang="ru-RU" sz="3500" smtClean="0"/>
          </a:p>
        </p:txBody>
      </p:sp>
      <p:sp>
        <p:nvSpPr>
          <p:cNvPr id="7171" name="Rectangle 3"/>
          <p:cNvSpPr>
            <a:spLocks noGrp="1" noChangeArrowheads="1"/>
          </p:cNvSpPr>
          <p:nvPr>
            <p:ph type="body" idx="1"/>
          </p:nvPr>
        </p:nvSpPr>
        <p:spPr>
          <a:xfrm>
            <a:off x="304800" y="304800"/>
            <a:ext cx="8610600" cy="6324600"/>
          </a:xfrm>
        </p:spPr>
        <p:txBody>
          <a:bodyPr/>
          <a:lstStyle/>
          <a:p>
            <a:pPr marL="0" indent="0" eaLnBrk="1" hangingPunct="1"/>
            <a:r>
              <a:rPr lang="ru-RU" altLang="ru-RU" sz="2000" b="1" i="1" smtClean="0"/>
              <a:t>Страховой агент</a:t>
            </a:r>
          </a:p>
          <a:p>
            <a:pPr marL="0" indent="0" eaLnBrk="1" hangingPunct="1">
              <a:buFont typeface="Wingdings" panose="05000000000000000000" pitchFamily="2" charset="2"/>
              <a:buNone/>
            </a:pPr>
            <a:r>
              <a:rPr lang="ru-RU" altLang="ru-RU" sz="2000" smtClean="0"/>
              <a:t>лицо, физическое или юридическое, которое от имени и по поручению страховой компании занимается продажей страховых полисов (заключением договоров страхования), инкассирует страховую премию, оформляет документацию и в отдельных случаях выплачивает страховое возмещение (в пределах установленных лимитов). </a:t>
            </a:r>
          </a:p>
          <a:p>
            <a:pPr marL="0" indent="0" eaLnBrk="1" hangingPunct="1"/>
            <a:r>
              <a:rPr lang="ru-RU" altLang="ru-RU" sz="1600" b="1" i="1" smtClean="0"/>
              <a:t> </a:t>
            </a:r>
            <a:r>
              <a:rPr lang="ru-RU" altLang="ru-RU" sz="2000" b="1" i="1" smtClean="0"/>
              <a:t>Страховой случай</a:t>
            </a:r>
            <a:r>
              <a:rPr lang="ru-RU" altLang="ru-RU" sz="2000" smtClean="0"/>
              <a:t> </a:t>
            </a:r>
          </a:p>
          <a:p>
            <a:pPr marL="0" indent="0" eaLnBrk="1" hangingPunct="1">
              <a:buFont typeface="Wingdings" panose="05000000000000000000" pitchFamily="2" charset="2"/>
              <a:buNone/>
            </a:pPr>
            <a:r>
              <a:rPr lang="ru-RU" altLang="ru-RU" sz="2000" smtClean="0"/>
              <a:t>наступление предусмотренного условиями договора страхования события, против которого осуществляется страхование, и с наступлением которого возникает обязанность страховщика выплатить страховое возмещение или страховую сумму.</a:t>
            </a:r>
          </a:p>
          <a:p>
            <a:pPr marL="0" indent="0" eaLnBrk="1" hangingPunct="1"/>
            <a:r>
              <a:rPr lang="ru-RU" altLang="ru-RU" sz="2000" b="1" i="1" smtClean="0"/>
              <a:t>Страховая сумма</a:t>
            </a:r>
            <a:endParaRPr lang="ru-RU" altLang="ru-RU" sz="2000" i="1" smtClean="0"/>
          </a:p>
          <a:p>
            <a:pPr marL="0" indent="0" eaLnBrk="1" hangingPunct="1">
              <a:buFont typeface="Wingdings" panose="05000000000000000000" pitchFamily="2" charset="2"/>
              <a:buNone/>
            </a:pPr>
            <a:r>
              <a:rPr lang="ru-RU" altLang="ru-RU" sz="2000" smtClean="0"/>
              <a:t>определенная договором страхования или установленная законом денежная сумма, на которую застрахованы материальные ценности (в имущественном страховании), жизнь, здоровье, трудоспособность (в личном страховании). </a:t>
            </a:r>
          </a:p>
          <a:p>
            <a:pPr marL="0" indent="0" eaLnBrk="1" hangingPunct="1">
              <a:buFont typeface="Wingdings" panose="05000000000000000000" pitchFamily="2" charset="2"/>
              <a:buNone/>
            </a:pPr>
            <a:endParaRPr lang="ru-RU" altLang="ru-RU" sz="2000" smtClean="0"/>
          </a:p>
        </p:txBody>
      </p:sp>
      <p:pic>
        <p:nvPicPr>
          <p:cNvPr id="71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5562600"/>
            <a:ext cx="15240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4800" y="3276600"/>
            <a:ext cx="1023938"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22238"/>
            <a:ext cx="7543800" cy="106362"/>
          </a:xfrm>
        </p:spPr>
        <p:txBody>
          <a:bodyPr/>
          <a:lstStyle/>
          <a:p>
            <a:pPr eaLnBrk="1" hangingPunct="1"/>
            <a:endParaRPr lang="ru-RU" altLang="ru-RU" sz="3500" smtClean="0"/>
          </a:p>
        </p:txBody>
      </p:sp>
      <p:sp>
        <p:nvSpPr>
          <p:cNvPr id="8195" name="Rectangle 3"/>
          <p:cNvSpPr>
            <a:spLocks noGrp="1" noChangeArrowheads="1"/>
          </p:cNvSpPr>
          <p:nvPr>
            <p:ph type="body" idx="1"/>
          </p:nvPr>
        </p:nvSpPr>
        <p:spPr>
          <a:xfrm>
            <a:off x="457200" y="304800"/>
            <a:ext cx="8229600" cy="5826125"/>
          </a:xfrm>
        </p:spPr>
        <p:txBody>
          <a:bodyPr/>
          <a:lstStyle/>
          <a:p>
            <a:pPr marL="0" indent="0" eaLnBrk="1" hangingPunct="1"/>
            <a:r>
              <a:rPr lang="ru-RU" altLang="ru-RU" sz="1900" b="1" i="1" smtClean="0"/>
              <a:t> </a:t>
            </a:r>
            <a:r>
              <a:rPr lang="ru-RU" altLang="ru-RU" sz="2000" b="1" i="1" smtClean="0"/>
              <a:t>Страховая премия (также брутто-премия)</a:t>
            </a:r>
          </a:p>
          <a:p>
            <a:pPr marL="0" indent="0" eaLnBrk="1" hangingPunct="1">
              <a:buFont typeface="Wingdings" panose="05000000000000000000" pitchFamily="2" charset="2"/>
              <a:buNone/>
            </a:pPr>
            <a:r>
              <a:rPr lang="ru-RU" altLang="ru-RU" sz="2000" smtClean="0"/>
              <a:t>плата за страхование, которую страхователь обязан внести страховщику в соответствии с договором страхования или законом. Страховая премия определяется как произведение страховой суммы на страховой тариф и с учётом поправочных коэффициентов.</a:t>
            </a:r>
          </a:p>
          <a:p>
            <a:pPr marL="0" indent="0" eaLnBrk="1" hangingPunct="1"/>
            <a:r>
              <a:rPr lang="ru-RU" altLang="ru-RU" sz="2000" b="1" i="1" smtClean="0"/>
              <a:t>Страховой полис </a:t>
            </a:r>
          </a:p>
          <a:p>
            <a:pPr marL="0" indent="0" eaLnBrk="1" hangingPunct="1">
              <a:buFont typeface="Wingdings" panose="05000000000000000000" pitchFamily="2" charset="2"/>
              <a:buNone/>
            </a:pPr>
            <a:r>
              <a:rPr lang="ru-RU" altLang="ru-RU" sz="2000" smtClean="0"/>
              <a:t>как правило именной документ, подтверждающий заключение договора страхования, выдаваемый страховщиком страхователю. Полис выдается страхователю после заключения договора и внесения страховой премии.</a:t>
            </a:r>
          </a:p>
          <a:p>
            <a:pPr marL="0" indent="0" eaLnBrk="1" hangingPunct="1"/>
            <a:endParaRPr lang="ru-RU" altLang="ru-RU" sz="2000" smtClean="0"/>
          </a:p>
        </p:txBody>
      </p:sp>
      <p:pic>
        <p:nvPicPr>
          <p:cNvPr id="819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4648200"/>
            <a:ext cx="1778000"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4648200"/>
            <a:ext cx="18542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4697413"/>
            <a:ext cx="1828800" cy="134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22238"/>
            <a:ext cx="7543800" cy="868362"/>
          </a:xfrm>
        </p:spPr>
        <p:txBody>
          <a:bodyPr/>
          <a:lstStyle/>
          <a:p>
            <a:pPr algn="ctr" eaLnBrk="1" hangingPunct="1"/>
            <a:r>
              <a:rPr lang="ru-RU" altLang="ru-RU" i="1" smtClean="0"/>
              <a:t>Законодательная база</a:t>
            </a:r>
          </a:p>
        </p:txBody>
      </p:sp>
      <p:sp>
        <p:nvSpPr>
          <p:cNvPr id="9219" name="Rectangle 3"/>
          <p:cNvSpPr>
            <a:spLocks noGrp="1" noChangeArrowheads="1"/>
          </p:cNvSpPr>
          <p:nvPr>
            <p:ph type="body" idx="1"/>
          </p:nvPr>
        </p:nvSpPr>
        <p:spPr>
          <a:xfrm>
            <a:off x="304800" y="1066800"/>
            <a:ext cx="8686800" cy="5486400"/>
          </a:xfrm>
        </p:spPr>
        <p:txBody>
          <a:bodyPr/>
          <a:lstStyle/>
          <a:p>
            <a:pPr eaLnBrk="1" hangingPunct="1">
              <a:lnSpc>
                <a:spcPct val="80000"/>
              </a:lnSpc>
            </a:pPr>
            <a:r>
              <a:rPr lang="ru-RU" altLang="ru-RU" sz="1600" b="1" smtClean="0"/>
              <a:t>Федеральный закон " Об организации страхового дела в Российской Федерации"</a:t>
            </a:r>
          </a:p>
          <a:p>
            <a:pPr eaLnBrk="1" hangingPunct="1">
              <a:lnSpc>
                <a:spcPct val="80000"/>
              </a:lnSpc>
            </a:pPr>
            <a:r>
              <a:rPr lang="ru-RU" altLang="ru-RU" sz="1600" b="1" smtClean="0"/>
              <a:t>03.07.2007 Федеральный закон "Об обязательном пенсионном страховании в Российской Федерации" </a:t>
            </a:r>
          </a:p>
          <a:p>
            <a:pPr eaLnBrk="1" hangingPunct="1">
              <a:lnSpc>
                <a:spcPct val="80000"/>
              </a:lnSpc>
            </a:pPr>
            <a:r>
              <a:rPr lang="ru-RU" altLang="ru-RU" sz="1600" b="1" smtClean="0"/>
              <a:t>05.07.2006 Налоговый кодекс. Глава 23, Налог на доходы физических лиц. Глава 25, Налог на прибыль организаций</a:t>
            </a:r>
          </a:p>
          <a:p>
            <a:pPr eaLnBrk="1" hangingPunct="1">
              <a:lnSpc>
                <a:spcPct val="80000"/>
              </a:lnSpc>
            </a:pPr>
            <a:r>
              <a:rPr lang="ru-RU" altLang="ru-RU" sz="1600" b="1" smtClean="0"/>
              <a:t>05.07.2006 Федеральный закон от 24 июля 1998 г. N 125-ФЗ "Об обязательном социальном страховании от несчастных случаев на производстве и профессиональных заболеваний" (с изменениями от 17 июля 1999 г., 2 января 2000 г.)</a:t>
            </a:r>
          </a:p>
          <a:p>
            <a:pPr eaLnBrk="1" hangingPunct="1">
              <a:lnSpc>
                <a:spcPct val="80000"/>
              </a:lnSpc>
            </a:pPr>
            <a:r>
              <a:rPr lang="ru-RU" altLang="ru-RU" sz="1600" b="1" smtClean="0"/>
              <a:t>22.06.2006 Федеральный закон Российской Федерации от 23 декабря 2003 г. N 177-ФЗ О страховании вкладов физических лиц в банках Российской Федерации</a:t>
            </a:r>
          </a:p>
          <a:p>
            <a:pPr eaLnBrk="1" hangingPunct="1">
              <a:lnSpc>
                <a:spcPct val="80000"/>
              </a:lnSpc>
            </a:pPr>
            <a:r>
              <a:rPr lang="ru-RU" altLang="ru-RU" sz="1600" b="1" smtClean="0"/>
              <a:t>22.06.2006 Закон Российской Федерации о медицинском страховании граждан в Российской Федерации</a:t>
            </a:r>
          </a:p>
          <a:p>
            <a:pPr eaLnBrk="1" hangingPunct="1">
              <a:lnSpc>
                <a:spcPct val="80000"/>
              </a:lnSpc>
            </a:pPr>
            <a:r>
              <a:rPr lang="ru-RU" altLang="ru-RU" sz="1600" b="1" smtClean="0"/>
              <a:t>22.06.2006 Статьи 7 и 13 федерального закона об аудиторской деятельности</a:t>
            </a:r>
          </a:p>
          <a:p>
            <a:pPr eaLnBrk="1" hangingPunct="1">
              <a:lnSpc>
                <a:spcPct val="80000"/>
              </a:lnSpc>
            </a:pPr>
            <a:r>
              <a:rPr lang="ru-RU" altLang="ru-RU" sz="1600" b="1" smtClean="0"/>
              <a:t>22.06.2006 Статьи 21 и 22 федерального закона о лизинге</a:t>
            </a:r>
          </a:p>
          <a:p>
            <a:pPr eaLnBrk="1" hangingPunct="1">
              <a:lnSpc>
                <a:spcPct val="80000"/>
              </a:lnSpc>
            </a:pPr>
            <a:r>
              <a:rPr lang="ru-RU" altLang="ru-RU" sz="1600" b="1" smtClean="0"/>
              <a:t>23.06.2003 Закон об обязательном страховании гражданской ответственности владельцев транспортных средств</a:t>
            </a:r>
          </a:p>
          <a:p>
            <a:pPr eaLnBrk="1" hangingPunct="1">
              <a:lnSpc>
                <a:spcPct val="80000"/>
              </a:lnSpc>
            </a:pPr>
            <a:r>
              <a:rPr lang="ru-RU" altLang="ru-RU" sz="1600" b="1" smtClean="0"/>
              <a:t>07.05.2003 Тарифы по обязательному страхованию автогражданской ответственности</a:t>
            </a:r>
          </a:p>
          <a:p>
            <a:pPr eaLnBrk="1" hangingPunct="1">
              <a:lnSpc>
                <a:spcPct val="80000"/>
              </a:lnSpc>
            </a:pPr>
            <a:r>
              <a:rPr lang="ru-RU" altLang="ru-RU" sz="1600" b="1" smtClean="0"/>
              <a:t>07.05.2003 Правила обязательного страхования гражданской ответственности владельцев транспортных средств</a:t>
            </a:r>
          </a:p>
          <a:p>
            <a:pPr eaLnBrk="1" hangingPunct="1">
              <a:lnSpc>
                <a:spcPct val="80000"/>
              </a:lnSpc>
            </a:pPr>
            <a:r>
              <a:rPr lang="ru-RU" altLang="ru-RU" sz="1600" b="1" smtClean="0"/>
              <a:t>17.12.1999 Глава 48 "Страхование" Гражданского Кодекса РФ</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4343400"/>
            <a:ext cx="1676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4800600"/>
            <a:ext cx="146050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Rectangle 2"/>
          <p:cNvSpPr>
            <a:spLocks noGrp="1" noChangeArrowheads="1"/>
          </p:cNvSpPr>
          <p:nvPr>
            <p:ph type="title"/>
          </p:nvPr>
        </p:nvSpPr>
        <p:spPr>
          <a:xfrm>
            <a:off x="457200" y="122238"/>
            <a:ext cx="7543800" cy="1173162"/>
          </a:xfrm>
        </p:spPr>
        <p:txBody>
          <a:bodyPr/>
          <a:lstStyle/>
          <a:p>
            <a:pPr algn="ctr" eaLnBrk="1" hangingPunct="1"/>
            <a:r>
              <a:rPr lang="ru-RU" altLang="ru-RU" sz="4000" i="1" smtClean="0"/>
              <a:t>Историческая справка</a:t>
            </a:r>
          </a:p>
        </p:txBody>
      </p:sp>
      <p:sp>
        <p:nvSpPr>
          <p:cNvPr id="10245" name="Rectangle 3"/>
          <p:cNvSpPr>
            <a:spLocks noGrp="1" noChangeArrowheads="1"/>
          </p:cNvSpPr>
          <p:nvPr>
            <p:ph type="body" idx="1"/>
          </p:nvPr>
        </p:nvSpPr>
        <p:spPr/>
        <p:txBody>
          <a:bodyPr/>
          <a:lstStyle/>
          <a:p>
            <a:pPr eaLnBrk="1" hangingPunct="1"/>
            <a:r>
              <a:rPr lang="ru-RU" altLang="ru-RU" sz="2800" smtClean="0"/>
              <a:t>Появление страхования на Руси связывают с памятником древнерусского права - “Русской правдой”, которая дает сведения о законодательстве 10-11 веков.</a:t>
            </a:r>
            <a:r>
              <a:rPr lang="ru-RU" altLang="ru-RU" smtClean="0"/>
              <a:t> </a:t>
            </a:r>
          </a:p>
        </p:txBody>
      </p:sp>
      <p:pic>
        <p:nvPicPr>
          <p:cNvPr id="1024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4800600"/>
            <a:ext cx="1495425"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3581400"/>
            <a:ext cx="2133600" cy="142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4876800"/>
            <a:ext cx="1281113"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152400"/>
            <a:ext cx="7543800" cy="685800"/>
          </a:xfrm>
        </p:spPr>
        <p:txBody>
          <a:bodyPr/>
          <a:lstStyle/>
          <a:p>
            <a:pPr eaLnBrk="1" hangingPunct="1"/>
            <a:r>
              <a:rPr lang="ru-RU" altLang="ru-RU" sz="2800" i="1" smtClean="0"/>
              <a:t>Страхование в дооктябрьской России.</a:t>
            </a:r>
          </a:p>
        </p:txBody>
      </p:sp>
      <p:sp>
        <p:nvSpPr>
          <p:cNvPr id="11267" name="Rectangle 3"/>
          <p:cNvSpPr>
            <a:spLocks noGrp="1" noChangeArrowheads="1"/>
          </p:cNvSpPr>
          <p:nvPr>
            <p:ph type="body" idx="1"/>
          </p:nvPr>
        </p:nvSpPr>
        <p:spPr>
          <a:xfrm>
            <a:off x="228600" y="1143000"/>
            <a:ext cx="8763000" cy="5562600"/>
          </a:xfrm>
        </p:spPr>
        <p:txBody>
          <a:bodyPr/>
          <a:lstStyle/>
          <a:p>
            <a:pPr eaLnBrk="1" hangingPunct="1">
              <a:lnSpc>
                <a:spcPct val="80000"/>
              </a:lnSpc>
            </a:pPr>
            <a:r>
              <a:rPr lang="ru-RU" altLang="ru-RU" sz="1700" smtClean="0"/>
              <a:t>Ведущую роль играли предприятия коммерческого типа - акционерные общества. В 1913 году во всех страховых учреждениях и обществах России было застраховано имущества на сумму 21 миллиард рублей, из которых 63% приходилось на долю акционерных страховых обществ, 15% – земств, 8% – городских взаимных страховых обществ. Наибольшее распространение в дореволюционной России имело страхование от огня. </a:t>
            </a:r>
          </a:p>
          <a:p>
            <a:pPr eaLnBrk="1" hangingPunct="1">
              <a:lnSpc>
                <a:spcPct val="80000"/>
              </a:lnSpc>
            </a:pPr>
            <a:r>
              <a:rPr lang="ru-RU" altLang="ru-RU" sz="1700" smtClean="0"/>
              <a:t>Второе место в имущественном страховании по сбору платежей занимало транспортное страхование судов и грузов. В 1913 г. его проводили 10 акционерных обществ. </a:t>
            </a:r>
          </a:p>
          <a:p>
            <a:pPr eaLnBrk="1" hangingPunct="1">
              <a:lnSpc>
                <a:spcPct val="80000"/>
              </a:lnSpc>
            </a:pPr>
            <a:r>
              <a:rPr lang="ru-RU" altLang="ru-RU" sz="1700" smtClean="0"/>
              <a:t>Пять обществ осуществляли в 1913г. операции по страхованию стекол от разбития, впервые введенному в 1894 г. страховым обществом “Помощь”. </a:t>
            </a:r>
          </a:p>
          <a:p>
            <a:pPr eaLnBrk="1" hangingPunct="1">
              <a:lnSpc>
                <a:spcPct val="80000"/>
              </a:lnSpc>
            </a:pPr>
            <a:r>
              <a:rPr lang="ru-RU" altLang="ru-RU" sz="1700" smtClean="0"/>
              <a:t>С 1900 г. общество “Помощь” начинает проводить страхование от краж со взломом, потом этот вид страхования был включен в сферу деятельности общества “Россия”. Однако популярностью такое страхование не пользовалось. </a:t>
            </a:r>
          </a:p>
          <a:p>
            <a:pPr eaLnBrk="1" hangingPunct="1">
              <a:lnSpc>
                <a:spcPct val="80000"/>
              </a:lnSpc>
            </a:pPr>
            <a:r>
              <a:rPr lang="ru-RU" altLang="ru-RU" sz="1700" smtClean="0"/>
              <a:t>В 1864 г. было утверждено Положение о земском страховании. </a:t>
            </a:r>
          </a:p>
          <a:p>
            <a:pPr eaLnBrk="1" hangingPunct="1">
              <a:lnSpc>
                <a:spcPct val="80000"/>
              </a:lnSpc>
            </a:pPr>
            <a:r>
              <a:rPr lang="ru-RU" altLang="ru-RU" sz="1700" smtClean="0"/>
              <a:t>Личное страхование появляется в России в середине 30-х годов19 в. В 1835 году было организованно первое акционерное общество по страхованию жизни, которое получило название “Российское общество застрахования капиталов и доходов.” Разновидность личного страхования – страхование от несчастных случаев. </a:t>
            </a:r>
          </a:p>
          <a:p>
            <a:pPr eaLnBrk="1" hangingPunct="1">
              <a:lnSpc>
                <a:spcPct val="80000"/>
              </a:lnSpc>
            </a:pPr>
            <a:r>
              <a:rPr lang="ru-RU" altLang="ru-RU" sz="1700" smtClean="0"/>
              <a:t>Появляются первые страховые журналы: "Страховой сборник" (с 1880 г.), "Страховые ведомости" (с 1890 г.), "Страховое обозрение" (с 1899 г.). Организовывались международные конгрессы, выставки и съезды.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152400"/>
            <a:ext cx="7543800" cy="457200"/>
          </a:xfrm>
        </p:spPr>
        <p:txBody>
          <a:bodyPr/>
          <a:lstStyle/>
          <a:p>
            <a:pPr algn="ctr" eaLnBrk="1" hangingPunct="1"/>
            <a:r>
              <a:rPr lang="ru-RU" altLang="ru-RU" sz="2400" i="1" smtClean="0"/>
              <a:t>Страховое дело в Советской России.</a:t>
            </a:r>
          </a:p>
        </p:txBody>
      </p:sp>
      <p:sp>
        <p:nvSpPr>
          <p:cNvPr id="12291" name="Rectangle 3"/>
          <p:cNvSpPr>
            <a:spLocks noGrp="1" noChangeArrowheads="1"/>
          </p:cNvSpPr>
          <p:nvPr>
            <p:ph type="body" idx="1"/>
          </p:nvPr>
        </p:nvSpPr>
        <p:spPr>
          <a:xfrm>
            <a:off x="152400" y="685800"/>
            <a:ext cx="8839200" cy="5943600"/>
          </a:xfrm>
        </p:spPr>
        <p:txBody>
          <a:bodyPr/>
          <a:lstStyle/>
          <a:p>
            <a:pPr marL="0" indent="352425" eaLnBrk="1" hangingPunct="1">
              <a:lnSpc>
                <a:spcPct val="80000"/>
              </a:lnSpc>
            </a:pPr>
            <a:r>
              <a:rPr lang="ru-RU" altLang="ru-RU" sz="1300" smtClean="0"/>
              <a:t>Первым законодательным актом о страховании был декрет Совета народных Комиссаров (СНК) РСФСР от 23 марта 1918 года "Об учреждении государственного контроля над всеми видами страхования, кроме социального". Декрет учредил Совет по делам страхования под председательством Главного Комиссара. </a:t>
            </a:r>
          </a:p>
          <a:p>
            <a:pPr marL="0" indent="352425" eaLnBrk="1" hangingPunct="1">
              <a:lnSpc>
                <a:spcPct val="80000"/>
              </a:lnSpc>
            </a:pPr>
            <a:r>
              <a:rPr lang="ru-RU" altLang="ru-RU" sz="1300" smtClean="0"/>
              <a:t>28 ноября 1918 года декретом СНК "Об организации страхового дела в Российской республике, страхование во всех его видах и формах было объявлено государственной монополией.    Исключение из государственной монополии было сделано лишь для взаимного страхования движимости и товаров кооперативных организаций. </a:t>
            </a:r>
          </a:p>
          <a:p>
            <a:pPr marL="0" indent="352425" eaLnBrk="1" hangingPunct="1">
              <a:lnSpc>
                <a:spcPct val="80000"/>
              </a:lnSpc>
            </a:pPr>
            <a:r>
              <a:rPr lang="ru-RU" altLang="ru-RU" sz="1300" smtClean="0"/>
              <a:t> В 1919 году было упразднено страхование жизни, а в 1920 году - государственное имущественное страхование. Им на смену пришла организованная государственная помощь пострадавшим от стихийных бедствий. </a:t>
            </a:r>
          </a:p>
          <a:p>
            <a:pPr marL="0" indent="352425" eaLnBrk="1" hangingPunct="1">
              <a:lnSpc>
                <a:spcPct val="80000"/>
              </a:lnSpc>
            </a:pPr>
            <a:r>
              <a:rPr lang="ru-RU" altLang="ru-RU" sz="1300" smtClean="0"/>
              <a:t> 6 октября 1921 года был принят декрет СНК "О государственном имущественном страховании", которым предусматривалось "организовать во всех местностях РСФСР... государственное имущественное страхование частных хозяйств от... пожаров, падежа скота, градобития растительных культур, а также аварий на путях водного и сухопутного транспорта". </a:t>
            </a:r>
          </a:p>
          <a:p>
            <a:pPr marL="0" indent="352425" eaLnBrk="1" hangingPunct="1">
              <a:lnSpc>
                <a:spcPct val="80000"/>
              </a:lnSpc>
            </a:pPr>
            <a:r>
              <a:rPr lang="ru-RU" altLang="ru-RU" sz="1300" smtClean="0"/>
              <a:t> В 1921 году были созданы Главное управление государственного страхования в составе Наркомфина и страховые органы на местах. </a:t>
            </a:r>
          </a:p>
          <a:p>
            <a:pPr marL="0" indent="352425" eaLnBrk="1" hangingPunct="1">
              <a:lnSpc>
                <a:spcPct val="80000"/>
              </a:lnSpc>
            </a:pPr>
            <a:r>
              <a:rPr lang="ru-RU" altLang="ru-RU" sz="1300" smtClean="0"/>
              <a:t> С 1929 года по 1931 год проводилось обязательное страхование в государственной промышленности. </a:t>
            </a:r>
          </a:p>
          <a:p>
            <a:pPr marL="0" indent="352425" eaLnBrk="1" hangingPunct="1">
              <a:lnSpc>
                <a:spcPct val="80000"/>
              </a:lnSpc>
            </a:pPr>
            <a:r>
              <a:rPr lang="ru-RU" altLang="ru-RU" sz="1300" smtClean="0"/>
              <a:t> В период Великой Отечественной войны средства государственного страхования использовались на военные нужды. </a:t>
            </a:r>
          </a:p>
          <a:p>
            <a:pPr marL="0" indent="352425" eaLnBrk="1" hangingPunct="1">
              <a:lnSpc>
                <a:spcPct val="80000"/>
              </a:lnSpc>
            </a:pPr>
            <a:r>
              <a:rPr lang="ru-RU" altLang="ru-RU" sz="1300" smtClean="0"/>
              <a:t> С 1947 года из состава Госстраха СССР выделилось Управление иностранного страхования СССР (Ингосстрах СССР), как самостоятельная хозрасчетная организация.    </a:t>
            </a:r>
          </a:p>
          <a:p>
            <a:pPr marL="0" indent="352425" eaLnBrk="1" hangingPunct="1">
              <a:lnSpc>
                <a:spcPct val="80000"/>
              </a:lnSpc>
            </a:pPr>
            <a:r>
              <a:rPr lang="ru-RU" altLang="ru-RU" sz="1300" smtClean="0"/>
              <a:t> С 1968 года введена безналичная форма уплаты страховых взносов через бухгалтерии предприятий и организаций, что содействовало бурному развитию операций по личному страхованию граждан. </a:t>
            </a:r>
          </a:p>
          <a:p>
            <a:pPr marL="0" indent="352425" eaLnBrk="1" hangingPunct="1">
              <a:lnSpc>
                <a:spcPct val="80000"/>
              </a:lnSpc>
            </a:pPr>
            <a:r>
              <a:rPr lang="ru-RU" altLang="ru-RU" sz="1300" smtClean="0"/>
              <a:t> В 60-70-е годы были введены: страхование детей, страхование к бракосочетанию, новые правила страхования домашнего имущества и транспортных средств. </a:t>
            </a:r>
          </a:p>
          <a:p>
            <a:pPr marL="0" indent="352425" eaLnBrk="1" hangingPunct="1">
              <a:lnSpc>
                <a:spcPct val="80000"/>
              </a:lnSpc>
            </a:pPr>
            <a:r>
              <a:rPr lang="ru-RU" altLang="ru-RU" sz="1300" smtClean="0"/>
              <a:t> В 1973 году повышено страховое обеспечение по страхованию строений. </a:t>
            </a:r>
          </a:p>
          <a:p>
            <a:pPr marL="0" indent="352425" eaLnBrk="1" hangingPunct="1">
              <a:lnSpc>
                <a:spcPct val="80000"/>
              </a:lnSpc>
            </a:pPr>
            <a:r>
              <a:rPr lang="ru-RU" altLang="ru-RU" sz="1300" smtClean="0"/>
              <a:t> В 1986-87 годах появились новые виды страхования для населения и предприятий: комбинированное страхование автотранспорта, багажа и пассажиров (автокомби), страхование школьников и детей от несчастных случаев, страхование по одному договору строений и домашнего имущества, страхование изделий из драгоценных металлов и камней, коллекций, уникальных и антикварных изделий, страхование имущества арендных и фермерских хозяйств, страхование имущества лиц, занимающихся индивидуальной трудовой деятельностью. </a:t>
            </a:r>
          </a:p>
          <a:p>
            <a:pPr marL="0" indent="352425" eaLnBrk="1" hangingPunct="1">
              <a:lnSpc>
                <a:spcPct val="80000"/>
              </a:lnSpc>
            </a:pPr>
            <a:r>
              <a:rPr lang="ru-RU" altLang="ru-RU" sz="1300" smtClean="0"/>
              <a:t> В 1989 году введено добровольное страхование имущества государственных предприятий и организаций, работающих в условиях хозрасчета. </a:t>
            </a:r>
          </a:p>
          <a:p>
            <a:pPr marL="0" indent="352425" eaLnBrk="1" hangingPunct="1">
              <a:lnSpc>
                <a:spcPct val="80000"/>
              </a:lnSpc>
              <a:buFont typeface="Wingdings" panose="05000000000000000000" pitchFamily="2" charset="2"/>
              <a:buNone/>
            </a:pPr>
            <a:endParaRPr lang="ru-RU" altLang="ru-RU" sz="130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Сеть">
  <a:themeElements>
    <a:clrScheme name="Сеть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Сеть">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еть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Сеть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Сеть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Сеть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Сеть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Сеть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Сеть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Сеть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Сеть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Сеть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Network</Template>
  <TotalTime>361</TotalTime>
  <Words>2675</Words>
  <Application>Microsoft Office PowerPoint</Application>
  <PresentationFormat>Экран (4:3)</PresentationFormat>
  <Paragraphs>378</Paragraphs>
  <Slides>35</Slides>
  <Notes>0</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1</vt:i4>
      </vt:variant>
      <vt:variant>
        <vt:lpstr>Заголовки слайдов</vt:lpstr>
      </vt:variant>
      <vt:variant>
        <vt:i4>35</vt:i4>
      </vt:variant>
    </vt:vector>
  </HeadingPairs>
  <TitlesOfParts>
    <vt:vector size="42" baseType="lpstr">
      <vt:lpstr>Arial</vt:lpstr>
      <vt:lpstr>Wingdings</vt:lpstr>
      <vt:lpstr>Calibri</vt:lpstr>
      <vt:lpstr>Times New Roman</vt:lpstr>
      <vt:lpstr>Arial Cyr</vt:lpstr>
      <vt:lpstr>Сеть</vt:lpstr>
      <vt:lpstr>Диаграмма Microsoft Office Excel</vt:lpstr>
      <vt:lpstr>Страховой рынок России</vt:lpstr>
      <vt:lpstr>Основные понятия темы</vt:lpstr>
      <vt:lpstr>Презентация PowerPoint</vt:lpstr>
      <vt:lpstr>Презентация PowerPoint</vt:lpstr>
      <vt:lpstr>Презентация PowerPoint</vt:lpstr>
      <vt:lpstr>Законодательная база</vt:lpstr>
      <vt:lpstr>Историческая справка</vt:lpstr>
      <vt:lpstr>Страхование в дооктябрьской России.</vt:lpstr>
      <vt:lpstr>Страховое дело в Советской России.</vt:lpstr>
      <vt:lpstr>Презентация PowerPoint</vt:lpstr>
      <vt:lpstr>Развитие страхового рынка в современной России </vt:lpstr>
      <vt:lpstr>Виды страхования</vt:lpstr>
      <vt:lpstr>Презентация PowerPoint</vt:lpstr>
      <vt:lpstr>Презентация PowerPoint</vt:lpstr>
      <vt:lpstr>Презентация PowerPoint</vt:lpstr>
      <vt:lpstr>Презентация PowerPoint</vt:lpstr>
      <vt:lpstr>Презентация PowerPoint</vt:lpstr>
      <vt:lpstr>Численность страховых компаний</vt:lpstr>
      <vt:lpstr>Действующие страховщики </vt:lpstr>
      <vt:lpstr>Крупнейшие страховщики по собранной премии за 9 месяцев 2008 г., млрд. руб. </vt:lpstr>
      <vt:lpstr>СВОДНЫЕ ПОКАЗАТЕЛИ О СТРАХОВЫХ ВЫПЛАТАХ ПО ФЕДЕРАЛЬНЫМ ОКРУГАМ  Период: Январь-Сентябрь 2008 г</vt:lpstr>
      <vt:lpstr>Показатели о страховых премиях по добровольному страхованию (тыс.руб.)</vt:lpstr>
      <vt:lpstr>Показатели о страховых выплатах по добровольному страхованию (тыс.руб.)</vt:lpstr>
      <vt:lpstr>Показатели о страховых премиях по обязательному страхованию (тыс.руб.)</vt:lpstr>
      <vt:lpstr>Показатели о страховых выплатах по обязательному страхованию (тыс.руб.)</vt:lpstr>
      <vt:lpstr>Презентация PowerPoint</vt:lpstr>
      <vt:lpstr>Прогноз развития страхового рынка</vt:lpstr>
      <vt:lpstr>Презентация PowerPoint</vt:lpstr>
      <vt:lpstr>Прогноз развития основных видов страхования до 2011 г.</vt:lpstr>
      <vt:lpstr>Презентация PowerPoint</vt:lpstr>
      <vt:lpstr>Прогноз развития отдельных видов страхования до 2011 г. </vt:lpstr>
      <vt:lpstr>Презентация PowerPoint</vt:lpstr>
      <vt:lpstr>Презентация PowerPoint</vt:lpstr>
      <vt:lpstr>На данном этапе развития кризиса на российском страховом рынке нас ожидают: </vt:lpstr>
      <vt:lpstr>Благодарим за внимание!!!</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Света</dc:creator>
  <cp:lastModifiedBy>admin</cp:lastModifiedBy>
  <cp:revision>9</cp:revision>
  <cp:lastPrinted>1601-01-01T00:00:00Z</cp:lastPrinted>
  <dcterms:created xsi:type="dcterms:W3CDTF">1601-01-01T00:00:00Z</dcterms:created>
  <dcterms:modified xsi:type="dcterms:W3CDTF">2015-04-08T14:09:13Z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