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B954D05F-26F5-4B95-BCEA-0544CC43CF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665798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B7A3C-6087-484F-91EB-D0FC96624ED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9052254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4BDAB-64DB-4469-8E38-C3C2FD51908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8174961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E8F51-27CE-464E-9AC4-AD4F455BBC4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9350158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27A549F0-DCCF-4CC4-98BA-17050F6D90B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81880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D605D4-DCAC-4F77-8E22-D90A7CAD5BE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7587648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8CD3B-639B-4BB2-87FA-8DAB303E58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1593856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F1A017-AAED-42D1-9AAA-E0231D7093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6699620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975B4-423E-4D6E-B3FA-7E47AE69CC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619969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7F118-7D0E-4AE9-9314-442550383B0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8000259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FA4FB76A-A2DF-4855-904F-DBBE126A30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1844254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fld id="{13D78705-9DEA-42E4-93C8-69E5213CDDA0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9" r:id="rId2"/>
    <p:sldLayoutId id="2147483698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9" r:id="rId9"/>
    <p:sldLayoutId id="2147483695" r:id="rId10"/>
    <p:sldLayoutId id="2147483696" r:id="rId11"/>
  </p:sldLayoutIdLst>
  <p:transition>
    <p:dissolv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714356"/>
            <a:ext cx="7851648" cy="1128722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dirty="0" smtClean="0">
                <a:solidFill>
                  <a:schemeClr val="tx1">
                    <a:lumMod val="50000"/>
                  </a:schemeClr>
                </a:solidFill>
              </a:rPr>
              <a:t>Полимерные материалы</a:t>
            </a:r>
            <a:endParaRPr lang="ru-RU" sz="5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3063" y="3714750"/>
            <a:ext cx="7215187" cy="1000125"/>
          </a:xfrm>
        </p:spPr>
        <p:txBody>
          <a:bodyPr/>
          <a:lstStyle/>
          <a:p>
            <a:pPr marR="0" eaLnBrk="1" hangingPunct="1"/>
            <a:r>
              <a:rPr lang="ru-RU" altLang="ru-RU" sz="2800" b="1" smtClean="0">
                <a:solidFill>
                  <a:srgbClr val="00B0F0"/>
                </a:solidFill>
              </a:rPr>
              <a:t>Работа студентки </a:t>
            </a:r>
            <a:r>
              <a:rPr lang="en-US" altLang="ru-RU" sz="2800" b="1" smtClean="0">
                <a:solidFill>
                  <a:srgbClr val="00B0F0"/>
                </a:solidFill>
                <a:latin typeface="Arial Rounded MT Bold" pitchFamily="34" charset="0"/>
              </a:rPr>
              <a:t> II </a:t>
            </a:r>
            <a:r>
              <a:rPr lang="ru-RU" altLang="ru-RU" sz="2800" b="1" smtClean="0">
                <a:solidFill>
                  <a:srgbClr val="00B0F0"/>
                </a:solidFill>
              </a:rPr>
              <a:t>курса Козловой Екатерины </a:t>
            </a:r>
          </a:p>
          <a:p>
            <a:pPr marR="0" eaLnBrk="1" hangingPunct="1"/>
            <a:endParaRPr lang="ru-RU" altLang="ru-RU" b="1" smtClean="0">
              <a:solidFill>
                <a:srgbClr val="7F7F7F"/>
              </a:solidFill>
            </a:endParaRPr>
          </a:p>
          <a:p>
            <a:pPr marR="0" eaLnBrk="1" hangingPunct="1"/>
            <a:endParaRPr lang="ru-RU" altLang="ru-RU" b="1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500042"/>
            <a:ext cx="7851648" cy="842970"/>
          </a:xfrm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 smtClean="0"/>
              <a:t>Определение </a:t>
            </a:r>
            <a:r>
              <a:rPr lang="ru-RU" sz="4800" dirty="0" err="1" smtClean="0"/>
              <a:t>фотополимера</a:t>
            </a:r>
            <a:endParaRPr lang="ru-RU" sz="4800" dirty="0"/>
          </a:p>
        </p:txBody>
      </p:sp>
      <p:sp>
        <p:nvSpPr>
          <p:cNvPr id="614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50" y="2000250"/>
            <a:ext cx="7031038" cy="3214688"/>
          </a:xfrm>
        </p:spPr>
        <p:txBody>
          <a:bodyPr/>
          <a:lstStyle/>
          <a:p>
            <a:pPr marR="0" eaLnBrk="1" hangingPunct="1"/>
            <a:r>
              <a:rPr lang="ru-RU" altLang="ru-RU" b="1" smtClean="0"/>
              <a:t>Полимер, изменяющий свои свойства под воздействием света, часто ультрафиолетового. Применяется в стоматологическом протезировании для заполнения форм, в изготовлении клише для штампов (печатей) и в других областях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429684" cy="1571636"/>
          </a:xfrm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smtClean="0"/>
              <a:t>Изготовление печатей по технологии </a:t>
            </a:r>
            <a:r>
              <a:rPr lang="ru-RU" sz="4400" err="1" smtClean="0"/>
              <a:t>фотополимеризации</a:t>
            </a:r>
            <a:endParaRPr lang="ru-RU" sz="4400"/>
          </a:p>
        </p:txBody>
      </p:sp>
      <p:sp>
        <p:nvSpPr>
          <p:cNvPr id="7171" name="Текст 2"/>
          <p:cNvSpPr>
            <a:spLocks noGrp="1"/>
          </p:cNvSpPr>
          <p:nvPr>
            <p:ph type="body" idx="1"/>
          </p:nvPr>
        </p:nvSpPr>
        <p:spPr>
          <a:xfrm>
            <a:off x="357188" y="1500188"/>
            <a:ext cx="7786687" cy="5357812"/>
          </a:xfrm>
        </p:spPr>
        <p:txBody>
          <a:bodyPr/>
          <a:lstStyle/>
          <a:p>
            <a:pPr eaLnBrk="1" hangingPunct="1"/>
            <a:r>
              <a:rPr lang="ru-RU" altLang="ru-RU" sz="2000" b="1" smtClean="0"/>
              <a:t>Фотохимическое формирование печатных форм -совокупность взаимосвязанных технологических операций, обеспечивающих преобразование исходной жидкой фотополимеризующейся композиции (ЖФПК) в конечное изделие - фотополимерную печатную форму(ФПФ). Фотохимическое формирование основано на явлении послойного отвердения жидкой композиции под воздействием ультрафиолетового излучения (УФ - излучения). Отвердение происходит от поверхности стекла со стороны источника УФ - излучения в глубь жидкой композиции. Это позволяет путем последовательной двухсторонней засветки копировальной кассеты сформировать вначале подложку печатной формы, а затем, с другой стороны через фотошаблон, сформировать печатающий рельеф. Жидкая исходная композиция представляет собой вязкую, смолообразную жидкость способную отвердевать под воздействием УФ - излучения.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6000750" cy="654050"/>
          </a:xfrm>
        </p:spPr>
        <p:txBody>
          <a:bodyPr/>
          <a:lstStyle/>
          <a:p>
            <a:pPr eaLnBrk="1" hangingPunct="1"/>
            <a:r>
              <a:rPr lang="ru-RU" altLang="ru-RU" sz="2400" smtClean="0"/>
              <a:t>Строение фотополимеризующихся пластин</a:t>
            </a:r>
          </a:p>
        </p:txBody>
      </p:sp>
      <p:pic>
        <p:nvPicPr>
          <p:cNvPr id="8195" name="Рисунок 4" descr="stroenie.gif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" b="140"/>
          <a:stretch>
            <a:fillRect/>
          </a:stretch>
        </p:blipFill>
        <p:spPr>
          <a:xfrm rot="420000">
            <a:off x="3508375" y="1338263"/>
            <a:ext cx="4618038" cy="3932237"/>
          </a:xfrm>
          <a:ln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357166"/>
            <a:ext cx="9001156" cy="862390"/>
          </a:xfrm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smtClean="0"/>
              <a:t>Строение </a:t>
            </a:r>
            <a:r>
              <a:rPr lang="ru-RU" sz="3600" err="1" smtClean="0"/>
              <a:t>фотополимеризующихся</a:t>
            </a:r>
            <a:r>
              <a:rPr lang="ru-RU" sz="3600" smtClean="0"/>
              <a:t> пластин</a:t>
            </a:r>
            <a:endParaRPr lang="ru-RU" sz="3600"/>
          </a:p>
        </p:txBody>
      </p:sp>
      <p:sp>
        <p:nvSpPr>
          <p:cNvPr id="9219" name="Текст 2"/>
          <p:cNvSpPr>
            <a:spLocks noGrp="1"/>
          </p:cNvSpPr>
          <p:nvPr>
            <p:ph type="body" idx="1"/>
          </p:nvPr>
        </p:nvSpPr>
        <p:spPr>
          <a:xfrm>
            <a:off x="285750" y="1357313"/>
            <a:ext cx="7772400" cy="4500562"/>
          </a:xfrm>
        </p:spPr>
        <p:txBody>
          <a:bodyPr/>
          <a:lstStyle/>
          <a:p>
            <a:pPr marL="457200" indent="-457200" eaLnBrk="1" hangingPunct="1">
              <a:buFont typeface="Calibri" panose="020F0502020204030204" pitchFamily="34" charset="0"/>
              <a:buAutoNum type="arabicPeriod"/>
            </a:pPr>
            <a:r>
              <a:rPr lang="ru-RU" altLang="ru-RU" sz="2400" smtClean="0">
                <a:solidFill>
                  <a:schemeClr val="tx2"/>
                </a:solidFill>
              </a:rPr>
              <a:t>Защитная пленка — служит для предохранения фотополимеризующегося слоя от светового излучения и других внешних воздействий; удаляется только в процессе изготовления формы.</a:t>
            </a:r>
          </a:p>
          <a:p>
            <a:pPr marL="457200" indent="-457200" eaLnBrk="1" hangingPunct="1">
              <a:buFont typeface="Calibri" panose="020F0502020204030204" pitchFamily="34" charset="0"/>
              <a:buAutoNum type="arabicPeriod"/>
            </a:pPr>
            <a:r>
              <a:rPr lang="ru-RU" altLang="ru-RU" sz="2400" smtClean="0">
                <a:solidFill>
                  <a:schemeClr val="tx2"/>
                </a:solidFill>
              </a:rPr>
              <a:t>Фотополимеризующийся слой — благодаря ему формируются возвышенные печатающие элементы и углубленные пробельные. Основа фотополимеризующегося слоя  - фотополимеризующаяся композиция (ФПК). </a:t>
            </a:r>
          </a:p>
          <a:p>
            <a:pPr marL="457200" indent="-457200" eaLnBrk="1" hangingPunct="1">
              <a:buFont typeface="Calibri" panose="020F0502020204030204" pitchFamily="34" charset="0"/>
              <a:buAutoNum type="arabicPeriod"/>
            </a:pPr>
            <a:r>
              <a:rPr lang="ru-RU" altLang="ru-RU" sz="2400" smtClean="0">
                <a:solidFill>
                  <a:schemeClr val="tx2"/>
                </a:solidFill>
              </a:rPr>
              <a:t>Подложка — служит основой для рельефа (печатающих элементов) и может быть выполнена из различных материалов (полиэфирных, стальных и алюминиевых).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14290"/>
            <a:ext cx="4286280" cy="1036142"/>
          </a:xfrm>
          <a:ln>
            <a:miter lim="800000"/>
            <a:headEnd/>
            <a:tailEnd/>
          </a:ln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smtClean="0">
                <a:solidFill>
                  <a:schemeClr val="tx2"/>
                </a:solidFill>
              </a:rPr>
              <a:t> </a:t>
            </a:r>
            <a:r>
              <a:rPr lang="ru-RU" sz="4800" smtClean="0">
                <a:solidFill>
                  <a:schemeClr val="tx2"/>
                </a:solidFill>
              </a:rPr>
              <a:t>Состав ФПК</a:t>
            </a:r>
            <a:endParaRPr lang="ru-RU" sz="480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625" y="1500188"/>
            <a:ext cx="7772400" cy="5143500"/>
          </a:xfrm>
        </p:spPr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ru-RU" b="1" dirty="0" smtClean="0"/>
              <a:t>Мономер — это органическое соединение со сравнительно невысоким молекулярным весом и с низкой вязкостью, способное к полимеризации. Мономер является растворителем или разбавителем для остальных компонентов композиции. Изменяя содержание мономера, обычно регулируют вязкость системы;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ru-RU" b="1" dirty="0" smtClean="0"/>
              <a:t>Олигомер — ненасыщенное органическое соединение с большим, чем у мономера, молекулярным весом, способное к полимеризации и </a:t>
            </a:r>
            <a:r>
              <a:rPr lang="ru-RU" b="1" dirty="0" err="1" smtClean="0"/>
              <a:t>сополимеризации</a:t>
            </a:r>
            <a:r>
              <a:rPr lang="ru-RU" b="1" dirty="0" smtClean="0"/>
              <a:t> с мономером. Олигомер является вязкой жидкостью либо твердым веществом. Считается, что свойства получаемых при отверждении покрытий, в частности фотополимерных печатных форм, определяются главным образом самой природой олигомера.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ru-RU" b="1" dirty="0" smtClean="0"/>
              <a:t>В качестве олигомеров и мономеров наиболее распространены </a:t>
            </a:r>
            <a:r>
              <a:rPr lang="ru-RU" b="1" dirty="0" err="1" smtClean="0"/>
              <a:t>олигоэфир</a:t>
            </a:r>
            <a:r>
              <a:rPr lang="ru-RU" b="1" dirty="0" smtClean="0"/>
              <a:t>- и </a:t>
            </a:r>
            <a:r>
              <a:rPr lang="ru-RU" b="1" dirty="0" err="1" smtClean="0"/>
              <a:t>олигоуретанакрилаты</a:t>
            </a:r>
            <a:r>
              <a:rPr lang="ru-RU" b="1" dirty="0" smtClean="0"/>
              <a:t>, а также различные ненасыщенные полиэфиры;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ru-RU" b="1" dirty="0" err="1" smtClean="0"/>
              <a:t>Фотоинициатор</a:t>
            </a:r>
            <a:r>
              <a:rPr lang="ru-RU" b="1" dirty="0" smtClean="0"/>
              <a:t> — вещество, инициирующее цепную реакцию.</a:t>
            </a:r>
            <a:endParaRPr lang="ru-RU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7772400" cy="1785950"/>
          </a:xfrm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smtClean="0"/>
              <a:t>Изготовление форм высокой печати</a:t>
            </a:r>
            <a:endParaRPr lang="ru-RU" sz="4400"/>
          </a:p>
        </p:txBody>
      </p:sp>
      <p:sp>
        <p:nvSpPr>
          <p:cNvPr id="11267" name="Текст 2"/>
          <p:cNvSpPr>
            <a:spLocks noGrp="1"/>
          </p:cNvSpPr>
          <p:nvPr>
            <p:ph type="body" idx="1"/>
          </p:nvPr>
        </p:nvSpPr>
        <p:spPr>
          <a:xfrm>
            <a:off x="500063" y="2643188"/>
            <a:ext cx="3327400" cy="3643312"/>
          </a:xfrm>
        </p:spPr>
        <p:txBody>
          <a:bodyPr/>
          <a:lstStyle/>
          <a:p>
            <a:pPr eaLnBrk="1" hangingPunct="1"/>
            <a:r>
              <a:rPr lang="ru-RU" altLang="ru-RU" sz="2400" b="1" smtClean="0"/>
              <a:t>1. Основное экспонирование</a:t>
            </a:r>
          </a:p>
          <a:p>
            <a:pPr eaLnBrk="1" hangingPunct="1"/>
            <a:r>
              <a:rPr lang="ru-RU" altLang="ru-RU" sz="2400" b="1" smtClean="0"/>
              <a:t>2. Вымывание</a:t>
            </a:r>
          </a:p>
          <a:p>
            <a:pPr eaLnBrk="1" hangingPunct="1"/>
            <a:r>
              <a:rPr lang="ru-RU" altLang="ru-RU" sz="2400" b="1" smtClean="0"/>
              <a:t>3.Дополнительное споласкивание</a:t>
            </a:r>
          </a:p>
          <a:p>
            <a:pPr eaLnBrk="1" hangingPunct="1"/>
            <a:r>
              <a:rPr lang="ru-RU" altLang="ru-RU" sz="2400" b="1" smtClean="0"/>
              <a:t>4. Сушка</a:t>
            </a:r>
          </a:p>
          <a:p>
            <a:pPr eaLnBrk="1" hangingPunct="1"/>
            <a:r>
              <a:rPr lang="ru-RU" altLang="ru-RU" sz="2400" b="1" smtClean="0"/>
              <a:t>5. Дополнительное экспонирование</a:t>
            </a:r>
          </a:p>
        </p:txBody>
      </p:sp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5500688" y="4000500"/>
            <a:ext cx="2643187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000" b="1"/>
              <a:t>*Экспонирование - освещение фотослоя в течение точно установленного промежутка времени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fo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785794"/>
            <a:ext cx="2714644" cy="27146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291" name="Рисунок 2" descr="childroom_00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357188"/>
            <a:ext cx="3932238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85</TotalTime>
  <Words>377</Words>
  <Application>Microsoft Office PowerPoint</Application>
  <PresentationFormat>Экран (4:3)</PresentationFormat>
  <Paragraphs>23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Times New Roman</vt:lpstr>
      <vt:lpstr>Arial</vt:lpstr>
      <vt:lpstr>Calibri</vt:lpstr>
      <vt:lpstr>Constantia</vt:lpstr>
      <vt:lpstr>Wingdings 2</vt:lpstr>
      <vt:lpstr>Arial Rounded MT Bold</vt:lpstr>
      <vt:lpstr>Wingdings</vt:lpstr>
      <vt:lpstr>Поток</vt:lpstr>
      <vt:lpstr>Полимерные материалы</vt:lpstr>
      <vt:lpstr>Определение фотополимера</vt:lpstr>
      <vt:lpstr>Изготовление печатей по технологии фотополимеризации</vt:lpstr>
      <vt:lpstr>Строение фотополимеризующихся пластин</vt:lpstr>
      <vt:lpstr>Строение фотополимеризующихся пластин</vt:lpstr>
      <vt:lpstr> Состав ФПК</vt:lpstr>
      <vt:lpstr>Изготовление форм высокой печати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9</cp:revision>
  <dcterms:created xsi:type="dcterms:W3CDTF">1601-01-01T00:00:00Z</dcterms:created>
  <dcterms:modified xsi:type="dcterms:W3CDTF">2015-04-08T15:43:32Z</dcterms:modified>
</cp:coreProperties>
</file>